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5" r:id="rId3"/>
    <p:sldId id="296" r:id="rId4"/>
    <p:sldId id="294" r:id="rId5"/>
    <p:sldId id="298" r:id="rId6"/>
    <p:sldId id="299" r:id="rId7"/>
    <p:sldId id="257" r:id="rId8"/>
    <p:sldId id="258" r:id="rId9"/>
    <p:sldId id="277" r:id="rId10"/>
    <p:sldId id="260" r:id="rId11"/>
    <p:sldId id="261" r:id="rId12"/>
    <p:sldId id="262" r:id="rId13"/>
    <p:sldId id="266" r:id="rId14"/>
    <p:sldId id="263" r:id="rId15"/>
    <p:sldId id="265" r:id="rId16"/>
    <p:sldId id="269" r:id="rId17"/>
    <p:sldId id="270" r:id="rId18"/>
    <p:sldId id="271" r:id="rId19"/>
    <p:sldId id="272" r:id="rId20"/>
    <p:sldId id="297" r:id="rId21"/>
    <p:sldId id="279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FB18-059B-424C-9EE5-B500425CF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F5263-7924-4CAB-926E-E09A5F28C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3BB2D-690A-48F3-8AAA-F4AD20A4A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065-3772-4C3F-9F9A-A61C59CE1B5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7571F-C1D0-4ECC-A55B-6CB54035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C7501-2BFA-4A39-820B-89B0A9CC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EB0E-D8BF-4D3C-A96F-BAD98635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7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B65F-43AD-41FA-A9FB-27C15EF7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0EB89-49C3-42F2-98C4-F3B5EE05C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F3A17-D4B5-449A-9A13-4987FB567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065-3772-4C3F-9F9A-A61C59CE1B5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8A9E4-2ECB-4692-B334-CA5C27D8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F85C5-4C4A-415F-B31B-25E96F7B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EB0E-D8BF-4D3C-A96F-BAD98635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8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ABE1AC-8AE5-4A81-8AC3-71EBE3DD0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997B5-BB84-41B9-9610-1CBC58717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EFB5F-4696-4866-AA9F-8CD84C4C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065-3772-4C3F-9F9A-A61C59CE1B5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40211-ADFC-4115-9EE9-273FACFF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8DEB-488D-4E76-A6A1-9FBBC7B1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EB0E-D8BF-4D3C-A96F-BAD98635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7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1B57C-B394-4A70-9D88-007BA6BB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10FEE-2BA2-4E2C-A920-E1F4D55501D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02A11-A74A-4071-AE41-CDC62263F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B20A1F-35C9-4A69-9DFB-36E04FB1B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D7250-51E4-4AF1-8DA3-7A0F58191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343F2D-B302-4737-8FA7-72EDA2671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ADE05-35C0-4D91-8031-125455EA0E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5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4E5D-0832-406A-AA47-B8689007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1A8F-FCC0-460B-B0E6-B1CE969D0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F1C7A-25DE-4669-9BB7-46E278BD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065-3772-4C3F-9F9A-A61C59CE1B5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D9551-0979-4EF2-B887-2CEC0EC6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418A8-81B6-4844-BE36-A8E53682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EB0E-D8BF-4D3C-A96F-BAD98635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2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CC68-BF12-4E6B-A07D-BE3D5BF2A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04347-23F6-4E3F-B7FB-A1320ECB0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8B09B-9A0E-475C-81B7-10AA1306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065-3772-4C3F-9F9A-A61C59CE1B5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18EF5-BCCB-4D6D-89A0-A5884CFE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E4B85-2A81-4157-B60E-EE1D883F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EB0E-D8BF-4D3C-A96F-BAD98635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3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DA47A-817C-4861-94F6-299E3913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BB773-FD5C-4549-BCD0-D3D8B8A72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451C6-238E-403F-A2CC-C4A7CAD5A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44559-B931-4DCB-8DFC-9086623D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065-3772-4C3F-9F9A-A61C59CE1B5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EFDFC-F42B-4B7E-B427-2AF894198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7F72B-4EB0-44AB-A6A5-586504AA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EB0E-D8BF-4D3C-A96F-BAD98635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3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D54C-584B-4CA5-B119-5F0FDA80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A185E-4177-4651-ACDD-ACE570146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379D0-05EB-40BE-9CC8-D57D8730F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67B697-4FF4-4EEE-AF92-18147415C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2F1D6C-2B9B-445C-810F-52338FEAF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8B3E4-D723-499E-B418-38A4DE25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065-3772-4C3F-9F9A-A61C59CE1B5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0DC74-AA06-40D8-99CE-BFF4008C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7BEDE-E31A-4E43-8CD6-8A2B7586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EB0E-D8BF-4D3C-A96F-BAD98635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7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5500-F686-441C-8F1D-048CEC43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98293-239F-4E43-AC6B-50774F8F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065-3772-4C3F-9F9A-A61C59CE1B5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4722B-53B0-4E00-8317-615D1A71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3B5F9-E748-438D-92C3-98420BEB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EB0E-D8BF-4D3C-A96F-BAD98635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7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89F6C-F9E5-4399-BADF-69FEC7E0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065-3772-4C3F-9F9A-A61C59CE1B5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412B4-B53A-4EB0-8110-3DE8F020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BA38D-DD1D-4167-994B-70CD47C3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EB0E-D8BF-4D3C-A96F-BAD98635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1CF9-BE2B-4A48-A5AE-A1D1C233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DC790-4DFF-455E-A4A0-8D470C1F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046A4-8682-44B9-97A5-B828212A3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65229-109E-4870-AE48-073A1048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065-3772-4C3F-9F9A-A61C59CE1B5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ABAA0-4F65-4064-883D-629D1CD5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8C216-938A-415E-99A6-A3EC9B4B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EB0E-D8BF-4D3C-A96F-BAD98635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6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C11C9-F947-4D7A-928D-F03C32723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06CCDC-4D1C-4490-ABBC-AEE041B69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A8D4A-CFD1-47B7-B44C-EE12076EB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E558B-EC35-4FEA-B727-077A7B48D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065-3772-4C3F-9F9A-A61C59CE1B5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E5C27-279E-49B5-AFD8-D8E5CFB7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6FA09-0162-4E8A-8BA0-EC475BE6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EB0E-D8BF-4D3C-A96F-BAD98635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6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798B2-46D0-4864-BAB0-B0D0066B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101A7-5ED9-4F4F-9B10-EF3D3F825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B1056-4914-4BB8-8487-97CEA1B16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86065-3772-4C3F-9F9A-A61C59CE1B5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9A1B4-A236-4D78-835A-D8692B03B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942B-C76B-4D44-87E0-40B7E40D9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DEB0E-D8BF-4D3C-A96F-BAD98635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5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0.gif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46" name="Title 1">
            <a:extLst>
              <a:ext uri="{FF2B5EF4-FFF2-40B4-BE49-F238E27FC236}">
                <a16:creationId xmlns:a16="http://schemas.microsoft.com/office/drawing/2014/main" id="{CD49359A-A8A6-42D8-A166-EF30E80A1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>
                <a:solidFill>
                  <a:srgbClr val="FFFFFF"/>
                </a:solidFill>
                <a:latin typeface="Comic Sans MS" panose="030F0702030302020204" pitchFamily="66" charset="0"/>
              </a:rPr>
              <a:t>Homeroom Do Now</a:t>
            </a:r>
            <a:br>
              <a:rPr lang="en-US" altLang="en-US" sz="400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altLang="en-US" sz="4000">
                <a:solidFill>
                  <a:srgbClr val="FFFFFF"/>
                </a:solidFill>
                <a:latin typeface="Comic Sans MS" panose="030F0702030302020204" pitchFamily="66" charset="0"/>
              </a:rPr>
              <a:t>9/15/2020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F19E9082-2196-4D4D-9EBC-4E02129C77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 dirty="0">
                <a:latin typeface="Comic Sans MS" panose="030F0702030302020204" pitchFamily="66" charset="0"/>
              </a:rPr>
              <a:t>Write 1 paragraph to define honesty and to explain why it is important in a friendship.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78CF0FCD-6DD8-484A-A1FC-5A82D0D99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" r="1" b="1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196E6F4-8EBC-48B2-BB12-B41B42265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STATES OF MATTER</a:t>
            </a:r>
            <a:br>
              <a:rPr lang="en-US" altLang="en-US" sz="4000"/>
            </a:br>
            <a:r>
              <a:rPr lang="en-US" altLang="en-US" sz="4000">
                <a:solidFill>
                  <a:schemeClr val="accent2"/>
                </a:solidFill>
              </a:rPr>
              <a:t>SOLIDS</a:t>
            </a:r>
          </a:p>
        </p:txBody>
      </p:sp>
      <p:pic>
        <p:nvPicPr>
          <p:cNvPr id="7172" name="Picture 4" descr="solid">
            <a:extLst>
              <a:ext uri="{FF2B5EF4-FFF2-40B4-BE49-F238E27FC236}">
                <a16:creationId xmlns:a16="http://schemas.microsoft.com/office/drawing/2014/main" id="{40C77288-2F82-4D6A-AE79-5095749FD49D}"/>
              </a:ext>
            </a:extLst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600" y="2895600"/>
            <a:ext cx="2095500" cy="209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02326246-2E6E-4EBB-8088-84E54EF6E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05000"/>
            <a:ext cx="5638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>
                <a:latin typeface="Arial Black" panose="020B0A04020102020204" pitchFamily="34" charset="0"/>
              </a:rPr>
              <a:t>Particles of solids are </a:t>
            </a:r>
            <a:r>
              <a:rPr lang="en-US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tightly packed, vibrating about a fixed position</a:t>
            </a:r>
            <a:r>
              <a:rPr lang="en-US" altLang="en-US" b="1" dirty="0">
                <a:latin typeface="Arial Black" panose="020B0A040201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Solids have a definite shape and a definite volume. </a:t>
            </a:r>
          </a:p>
        </p:txBody>
      </p:sp>
      <p:sp>
        <p:nvSpPr>
          <p:cNvPr id="7174" name="AutoShape 6">
            <a:extLst>
              <a:ext uri="{FF2B5EF4-FFF2-40B4-BE49-F238E27FC236}">
                <a16:creationId xmlns:a16="http://schemas.microsoft.com/office/drawing/2014/main" id="{84E99D04-C32F-4D54-B9CB-2EB11BA60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1" y="5029200"/>
            <a:ext cx="790575" cy="990600"/>
          </a:xfrm>
          <a:prstGeom prst="upArrow">
            <a:avLst>
              <a:gd name="adj1" fmla="val 50000"/>
              <a:gd name="adj2" fmla="val 313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94BBB62F-8DCD-46AA-A2C7-AA453840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6" y="5324476"/>
            <a:ext cx="1173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Rockwell Extra Bold" panose="02060903040505020403" pitchFamily="18" charset="0"/>
              </a:rPr>
              <a:t>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44C9E5C0-E937-42F9-A1F1-409CAEA7D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STATES OF MATTER</a:t>
            </a:r>
            <a:br>
              <a:rPr lang="en-US" altLang="en-US" sz="4000"/>
            </a:br>
            <a:r>
              <a:rPr lang="en-US" altLang="en-US" sz="4000">
                <a:solidFill>
                  <a:srgbClr val="009900"/>
                </a:solidFill>
              </a:rPr>
              <a:t>LIQUID</a:t>
            </a:r>
            <a:endParaRPr lang="en-US" altLang="en-US" sz="400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DC73611-E5AD-400B-B3C3-FBFFA6C17D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600200"/>
            <a:ext cx="49530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Arial Black" panose="020B0A04020102020204" pitchFamily="34" charset="0"/>
              </a:rPr>
              <a:t>Particles of liquids are </a:t>
            </a:r>
            <a:r>
              <a:rPr lang="en-US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tightly packed, but are far enough apart to slide over one another.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dirty="0"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Liquids have an </a:t>
            </a:r>
            <a:r>
              <a:rPr lang="en-US" altLang="en-US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indefinite</a:t>
            </a:r>
            <a:r>
              <a:rPr lang="en-US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 shape and a </a:t>
            </a:r>
            <a:r>
              <a:rPr lang="en-US" altLang="en-US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definite</a:t>
            </a:r>
            <a:r>
              <a:rPr lang="en-US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 volume. </a:t>
            </a:r>
          </a:p>
        </p:txBody>
      </p:sp>
      <p:pic>
        <p:nvPicPr>
          <p:cNvPr id="8199" name="Picture 7" descr="liquid">
            <a:extLst>
              <a:ext uri="{FF2B5EF4-FFF2-40B4-BE49-F238E27FC236}">
                <a16:creationId xmlns:a16="http://schemas.microsoft.com/office/drawing/2014/main" id="{85863182-00D9-4E27-99D8-D44A6BC400F0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1752600"/>
            <a:ext cx="22098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0" name="AutoShape 8">
            <a:extLst>
              <a:ext uri="{FF2B5EF4-FFF2-40B4-BE49-F238E27FC236}">
                <a16:creationId xmlns:a16="http://schemas.microsoft.com/office/drawing/2014/main" id="{CD57C065-69F9-4DE2-9B6F-FC20E7A12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1" y="5029200"/>
            <a:ext cx="790575" cy="990600"/>
          </a:xfrm>
          <a:prstGeom prst="upArrow">
            <a:avLst>
              <a:gd name="adj1" fmla="val 50000"/>
              <a:gd name="adj2" fmla="val 313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88E2F400-FCFD-4BA0-897E-FF4E4406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1" y="5334001"/>
            <a:ext cx="1173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Rockwell Extra Bold" panose="02060903040505020403" pitchFamily="18" charset="0"/>
              </a:rPr>
              <a:t>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D114F82-E9CD-46A1-BCF7-FB39970A4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STATES OF MATTER</a:t>
            </a:r>
            <a:br>
              <a:rPr lang="en-US" altLang="en-US" sz="4000"/>
            </a:br>
            <a:r>
              <a:rPr lang="en-US" altLang="en-US" sz="4000">
                <a:solidFill>
                  <a:srgbClr val="FF0000"/>
                </a:solidFill>
              </a:rPr>
              <a:t>GAS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1556F363-95B0-4A25-B537-FAEDBAFF41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Particles of gases are very far apart and move freely.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dirty="0"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Gases have an indefinite shape and an indefinite volume.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dirty="0">
              <a:latin typeface="Arial Black" panose="020B0A04020102020204" pitchFamily="34" charset="0"/>
            </a:endParaRPr>
          </a:p>
        </p:txBody>
      </p:sp>
      <p:pic>
        <p:nvPicPr>
          <p:cNvPr id="10248" name="Picture 8" descr="gas">
            <a:extLst>
              <a:ext uri="{FF2B5EF4-FFF2-40B4-BE49-F238E27FC236}">
                <a16:creationId xmlns:a16="http://schemas.microsoft.com/office/drawing/2014/main" id="{E87B376A-1964-430B-A48C-34D6F60DF0CE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2528888"/>
            <a:ext cx="19812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9" name="Rectangle 9">
            <a:extLst>
              <a:ext uri="{FF2B5EF4-FFF2-40B4-BE49-F238E27FC236}">
                <a16:creationId xmlns:a16="http://schemas.microsoft.com/office/drawing/2014/main" id="{0C6D96A8-370D-471F-9A56-64443E183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1" y="4983163"/>
            <a:ext cx="1173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Rockwell Extra Bold" panose="02060903040505020403" pitchFamily="18" charset="0"/>
              </a:rPr>
              <a:t>Heat</a:t>
            </a:r>
          </a:p>
        </p:txBody>
      </p:sp>
      <p:sp>
        <p:nvSpPr>
          <p:cNvPr id="10250" name="AutoShape 10">
            <a:extLst>
              <a:ext uri="{FF2B5EF4-FFF2-40B4-BE49-F238E27FC236}">
                <a16:creationId xmlns:a16="http://schemas.microsoft.com/office/drawing/2014/main" id="{744FC96B-781B-4E5C-90B8-B2F30E98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1" y="4800600"/>
            <a:ext cx="790575" cy="990600"/>
          </a:xfrm>
          <a:prstGeom prst="upArrow">
            <a:avLst>
              <a:gd name="adj1" fmla="val 50000"/>
              <a:gd name="adj2" fmla="val 313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s">
            <a:extLst>
              <a:ext uri="{FF2B5EF4-FFF2-40B4-BE49-F238E27FC236}">
                <a16:creationId xmlns:a16="http://schemas.microsoft.com/office/drawing/2014/main" id="{5DEAD102-794B-43E4-B566-80482147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72EE6893-F4A0-4C92-ACB6-FB0BDC5AB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3429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Eras Demi ITC" panose="020B0805030504020804" pitchFamily="34" charset="0"/>
              </a:rPr>
              <a:t>But what happens if you raise the temperature to super-high levels…</a:t>
            </a:r>
            <a:br>
              <a:rPr lang="en-US" altLang="en-US" sz="4000">
                <a:latin typeface="Eras Demi ITC" panose="020B0805030504020804" pitchFamily="34" charset="0"/>
              </a:rPr>
            </a:br>
            <a:r>
              <a:rPr lang="en-US" altLang="en-US" sz="4000">
                <a:latin typeface="Eras Demi ITC" panose="020B0805030504020804" pitchFamily="34" charset="0"/>
              </a:rPr>
              <a:t>between </a:t>
            </a:r>
            <a:br>
              <a:rPr lang="en-US" altLang="en-US" sz="4000">
                <a:latin typeface="Eras Demi ITC" panose="020B0805030504020804" pitchFamily="34" charset="0"/>
              </a:rPr>
            </a:br>
            <a:r>
              <a:rPr lang="en-US" altLang="en-US" sz="4000">
                <a:latin typeface="Eras Demi ITC" panose="020B0805030504020804" pitchFamily="34" charset="0"/>
              </a:rPr>
              <a:t>1000</a:t>
            </a:r>
            <a:r>
              <a:rPr lang="en-US" altLang="en-US" sz="4000">
                <a:latin typeface="Eras Demi ITC" panose="020B0805030504020804" pitchFamily="34" charset="0"/>
                <a:cs typeface="Arial" panose="020B0604020202020204" pitchFamily="34" charset="0"/>
              </a:rPr>
              <a:t>°C and 1,000,000,000°C ?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7880F07E-3B49-47BC-8BB4-910B8036B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886200"/>
            <a:ext cx="487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tx2"/>
                </a:solidFill>
                <a:latin typeface="Eras Demi ITC" panose="020B0805030504020804" pitchFamily="34" charset="0"/>
              </a:rPr>
              <a:t>Will everything just be a gas?</a:t>
            </a:r>
            <a:endParaRPr lang="en-US" altLang="en-US" sz="4800">
              <a:solidFill>
                <a:schemeClr val="tx2"/>
              </a:solidFill>
              <a:latin typeface="Eras Demi ITC" panose="020B08050305040208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FD4D617-1EF5-44E2-87BE-AA235416F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STATES OF MATTER</a:t>
            </a:r>
            <a:br>
              <a:rPr lang="en-US" altLang="en-US" sz="4000"/>
            </a:br>
            <a:r>
              <a:rPr lang="en-US" altLang="en-US" sz="4000">
                <a:solidFill>
                  <a:srgbClr val="990033"/>
                </a:solidFill>
              </a:rPr>
              <a:t>PLASMA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8D3A410-CB62-4FCA-9C9E-7FA91D21E8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4958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Arial Black" panose="020B0A04020102020204" pitchFamily="34" charset="0"/>
              </a:rPr>
              <a:t>A plasma is an ionized gas.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solidFill>
                  <a:srgbClr val="3333FF"/>
                </a:solidFill>
                <a:latin typeface="Arial Black" panose="020B0A04020102020204" pitchFamily="34" charset="0"/>
              </a:rPr>
              <a:t>A plasma is a very good conductor of electricity and is affected by magnetic fields.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Arial Black" panose="020B0A04020102020204" pitchFamily="34" charset="0"/>
              </a:rPr>
              <a:t>Plasmas, like gases have an indefinite shape and an indefinite volume.</a:t>
            </a:r>
          </a:p>
        </p:txBody>
      </p:sp>
      <p:pic>
        <p:nvPicPr>
          <p:cNvPr id="13318" name="Picture 6" descr="Plasma">
            <a:extLst>
              <a:ext uri="{FF2B5EF4-FFF2-40B4-BE49-F238E27FC236}">
                <a16:creationId xmlns:a16="http://schemas.microsoft.com/office/drawing/2014/main" id="{921C1082-84CB-48A5-930B-C6232E188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0"/>
            <a:ext cx="358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0">
            <a:extLst>
              <a:ext uri="{FF2B5EF4-FFF2-40B4-BE49-F238E27FC236}">
                <a16:creationId xmlns:a16="http://schemas.microsoft.com/office/drawing/2014/main" id="{40489886-CC12-45D2-B109-FA1054F0C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573589"/>
            <a:ext cx="3962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Arial Black" panose="020B0A04020102020204" pitchFamily="34" charset="0"/>
              </a:rPr>
              <a:t> </a:t>
            </a:r>
            <a:r>
              <a:rPr lang="en-US" altLang="en-US" sz="2800" b="1">
                <a:solidFill>
                  <a:srgbClr val="3333FF"/>
                </a:solidFill>
                <a:latin typeface="Arial Black" panose="020B0A04020102020204" pitchFamily="34" charset="0"/>
              </a:rPr>
              <a:t>Plasma is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  <a:latin typeface="Arial Black" panose="020B0A04020102020204" pitchFamily="34" charset="0"/>
              </a:rPr>
              <a:t>   common state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  <a:latin typeface="Arial Black" panose="020B0A04020102020204" pitchFamily="34" charset="0"/>
              </a:rPr>
              <a:t>   of 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>
            <a:extLst>
              <a:ext uri="{FF2B5EF4-FFF2-40B4-BE49-F238E27FC236}">
                <a16:creationId xmlns:a16="http://schemas.microsoft.com/office/drawing/2014/main" id="{7544D095-1BBC-45AD-BAC7-B996C8145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STATES OF MATTER</a:t>
            </a:r>
          </a:p>
        </p:txBody>
      </p:sp>
      <p:pic>
        <p:nvPicPr>
          <p:cNvPr id="22531" name="Picture 2" descr="Protons and electrons in plasma">
            <a:extLst>
              <a:ext uri="{FF2B5EF4-FFF2-40B4-BE49-F238E27FC236}">
                <a16:creationId xmlns:a16="http://schemas.microsoft.com/office/drawing/2014/main" id="{F9452495-6591-4AE2-8AF5-1D8EB77A65DE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1" y="1219201"/>
            <a:ext cx="1304925" cy="115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AutoShape 4">
            <a:extLst>
              <a:ext uri="{FF2B5EF4-FFF2-40B4-BE49-F238E27FC236}">
                <a16:creationId xmlns:a16="http://schemas.microsoft.com/office/drawing/2014/main" id="{4DF6A4C1-BC98-4A64-B2F3-ADE811568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43400"/>
            <a:ext cx="1495425" cy="565150"/>
          </a:xfrm>
          <a:prstGeom prst="wedgeRoundRectCallout">
            <a:avLst>
              <a:gd name="adj1" fmla="val -14648"/>
              <a:gd name="adj2" fmla="val -130898"/>
              <a:gd name="adj3" fmla="val 16667"/>
            </a:avLst>
          </a:prstGeom>
          <a:solidFill>
            <a:schemeClr val="accent1">
              <a:alpha val="2313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SOLID</a:t>
            </a:r>
          </a:p>
        </p:txBody>
      </p:sp>
      <p:sp>
        <p:nvSpPr>
          <p:cNvPr id="22533" name="AutoShape 5">
            <a:extLst>
              <a:ext uri="{FF2B5EF4-FFF2-40B4-BE49-F238E27FC236}">
                <a16:creationId xmlns:a16="http://schemas.microsoft.com/office/drawing/2014/main" id="{2F566EEB-7864-43FC-914B-67CB9C959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4267200"/>
            <a:ext cx="1495425" cy="565150"/>
          </a:xfrm>
          <a:prstGeom prst="wedgeRoundRectCallout">
            <a:avLst>
              <a:gd name="adj1" fmla="val 12421"/>
              <a:gd name="adj2" fmla="val -120787"/>
              <a:gd name="adj3" fmla="val 16667"/>
            </a:avLst>
          </a:prstGeom>
          <a:solidFill>
            <a:schemeClr val="accent1">
              <a:alpha val="2313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</a:t>
            </a:r>
          </a:p>
        </p:txBody>
      </p:sp>
      <p:sp>
        <p:nvSpPr>
          <p:cNvPr id="22534" name="AutoShape 6">
            <a:extLst>
              <a:ext uri="{FF2B5EF4-FFF2-40B4-BE49-F238E27FC236}">
                <a16:creationId xmlns:a16="http://schemas.microsoft.com/office/drawing/2014/main" id="{A22EECFA-C68A-4D1F-A8EB-AA8CF9209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4343400"/>
            <a:ext cx="1495425" cy="565150"/>
          </a:xfrm>
          <a:prstGeom prst="wedgeRoundRectCallout">
            <a:avLst>
              <a:gd name="adj1" fmla="val -5944"/>
              <a:gd name="adj2" fmla="val -131181"/>
              <a:gd name="adj3" fmla="val 16667"/>
            </a:avLst>
          </a:prstGeom>
          <a:solidFill>
            <a:schemeClr val="accent1">
              <a:alpha val="2313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GAS</a:t>
            </a:r>
          </a:p>
        </p:txBody>
      </p:sp>
      <p:sp>
        <p:nvSpPr>
          <p:cNvPr id="22535" name="AutoShape 7">
            <a:extLst>
              <a:ext uri="{FF2B5EF4-FFF2-40B4-BE49-F238E27FC236}">
                <a16:creationId xmlns:a16="http://schemas.microsoft.com/office/drawing/2014/main" id="{4B470204-ED03-430B-B5D2-2B590B360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1" y="4267200"/>
            <a:ext cx="1495425" cy="565150"/>
          </a:xfrm>
          <a:prstGeom prst="wedgeRoundRectCallout">
            <a:avLst>
              <a:gd name="adj1" fmla="val -17514"/>
              <a:gd name="adj2" fmla="val -125843"/>
              <a:gd name="adj3" fmla="val 16667"/>
            </a:avLst>
          </a:prstGeom>
          <a:solidFill>
            <a:schemeClr val="accent1">
              <a:alpha val="2313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PLASMA</a:t>
            </a:r>
          </a:p>
        </p:txBody>
      </p:sp>
      <p:sp>
        <p:nvSpPr>
          <p:cNvPr id="22536" name="AutoShape 8">
            <a:extLst>
              <a:ext uri="{FF2B5EF4-FFF2-40B4-BE49-F238E27FC236}">
                <a16:creationId xmlns:a16="http://schemas.microsoft.com/office/drawing/2014/main" id="{65684903-DE52-4F32-B75D-FCD9D318A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105400"/>
            <a:ext cx="1797050" cy="1555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Tightly packed, in a regular pattern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Vibrate, but do not move from place to place</a:t>
            </a:r>
          </a:p>
        </p:txBody>
      </p:sp>
      <p:sp>
        <p:nvSpPr>
          <p:cNvPr id="22537" name="AutoShape 9">
            <a:extLst>
              <a:ext uri="{FF2B5EF4-FFF2-40B4-BE49-F238E27FC236}">
                <a16:creationId xmlns:a16="http://schemas.microsoft.com/office/drawing/2014/main" id="{A3502BB4-6F81-4675-BB3E-89F846856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105400"/>
            <a:ext cx="1797050" cy="1555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Close together with no regular arrangement.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Vibrate, move about, and slide past each other</a:t>
            </a:r>
          </a:p>
        </p:txBody>
      </p:sp>
      <p:sp>
        <p:nvSpPr>
          <p:cNvPr id="22538" name="AutoShape 10">
            <a:extLst>
              <a:ext uri="{FF2B5EF4-FFF2-40B4-BE49-F238E27FC236}">
                <a16:creationId xmlns:a16="http://schemas.microsoft.com/office/drawing/2014/main" id="{5CC0DDD7-888B-4C68-AB83-B7F951671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105400"/>
            <a:ext cx="1797050" cy="1570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Well separated with no regular arrangement.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Vibrate and move freely at high speeds</a:t>
            </a:r>
          </a:p>
        </p:txBody>
      </p:sp>
      <p:sp>
        <p:nvSpPr>
          <p:cNvPr id="22539" name="AutoShape 11">
            <a:extLst>
              <a:ext uri="{FF2B5EF4-FFF2-40B4-BE49-F238E27FC236}">
                <a16:creationId xmlns:a16="http://schemas.microsoft.com/office/drawing/2014/main" id="{9F8B17E2-B21C-40BC-9657-7D99E7F58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181600"/>
            <a:ext cx="1797050" cy="1360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Has no definite volume or shape and is composed of electrical charged particles</a:t>
            </a:r>
            <a:endParaRPr lang="en-US" altLang="en-US" sz="1800"/>
          </a:p>
        </p:txBody>
      </p:sp>
      <p:sp>
        <p:nvSpPr>
          <p:cNvPr id="22540" name="AutoShape 12">
            <a:extLst>
              <a:ext uri="{FF2B5EF4-FFF2-40B4-BE49-F238E27FC236}">
                <a16:creationId xmlns:a16="http://schemas.microsoft.com/office/drawing/2014/main" id="{935FA5DC-4AFE-4B5D-B2C2-A919B80FF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1" y="4876801"/>
            <a:ext cx="174625" cy="288925"/>
          </a:xfrm>
          <a:prstGeom prst="downArrow">
            <a:avLst>
              <a:gd name="adj1" fmla="val 50000"/>
              <a:gd name="adj2" fmla="val 41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41" name="AutoShape 13">
            <a:extLst>
              <a:ext uri="{FF2B5EF4-FFF2-40B4-BE49-F238E27FC236}">
                <a16:creationId xmlns:a16="http://schemas.microsoft.com/office/drawing/2014/main" id="{C3A6EAC2-D296-4DA5-B059-93BD22D6C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1" y="4876801"/>
            <a:ext cx="174625" cy="288925"/>
          </a:xfrm>
          <a:prstGeom prst="downArrow">
            <a:avLst>
              <a:gd name="adj1" fmla="val 50000"/>
              <a:gd name="adj2" fmla="val 41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42" name="AutoShape 14">
            <a:extLst>
              <a:ext uri="{FF2B5EF4-FFF2-40B4-BE49-F238E27FC236}">
                <a16:creationId xmlns:a16="http://schemas.microsoft.com/office/drawing/2014/main" id="{ED3F50BE-3B15-455C-A6C9-7B224A241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1" y="4876801"/>
            <a:ext cx="174625" cy="288925"/>
          </a:xfrm>
          <a:prstGeom prst="downArrow">
            <a:avLst>
              <a:gd name="adj1" fmla="val 50000"/>
              <a:gd name="adj2" fmla="val 41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43" name="AutoShape 15">
            <a:extLst>
              <a:ext uri="{FF2B5EF4-FFF2-40B4-BE49-F238E27FC236}">
                <a16:creationId xmlns:a16="http://schemas.microsoft.com/office/drawing/2014/main" id="{9C84A24B-2E06-4665-B1F5-E4C88CF75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1" y="4876801"/>
            <a:ext cx="174625" cy="288925"/>
          </a:xfrm>
          <a:prstGeom prst="downArrow">
            <a:avLst>
              <a:gd name="adj1" fmla="val 50000"/>
              <a:gd name="adj2" fmla="val 41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2544" name="Picture 16" descr="Microscopic view of a liquid.">
            <a:extLst>
              <a:ext uri="{FF2B5EF4-FFF2-40B4-BE49-F238E27FC236}">
                <a16:creationId xmlns:a16="http://schemas.microsoft.com/office/drawing/2014/main" id="{26CB7CE4-43D1-4762-BBCE-E990E423C6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Microscopic view of a gas">
            <a:extLst>
              <a:ext uri="{FF2B5EF4-FFF2-40B4-BE49-F238E27FC236}">
                <a16:creationId xmlns:a16="http://schemas.microsoft.com/office/drawing/2014/main" id="{56A26C74-7455-4A67-B09B-F619935D6F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Microscopic view of a solid.">
            <a:extLst>
              <a:ext uri="{FF2B5EF4-FFF2-40B4-BE49-F238E27FC236}">
                <a16:creationId xmlns:a16="http://schemas.microsoft.com/office/drawing/2014/main" id="{33A4A248-782A-4524-8819-ECF78F17B6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1" descr="matter_states2">
            <a:extLst>
              <a:ext uri="{FF2B5EF4-FFF2-40B4-BE49-F238E27FC236}">
                <a16:creationId xmlns:a16="http://schemas.microsoft.com/office/drawing/2014/main" id="{3240E77B-7F16-49EF-A7EA-DE5ABF7CF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2438401"/>
            <a:ext cx="45243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2" descr="Addition of Energy changes state">
            <a:extLst>
              <a:ext uri="{FF2B5EF4-FFF2-40B4-BE49-F238E27FC236}">
                <a16:creationId xmlns:a16="http://schemas.microsoft.com/office/drawing/2014/main" id="{5D26D421-2286-4E5F-BA14-BF56C1B79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362201"/>
            <a:ext cx="706596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fire">
            <a:extLst>
              <a:ext uri="{FF2B5EF4-FFF2-40B4-BE49-F238E27FC236}">
                <a16:creationId xmlns:a16="http://schemas.microsoft.com/office/drawing/2014/main" id="{E711BD50-7256-44FF-8B95-8E179822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65134F31-4AED-4EDC-9CD6-BEBE5DFA1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Eras Demi ITC" panose="020B0805030504020804" pitchFamily="34" charset="0"/>
              </a:rPr>
              <a:t>Some places where plasmas are found…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21951247-5154-44BB-8A1C-34453C498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52600"/>
            <a:ext cx="289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Chiller" panose="04020404031007020602" pitchFamily="82" charset="0"/>
              </a:rPr>
              <a:t>1.</a:t>
            </a:r>
            <a:r>
              <a:rPr lang="en-US" altLang="en-US" sz="4400">
                <a:solidFill>
                  <a:schemeClr val="bg1"/>
                </a:solidFill>
                <a:latin typeface="Eras Demi ITC" panose="020B0805030504020804" pitchFamily="34" charset="0"/>
              </a:rPr>
              <a:t> </a:t>
            </a:r>
            <a:r>
              <a:rPr lang="en-US" altLang="en-US" sz="4400">
                <a:solidFill>
                  <a:schemeClr val="bg1"/>
                </a:solidFill>
                <a:latin typeface="Chiller" panose="04020404031007020602" pitchFamily="82" charset="0"/>
              </a:rPr>
              <a:t>Flames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3ln">
            <a:extLst>
              <a:ext uri="{FF2B5EF4-FFF2-40B4-BE49-F238E27FC236}">
                <a16:creationId xmlns:a16="http://schemas.microsoft.com/office/drawing/2014/main" id="{F5B7F00A-A04A-43E6-B635-85BED7DE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E053B00B-4AB1-415C-925E-5417163F0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562600"/>
            <a:ext cx="434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Chiller" panose="04020404031007020602" pitchFamily="82" charset="0"/>
              </a:rPr>
              <a:t>2. Lightning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B35C7752-51D6-4508-ACA8-E183ACDBD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6" y="5294313"/>
            <a:ext cx="7102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3557" name="Picture 5">
            <a:hlinkClick r:id="" action="ppaction://media"/>
            <a:extLst>
              <a:ext uri="{FF2B5EF4-FFF2-40B4-BE49-F238E27FC236}">
                <a16:creationId xmlns:a16="http://schemas.microsoft.com/office/drawing/2014/main" id="{B40E0032-2841-4ADF-9B99-D459BF43E5BE}"/>
              </a:ext>
            </a:extLst>
          </p:cNvPr>
          <p:cNvPicPr>
            <a:picLocks noRot="1" noChangeAspect="1" noChangeArrowheads="1"/>
          </p:cNvPicPr>
          <p:nvPr>
            <a:wavAudioFile r:embed="rId1" name="thundr0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8" fill="hold"/>
                                        <p:tgtEl>
                                          <p:spTgt spid="23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om">
            <a:extLst>
              <a:ext uri="{FF2B5EF4-FFF2-40B4-BE49-F238E27FC236}">
                <a16:creationId xmlns:a16="http://schemas.microsoft.com/office/drawing/2014/main" id="{FD65AE61-6095-4A16-91CB-21275F22A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DA803E1B-65DC-47E6-9D02-0EE08694C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52400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Chiller" panose="04020404031007020602" pitchFamily="82" charset="0"/>
              </a:rPr>
              <a:t>3. Aurora (Northern Lights)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F48305D3-E130-4693-8E7E-6C69DEEF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6" y="5294313"/>
            <a:ext cx="7102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91AACC24-1312-49DE-ADC4-EF1D387D6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6" y="5294313"/>
            <a:ext cx="7102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6627" name="Picture 4" descr="S-Sun">
            <a:extLst>
              <a:ext uri="{FF2B5EF4-FFF2-40B4-BE49-F238E27FC236}">
                <a16:creationId xmlns:a16="http://schemas.microsoft.com/office/drawing/2014/main" id="{58642C1B-C04D-4D51-9AAC-8DE0F08BF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4088"/>
            <a:ext cx="91440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>
            <a:extLst>
              <a:ext uri="{FF2B5EF4-FFF2-40B4-BE49-F238E27FC236}">
                <a16:creationId xmlns:a16="http://schemas.microsoft.com/office/drawing/2014/main" id="{CD318C3D-6A4B-428D-9ACC-116255463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8305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latin typeface="Eras Demi ITC" panose="020B0805030504020804" pitchFamily="34" charset="0"/>
              </a:rPr>
              <a:t>The Sun is an example of a star in its plasma state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4B0A5-05F7-4345-B714-53ED34CBA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sz="5100" dirty="0"/>
              <a:t>Science Warm Up</a:t>
            </a:r>
            <a:br>
              <a:rPr lang="en-US" sz="5100" dirty="0"/>
            </a:br>
            <a:r>
              <a:rPr lang="en-US" sz="5100" dirty="0"/>
              <a:t>9/15/2020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CA3A3-141F-401F-8CC1-A1F25FE21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1012874"/>
            <a:ext cx="5860971" cy="4196256"/>
          </a:xfrm>
        </p:spPr>
        <p:txBody>
          <a:bodyPr rtlCol="0"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of the following are physical properties except ____________. 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color                         c. melting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density                     d. flammability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A0FCD18-5FE3-480E-90B6-65B6C5E58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333FF"/>
                </a:solidFill>
              </a:rPr>
              <a:t>Assignment</a:t>
            </a:r>
            <a:br>
              <a:rPr lang="en-US" altLang="en-US">
                <a:solidFill>
                  <a:srgbClr val="3333FF"/>
                </a:solidFill>
              </a:rPr>
            </a:br>
            <a:r>
              <a:rPr lang="en-US" altLang="en-US">
                <a:solidFill>
                  <a:srgbClr val="3333FF"/>
                </a:solidFill>
              </a:rPr>
              <a:t>States of Matter Foldable</a:t>
            </a:r>
          </a:p>
        </p:txBody>
      </p:sp>
      <p:pic>
        <p:nvPicPr>
          <p:cNvPr id="27651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7667186B-CD81-4499-97C8-D113856F10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8289" y="3241676"/>
            <a:ext cx="4814887" cy="3611563"/>
          </a:xfrm>
        </p:spPr>
      </p:pic>
      <p:sp>
        <p:nvSpPr>
          <p:cNvPr id="27652" name="Content Placeholder 7">
            <a:extLst>
              <a:ext uri="{FF2B5EF4-FFF2-40B4-BE49-F238E27FC236}">
                <a16:creationId xmlns:a16="http://schemas.microsoft.com/office/drawing/2014/main" id="{05389D50-5FA5-4E4E-8D28-6A7C7F09126F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524000" y="1752601"/>
            <a:ext cx="9144000" cy="4373563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solidFill>
                  <a:srgbClr val="7030A0"/>
                </a:solidFill>
                <a:latin typeface="Comic Sans MS" panose="030F0702030302020204" pitchFamily="66" charset="0"/>
              </a:rPr>
              <a:t>Must include Solid, Liquids, Gas. Definition, picture of particle arrangement and 3 examples. See examples below</a:t>
            </a:r>
          </a:p>
        </p:txBody>
      </p:sp>
      <p:pic>
        <p:nvPicPr>
          <p:cNvPr id="27653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FFB58E5-5149-4080-91C8-9115AD7E0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1" y="3151188"/>
            <a:ext cx="4291013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5ABAC4D-8F17-4B3D-818F-B3702FFEBF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Review Questions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2120E6E-EC12-4EE6-942F-8960F0872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/>
              <a:t>What state of matter has definite volume and definite shape?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/>
              <a:t>Describe the properties of liquids.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/>
              <a:t>Describe the differences between gases and plasma.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93B1D832-5E2C-4761-A1B3-ACCE1FAF5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Science Closure</a:t>
            </a:r>
            <a:br>
              <a:rPr lang="en-US" altLang="en-US" dirty="0"/>
            </a:br>
            <a:r>
              <a:rPr lang="en-US" altLang="en-US" dirty="0"/>
              <a:t>9/15/2020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8B065B6F-13D9-402C-9ADD-8B0B141D6D8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828800" y="1752601"/>
            <a:ext cx="8534400" cy="4830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400"/>
              <a:t>The following illustration shows three different states of a substance. </a:t>
            </a:r>
            <a:r>
              <a:rPr lang="en-US" altLang="en-US" sz="2400">
                <a:solidFill>
                  <a:srgbClr val="FF0000"/>
                </a:solidFill>
              </a:rPr>
              <a:t>Which of the following happens when the substance in jar B changes state to the substance in jar A?</a:t>
            </a:r>
          </a:p>
          <a:p>
            <a:pPr marL="0" indent="0">
              <a:buNone/>
            </a:pPr>
            <a:endParaRPr lang="en-US" altLang="en-US" sz="20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sz="20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sz="20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sz="20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sz="20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sz="2000"/>
          </a:p>
          <a:p>
            <a:pPr marL="0" indent="0">
              <a:buNone/>
            </a:pPr>
            <a:r>
              <a:rPr lang="en-US" altLang="en-US" sz="2000"/>
              <a:t>A. The particles vibrate faster.</a:t>
            </a:r>
          </a:p>
          <a:p>
            <a:pPr marL="0" indent="0">
              <a:buNone/>
            </a:pPr>
            <a:r>
              <a:rPr lang="en-US" altLang="en-US" sz="2000"/>
              <a:t>B. The mass of the substance increases. </a:t>
            </a:r>
          </a:p>
          <a:p>
            <a:pPr marL="0" indent="0">
              <a:buNone/>
            </a:pPr>
            <a:r>
              <a:rPr lang="en-US" altLang="en-US" sz="2000"/>
              <a:t>C. The identity of the substance changes. </a:t>
            </a:r>
          </a:p>
          <a:p>
            <a:pPr marL="0" indent="0">
              <a:buNone/>
            </a:pPr>
            <a:r>
              <a:rPr lang="en-US" altLang="en-US" sz="2000"/>
              <a:t>D. The particles expand to fill their container. </a:t>
            </a:r>
          </a:p>
        </p:txBody>
      </p:sp>
      <p:pic>
        <p:nvPicPr>
          <p:cNvPr id="29700" name="Content Placeholder 4">
            <a:extLst>
              <a:ext uri="{FF2B5EF4-FFF2-40B4-BE49-F238E27FC236}">
                <a16:creationId xmlns:a16="http://schemas.microsoft.com/office/drawing/2014/main" id="{6BE2A666-B9FF-4029-AB69-50B678F0DA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9313" y="2895600"/>
            <a:ext cx="4267200" cy="23558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51D9FDE-18A2-4699-A7AC-974FD04B2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Weekly Homework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09DF0397-9E47-43A2-94EF-F049ED94AF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Textbook pages 66-73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8196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833BC224-CDE0-44B4-AE0B-130F1E312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952750"/>
            <a:ext cx="480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856BC262-CE4F-4154-9D80-89E58886E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9" y="4613276"/>
            <a:ext cx="26003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3C96833-E2B2-440E-9755-20B110B9A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25876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2000" dirty="0"/>
            </a:br>
            <a:r>
              <a:rPr lang="en-US" altLang="en-US" sz="2000" dirty="0"/>
              <a:t>Use ½  entire page in your notebook to draw this chart and all words.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47314A6B-004A-4734-8C1B-4EE5D601B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9220" name="Content Placeholder 2">
            <a:extLst>
              <a:ext uri="{FF2B5EF4-FFF2-40B4-BE49-F238E27FC236}">
                <a16:creationId xmlns:a16="http://schemas.microsoft.com/office/drawing/2014/main" id="{9778118A-C568-4D6E-8012-EFBB37814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6527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9221" name="Content Placeholder 6">
            <a:extLst>
              <a:ext uri="{FF2B5EF4-FFF2-40B4-BE49-F238E27FC236}">
                <a16:creationId xmlns:a16="http://schemas.microsoft.com/office/drawing/2014/main" id="{4B945129-5F03-49CA-9E03-C0006576A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967740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EC3FDFE-9549-42E1-A8A1-4841E11AB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Content Placeholder 4" descr="A large white building&#10;&#10;Description automatically generated">
            <a:extLst>
              <a:ext uri="{FF2B5EF4-FFF2-40B4-BE49-F238E27FC236}">
                <a16:creationId xmlns:a16="http://schemas.microsoft.com/office/drawing/2014/main" id="{CFA3F757-AA66-4412-99CD-A345C73FF5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7726" y="1389063"/>
            <a:ext cx="8131175" cy="54403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9CED324A-CB14-4FD1-B7F9-E653F268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11525"/>
            <a:ext cx="6172200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99E61DE-43A9-4FEE-9D17-FBB9F45D0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-533400"/>
            <a:ext cx="34909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7CE4C8F1-2B90-4E6C-8B69-CB9C7FA12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316071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7">
            <a:extLst>
              <a:ext uri="{FF2B5EF4-FFF2-40B4-BE49-F238E27FC236}">
                <a16:creationId xmlns:a16="http://schemas.microsoft.com/office/drawing/2014/main" id="{F64002F4-08CE-4789-A64E-9E14C5355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1676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0" name="Rectangle 8">
            <a:extLst>
              <a:ext uri="{FF2B5EF4-FFF2-40B4-BE49-F238E27FC236}">
                <a16:creationId xmlns:a16="http://schemas.microsoft.com/office/drawing/2014/main" id="{774B9198-D04D-4604-86ED-69F7FFAE0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200400"/>
            <a:ext cx="2819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7" name="WordArt 9">
            <a:extLst>
              <a:ext uri="{FF2B5EF4-FFF2-40B4-BE49-F238E27FC236}">
                <a16:creationId xmlns:a16="http://schemas.microsoft.com/office/drawing/2014/main" id="{30EA5BE6-F82E-41D6-B3CE-9A73AA84B0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990601"/>
            <a:ext cx="201930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STATES</a:t>
            </a:r>
          </a:p>
        </p:txBody>
      </p:sp>
      <p:sp>
        <p:nvSpPr>
          <p:cNvPr id="2058" name="WordArt 10">
            <a:extLst>
              <a:ext uri="{FF2B5EF4-FFF2-40B4-BE49-F238E27FC236}">
                <a16:creationId xmlns:a16="http://schemas.microsoft.com/office/drawing/2014/main" id="{80E6CCC2-4DF6-4385-8E6A-92E616F12A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39000" y="1524001"/>
            <a:ext cx="762000" cy="1038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000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OF</a:t>
            </a:r>
          </a:p>
        </p:txBody>
      </p:sp>
      <p:sp>
        <p:nvSpPr>
          <p:cNvPr id="2059" name="WordArt 11">
            <a:extLst>
              <a:ext uri="{FF2B5EF4-FFF2-40B4-BE49-F238E27FC236}">
                <a16:creationId xmlns:a16="http://schemas.microsoft.com/office/drawing/2014/main" id="{F032956F-295E-417C-B193-CE9C68952C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24600" y="4800601"/>
            <a:ext cx="213360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MATTER</a:t>
            </a:r>
          </a:p>
        </p:txBody>
      </p:sp>
      <p:sp>
        <p:nvSpPr>
          <p:cNvPr id="11274" name="Title 1">
            <a:extLst>
              <a:ext uri="{FF2B5EF4-FFF2-40B4-BE49-F238E27FC236}">
                <a16:creationId xmlns:a16="http://schemas.microsoft.com/office/drawing/2014/main" id="{CBD190C5-FC45-42ED-BA4E-5D8D7909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/>
              <a:t>States of Matter</a:t>
            </a:r>
          </a:p>
        </p:txBody>
      </p:sp>
      <p:sp>
        <p:nvSpPr>
          <p:cNvPr id="11275" name="Content Placeholder 2">
            <a:extLst>
              <a:ext uri="{FF2B5EF4-FFF2-40B4-BE49-F238E27FC236}">
                <a16:creationId xmlns:a16="http://schemas.microsoft.com/office/drawing/2014/main" id="{3E5A725F-9E07-47F4-BE15-8DD3AC176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AB09520-7796-4B18-A14F-3FF74BB7F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STATES OF MATTER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2E252DF-0B33-4314-94B8-C63382420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4400" b="1" i="1" u="sng">
                <a:solidFill>
                  <a:schemeClr val="tx2"/>
                </a:solidFill>
              </a:rPr>
              <a:t>The Four States of Matter</a:t>
            </a:r>
          </a:p>
          <a:p>
            <a:pPr algn="ctr" eaLnBrk="1" hangingPunct="1">
              <a:defRPr/>
            </a:pPr>
            <a:endParaRPr lang="en-US" altLang="en-US"/>
          </a:p>
          <a:p>
            <a:pPr algn="ctr" eaLnBrk="1" hangingPunct="1">
              <a:defRPr/>
            </a:pPr>
            <a:r>
              <a:rPr lang="en-US" altLang="en-US" sz="3600"/>
              <a:t>Four States</a:t>
            </a:r>
          </a:p>
          <a:p>
            <a:pPr eaLnBrk="1" hangingPunct="1">
              <a:defRPr/>
            </a:pPr>
            <a:r>
              <a:rPr lang="en-US" altLang="en-US" sz="3600"/>
              <a:t>Solid</a:t>
            </a:r>
          </a:p>
          <a:p>
            <a:pPr eaLnBrk="1" hangingPunct="1">
              <a:defRPr/>
            </a:pPr>
            <a:r>
              <a:rPr lang="en-US" altLang="en-US" sz="3600"/>
              <a:t>Liquid</a:t>
            </a:r>
          </a:p>
          <a:p>
            <a:pPr eaLnBrk="1" hangingPunct="1">
              <a:defRPr/>
            </a:pPr>
            <a:r>
              <a:rPr lang="en-US" altLang="en-US" sz="3600"/>
              <a:t>Gas</a:t>
            </a:r>
          </a:p>
          <a:p>
            <a:pPr eaLnBrk="1" hangingPunct="1">
              <a:defRPr/>
            </a:pPr>
            <a:r>
              <a:rPr lang="en-US" altLang="en-US" sz="3600"/>
              <a:t>Plasma</a:t>
            </a:r>
          </a:p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3B017A5-B48F-4C83-BF55-11415882E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STATES OF MATTER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7356013-77E3-4E7B-ABC8-E5F2F3452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Based upon particle arrangement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Based upon energy of particles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Based upon distance between particles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FA9DA5B-F19B-403E-A185-FACF867238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Kinetic Theory of Matter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B0E5E85-D1B4-4E75-ABEA-49707E6C9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Rockwell Extra Bold" panose="02060903040505020403" pitchFamily="18" charset="0"/>
              </a:rPr>
              <a:t>	Matter is made up of particles which are in continual random motion.</a:t>
            </a:r>
          </a:p>
        </p:txBody>
      </p:sp>
      <p:pic>
        <p:nvPicPr>
          <p:cNvPr id="14340" name="Picture 4" descr="mixture">
            <a:extLst>
              <a:ext uri="{FF2B5EF4-FFF2-40B4-BE49-F238E27FC236}">
                <a16:creationId xmlns:a16="http://schemas.microsoft.com/office/drawing/2014/main" id="{8E495ED1-EFCD-4B00-9CD7-BEB8F233F2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519</Words>
  <Application>Microsoft Office PowerPoint</Application>
  <PresentationFormat>Widescreen</PresentationFormat>
  <Paragraphs>88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Chiller</vt:lpstr>
      <vt:lpstr>Comic Sans MS</vt:lpstr>
      <vt:lpstr>Eras Demi ITC</vt:lpstr>
      <vt:lpstr>Impact</vt:lpstr>
      <vt:lpstr>Rockwell Extra Bold</vt:lpstr>
      <vt:lpstr>Times New Roman</vt:lpstr>
      <vt:lpstr>Wingdings</vt:lpstr>
      <vt:lpstr>Office Theme</vt:lpstr>
      <vt:lpstr>Homeroom Do Now 9/15/2020</vt:lpstr>
      <vt:lpstr>Science Warm Up 9/15/2020</vt:lpstr>
      <vt:lpstr>Weekly Homework</vt:lpstr>
      <vt:lpstr> Use ½  entire page in your notebook to draw this chart and all words.</vt:lpstr>
      <vt:lpstr>PowerPoint Presentation</vt:lpstr>
      <vt:lpstr>States of Matter</vt:lpstr>
      <vt:lpstr>STATES OF MATTER</vt:lpstr>
      <vt:lpstr>STATES OF MATTER</vt:lpstr>
      <vt:lpstr>Kinetic Theory of Matter</vt:lpstr>
      <vt:lpstr>STATES OF MATTER SOLIDS</vt:lpstr>
      <vt:lpstr>STATES OF MATTER LIQUID</vt:lpstr>
      <vt:lpstr>STATES OF MATTER GAS</vt:lpstr>
      <vt:lpstr>But what happens if you raise the temperature to super-high levels… between  1000°C and 1,000,000,000°C ?</vt:lpstr>
      <vt:lpstr>STATES OF MATTER PLASMA</vt:lpstr>
      <vt:lpstr>STATES OF MATTER</vt:lpstr>
      <vt:lpstr>Some places where plasmas are found…</vt:lpstr>
      <vt:lpstr>PowerPoint Presentation</vt:lpstr>
      <vt:lpstr>PowerPoint Presentation</vt:lpstr>
      <vt:lpstr>PowerPoint Presentation</vt:lpstr>
      <vt:lpstr>Assignment States of Matter Foldable</vt:lpstr>
      <vt:lpstr>Review Questions</vt:lpstr>
      <vt:lpstr>Science Closure 9/15/2020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Homeroom Do Now 9/15/2020</dc:title>
  <dc:creator>Ebony Stanford</dc:creator>
  <cp:lastModifiedBy>Ebony Stanford</cp:lastModifiedBy>
  <cp:revision>3</cp:revision>
  <dcterms:created xsi:type="dcterms:W3CDTF">2020-09-15T00:24:05Z</dcterms:created>
  <dcterms:modified xsi:type="dcterms:W3CDTF">2020-09-15T12:57:51Z</dcterms:modified>
</cp:coreProperties>
</file>