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73" r:id="rId2"/>
    <p:sldId id="274" r:id="rId3"/>
    <p:sldId id="279" r:id="rId4"/>
    <p:sldId id="256" r:id="rId5"/>
    <p:sldId id="280" r:id="rId6"/>
    <p:sldId id="276" r:id="rId7"/>
    <p:sldId id="258" r:id="rId8"/>
    <p:sldId id="259" r:id="rId9"/>
    <p:sldId id="260" r:id="rId10"/>
    <p:sldId id="261" r:id="rId11"/>
    <p:sldId id="262" r:id="rId12"/>
    <p:sldId id="263" r:id="rId13"/>
    <p:sldId id="264" r:id="rId14"/>
    <p:sldId id="265" r:id="rId15"/>
    <p:sldId id="266" r:id="rId16"/>
    <p:sldId id="268" r:id="rId17"/>
    <p:sldId id="269" r:id="rId18"/>
    <p:sldId id="270" r:id="rId19"/>
    <p:sldId id="271" r:id="rId20"/>
    <p:sldId id="272"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711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71144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80118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43395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98588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21844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58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226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09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668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9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51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688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808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38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97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1/27/2020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2673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chemeClr val="tx2"/>
                </a:solidFill>
                <a:latin typeface="Comic Sans MS" panose="030F0702030302020204" pitchFamily="66" charset="0"/>
              </a:rPr>
              <a:t>Homeroom Warm Up</a:t>
            </a:r>
            <a:br>
              <a:rPr lang="en-US" dirty="0">
                <a:solidFill>
                  <a:schemeClr val="tx2"/>
                </a:solidFill>
                <a:latin typeface="Comic Sans MS" panose="030F0702030302020204" pitchFamily="66" charset="0"/>
              </a:rPr>
            </a:br>
            <a:r>
              <a:rPr lang="en-US" dirty="0">
                <a:solidFill>
                  <a:schemeClr val="tx2"/>
                </a:solidFill>
                <a:latin typeface="Comic Sans MS" panose="030F0702030302020204" pitchFamily="66" charset="0"/>
              </a:rPr>
              <a:t>1/27/2020</a:t>
            </a:r>
          </a:p>
        </p:txBody>
      </p:sp>
      <p:sp>
        <p:nvSpPr>
          <p:cNvPr id="5" name="Content Placeholder 4"/>
          <p:cNvSpPr>
            <a:spLocks noGrp="1"/>
          </p:cNvSpPr>
          <p:nvPr>
            <p:ph idx="1"/>
          </p:nvPr>
        </p:nvSpPr>
        <p:spPr/>
        <p:txBody>
          <a:bodyPr>
            <a:normAutofit/>
          </a:bodyPr>
          <a:lstStyle/>
          <a:p>
            <a:pPr marL="0" indent="0">
              <a:buNone/>
            </a:pPr>
            <a:r>
              <a:rPr lang="en-US" sz="2800" dirty="0">
                <a:latin typeface="Comic Sans MS" panose="030F0702030302020204" pitchFamily="66" charset="0"/>
              </a:rPr>
              <a:t>Did you ever take up for someone or has someone ever taken up for you? Write about what happened.</a:t>
            </a:r>
            <a:endParaRPr lang="en-US" sz="2800" b="1" dirty="0">
              <a:latin typeface="Comic Sans MS" panose="030F0702030302020204"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32" y="3259256"/>
            <a:ext cx="4572000" cy="3314700"/>
          </a:xfrm>
          <a:prstGeom prst="rect">
            <a:avLst/>
          </a:prstGeom>
        </p:spPr>
      </p:pic>
    </p:spTree>
    <p:extLst>
      <p:ext uri="{BB962C8B-B14F-4D97-AF65-F5344CB8AC3E}">
        <p14:creationId xmlns:p14="http://schemas.microsoft.com/office/powerpoint/2010/main" val="352168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23" y="438562"/>
            <a:ext cx="11197970" cy="970450"/>
          </a:xfrm>
        </p:spPr>
        <p:txBody>
          <a:bodyPr>
            <a:normAutofit/>
          </a:bodyPr>
          <a:lstStyle/>
          <a:p>
            <a:r>
              <a:rPr lang="en-US" sz="4800" u="sng" dirty="0">
                <a:solidFill>
                  <a:srgbClr val="FF0000"/>
                </a:solidFill>
              </a:rPr>
              <a:t>Disadvantages</a:t>
            </a:r>
            <a:r>
              <a:rPr lang="en-US" sz="4800" b="0" dirty="0">
                <a:solidFill>
                  <a:schemeClr val="tx1"/>
                </a:solidFill>
              </a:rPr>
              <a:t>: </a:t>
            </a:r>
            <a:r>
              <a:rPr lang="en-US" sz="4800" dirty="0">
                <a:solidFill>
                  <a:schemeClr val="tx1"/>
                </a:solidFill>
              </a:rPr>
              <a:t>Sexual Reproduction </a:t>
            </a:r>
          </a:p>
        </p:txBody>
      </p:sp>
      <p:sp>
        <p:nvSpPr>
          <p:cNvPr id="3" name="Content Placeholder 2"/>
          <p:cNvSpPr>
            <a:spLocks noGrp="1"/>
          </p:cNvSpPr>
          <p:nvPr>
            <p:ph idx="1"/>
          </p:nvPr>
        </p:nvSpPr>
        <p:spPr>
          <a:xfrm>
            <a:off x="1471960" y="1786270"/>
            <a:ext cx="8947947" cy="4383079"/>
          </a:xfrm>
        </p:spPr>
        <p:txBody>
          <a:bodyPr>
            <a:normAutofit/>
          </a:bodyPr>
          <a:lstStyle/>
          <a:p>
            <a:r>
              <a:rPr lang="en-US" sz="3200" b="1" u="sng" dirty="0">
                <a:solidFill>
                  <a:srgbClr val="FF0000"/>
                </a:solidFill>
              </a:rPr>
              <a:t>Time and Energy</a:t>
            </a:r>
          </a:p>
          <a:p>
            <a:pPr lvl="1"/>
            <a:r>
              <a:rPr lang="en-US" sz="3200" dirty="0">
                <a:solidFill>
                  <a:srgbClr val="FF0000"/>
                </a:solidFill>
              </a:rPr>
              <a:t>Organisms have to </a:t>
            </a:r>
            <a:r>
              <a:rPr lang="en-US" sz="3200" b="1" u="sng" dirty="0">
                <a:solidFill>
                  <a:srgbClr val="FF0000"/>
                </a:solidFill>
              </a:rPr>
              <a:t>grow and develop</a:t>
            </a:r>
            <a:r>
              <a:rPr lang="en-US" sz="3200" b="1" dirty="0">
                <a:solidFill>
                  <a:srgbClr val="FF0000"/>
                </a:solidFill>
              </a:rPr>
              <a:t> </a:t>
            </a:r>
            <a:r>
              <a:rPr lang="en-US" sz="3200" dirty="0">
                <a:solidFill>
                  <a:srgbClr val="FF0000"/>
                </a:solidFill>
              </a:rPr>
              <a:t>until they are old enough to produce sex cells</a:t>
            </a:r>
          </a:p>
          <a:p>
            <a:pPr lvl="1"/>
            <a:r>
              <a:rPr lang="en-US" sz="3200" dirty="0"/>
              <a:t>Search and find a </a:t>
            </a:r>
            <a:r>
              <a:rPr lang="en-US" sz="3200" b="1" u="sng" dirty="0">
                <a:solidFill>
                  <a:srgbClr val="FFC000"/>
                </a:solidFill>
              </a:rPr>
              <a:t>mate</a:t>
            </a:r>
          </a:p>
          <a:p>
            <a:pPr lvl="1"/>
            <a:r>
              <a:rPr lang="en-US" sz="3200" b="1" u="sng" dirty="0">
                <a:solidFill>
                  <a:srgbClr val="FF0000"/>
                </a:solidFill>
              </a:rPr>
              <a:t>Searching</a:t>
            </a:r>
            <a:r>
              <a:rPr lang="en-US" sz="3200" dirty="0">
                <a:solidFill>
                  <a:srgbClr val="FF0000"/>
                </a:solidFill>
              </a:rPr>
              <a:t> can expose individuals to predators, diseases, or harsh environmental conditions</a:t>
            </a:r>
          </a:p>
          <a:p>
            <a:pPr marL="457200" lvl="1" indent="0">
              <a:buNone/>
            </a:pPr>
            <a:endParaRPr lang="en-US" sz="3200" dirty="0"/>
          </a:p>
          <a:p>
            <a:endParaRPr lang="en-US" dirty="0"/>
          </a:p>
        </p:txBody>
      </p:sp>
    </p:spTree>
    <p:extLst>
      <p:ext uri="{BB962C8B-B14F-4D97-AF65-F5344CB8AC3E}">
        <p14:creationId xmlns:p14="http://schemas.microsoft.com/office/powerpoint/2010/main" val="277251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569" y="4520242"/>
            <a:ext cx="3209200" cy="2283867"/>
          </a:xfrm>
          <a:prstGeom prst="rect">
            <a:avLst/>
          </a:prstGeom>
        </p:spPr>
      </p:pic>
      <p:sp>
        <p:nvSpPr>
          <p:cNvPr id="2" name="Title 1"/>
          <p:cNvSpPr>
            <a:spLocks noGrp="1"/>
          </p:cNvSpPr>
          <p:nvPr>
            <p:ph type="title"/>
          </p:nvPr>
        </p:nvSpPr>
        <p:spPr/>
        <p:txBody>
          <a:bodyPr>
            <a:normAutofit/>
          </a:bodyPr>
          <a:lstStyle/>
          <a:p>
            <a:r>
              <a:rPr lang="en-US" sz="4400" u="sng" dirty="0">
                <a:solidFill>
                  <a:srgbClr val="FFC000"/>
                </a:solidFill>
              </a:rPr>
              <a:t>Examples: Sexual Reproduction</a:t>
            </a:r>
          </a:p>
        </p:txBody>
      </p:sp>
      <p:pic>
        <p:nvPicPr>
          <p:cNvPr id="5" name="Content Placeholder 4"/>
          <p:cNvPicPr>
            <a:picLocks noGrp="1" noChangeAspect="1"/>
          </p:cNvPicPr>
          <p:nvPr>
            <p:ph idx="1"/>
          </p:nvPr>
        </p:nvPicPr>
        <p:blipFill>
          <a:blip r:embed="rId3"/>
          <a:stretch>
            <a:fillRect/>
          </a:stretch>
        </p:blipFill>
        <p:spPr>
          <a:xfrm rot="20667476">
            <a:off x="7582159" y="1219238"/>
            <a:ext cx="2956601" cy="21007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37441">
            <a:off x="1206479" y="2472302"/>
            <a:ext cx="3049516" cy="3473256"/>
          </a:xfrm>
          <a:prstGeom prst="rect">
            <a:avLst/>
          </a:prstGeom>
        </p:spPr>
      </p:pic>
      <p:pic>
        <p:nvPicPr>
          <p:cNvPr id="8" name="Picture 7"/>
          <p:cNvPicPr>
            <a:picLocks noChangeAspect="1"/>
          </p:cNvPicPr>
          <p:nvPr/>
        </p:nvPicPr>
        <p:blipFill>
          <a:blip r:embed="rId5"/>
          <a:stretch>
            <a:fillRect/>
          </a:stretch>
        </p:blipFill>
        <p:spPr>
          <a:xfrm rot="904447">
            <a:off x="3511285" y="4347245"/>
            <a:ext cx="3118497" cy="251120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51289">
            <a:off x="6452974" y="3127043"/>
            <a:ext cx="3252525" cy="2439394"/>
          </a:xfrm>
          <a:prstGeom prst="rect">
            <a:avLst/>
          </a:prstGeom>
        </p:spPr>
      </p:pic>
      <p:pic>
        <p:nvPicPr>
          <p:cNvPr id="10" name="Picture 9"/>
          <p:cNvPicPr>
            <a:picLocks noChangeAspect="1"/>
          </p:cNvPicPr>
          <p:nvPr/>
        </p:nvPicPr>
        <p:blipFill>
          <a:blip r:embed="rId7"/>
          <a:stretch>
            <a:fillRect/>
          </a:stretch>
        </p:blipFill>
        <p:spPr>
          <a:xfrm>
            <a:off x="3424601" y="1917587"/>
            <a:ext cx="3304003" cy="2327174"/>
          </a:xfrm>
          <a:prstGeom prst="rect">
            <a:avLst/>
          </a:prstGeom>
        </p:spPr>
      </p:pic>
    </p:spTree>
    <p:extLst>
      <p:ext uri="{BB962C8B-B14F-4D97-AF65-F5344CB8AC3E}">
        <p14:creationId xmlns:p14="http://schemas.microsoft.com/office/powerpoint/2010/main" val="354040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u="sng" dirty="0">
                <a:solidFill>
                  <a:srgbClr val="FFC000"/>
                </a:solidFill>
              </a:rPr>
              <a:t>Asexual Reproduction </a:t>
            </a:r>
          </a:p>
        </p:txBody>
      </p:sp>
      <p:sp>
        <p:nvSpPr>
          <p:cNvPr id="3" name="Content Placeholder 2"/>
          <p:cNvSpPr>
            <a:spLocks noGrp="1"/>
          </p:cNvSpPr>
          <p:nvPr>
            <p:ph idx="1"/>
          </p:nvPr>
        </p:nvSpPr>
        <p:spPr>
          <a:xfrm>
            <a:off x="838200" y="1618150"/>
            <a:ext cx="7598434" cy="4891177"/>
          </a:xfrm>
        </p:spPr>
        <p:txBody>
          <a:bodyPr>
            <a:normAutofit/>
          </a:bodyPr>
          <a:lstStyle/>
          <a:p>
            <a:r>
              <a:rPr lang="en-US" sz="3200" b="1" u="sng" dirty="0">
                <a:solidFill>
                  <a:srgbClr val="FF0000"/>
                </a:solidFill>
              </a:rPr>
              <a:t>One parent:</a:t>
            </a:r>
            <a:r>
              <a:rPr lang="en-US" sz="3200" b="1" dirty="0">
                <a:solidFill>
                  <a:srgbClr val="FF0000"/>
                </a:solidFill>
              </a:rPr>
              <a:t> </a:t>
            </a:r>
            <a:r>
              <a:rPr lang="en-US" sz="3200" dirty="0">
                <a:solidFill>
                  <a:srgbClr val="FF0000"/>
                </a:solidFill>
              </a:rPr>
              <a:t>organism produces offspring without fertilization</a:t>
            </a:r>
          </a:p>
          <a:p>
            <a:r>
              <a:rPr lang="en-US" sz="3200" b="1" u="sng" dirty="0">
                <a:solidFill>
                  <a:srgbClr val="FF0000"/>
                </a:solidFill>
              </a:rPr>
              <a:t>Uniform offspring</a:t>
            </a:r>
            <a:r>
              <a:rPr lang="en-US" sz="3200" dirty="0">
                <a:solidFill>
                  <a:srgbClr val="FF0000"/>
                </a:solidFill>
              </a:rPr>
              <a:t>: </a:t>
            </a:r>
          </a:p>
          <a:p>
            <a:pPr lvl="1"/>
            <a:r>
              <a:rPr lang="en-US" sz="3200" dirty="0"/>
              <a:t>Because offspring inherit all of their DNA from one parent, they are </a:t>
            </a:r>
            <a:r>
              <a:rPr lang="en-US" sz="3200" b="1" u="sng" dirty="0">
                <a:solidFill>
                  <a:srgbClr val="FF0000"/>
                </a:solidFill>
              </a:rPr>
              <a:t>genetically identical</a:t>
            </a:r>
            <a:r>
              <a:rPr lang="en-US" sz="3200" b="1" dirty="0">
                <a:solidFill>
                  <a:srgbClr val="FF0000"/>
                </a:solidFill>
              </a:rPr>
              <a:t> </a:t>
            </a:r>
            <a:r>
              <a:rPr lang="en-US" sz="3200" dirty="0">
                <a:solidFill>
                  <a:srgbClr val="FF0000"/>
                </a:solidFill>
              </a:rPr>
              <a:t>to each other and to their parent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145" y="2085241"/>
            <a:ext cx="3323057" cy="4453581"/>
          </a:xfrm>
          <a:prstGeom prst="rect">
            <a:avLst/>
          </a:prstGeom>
        </p:spPr>
      </p:pic>
    </p:spTree>
    <p:extLst>
      <p:ext uri="{BB962C8B-B14F-4D97-AF65-F5344CB8AC3E}">
        <p14:creationId xmlns:p14="http://schemas.microsoft.com/office/powerpoint/2010/main" val="130212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US" sz="2800" u="sng" dirty="0">
                <a:solidFill>
                  <a:srgbClr val="FFC000"/>
                </a:solidFill>
              </a:rPr>
            </a:br>
            <a:r>
              <a:rPr lang="en-US" sz="2800" u="sng" dirty="0">
                <a:solidFill>
                  <a:srgbClr val="FFC000"/>
                </a:solidFill>
              </a:rPr>
              <a:t>Binary Fission</a:t>
            </a:r>
            <a:r>
              <a:rPr lang="en-US" sz="2800" dirty="0"/>
              <a:t>: Asexual Reproduction </a:t>
            </a:r>
          </a:p>
        </p:txBody>
      </p:sp>
      <p:sp>
        <p:nvSpPr>
          <p:cNvPr id="3" name="Content Placeholder 2"/>
          <p:cNvSpPr>
            <a:spLocks noGrp="1"/>
          </p:cNvSpPr>
          <p:nvPr>
            <p:ph idx="1"/>
          </p:nvPr>
        </p:nvSpPr>
        <p:spPr>
          <a:xfrm>
            <a:off x="176982" y="1658679"/>
            <a:ext cx="8078498" cy="4882798"/>
          </a:xfrm>
        </p:spPr>
        <p:txBody>
          <a:bodyPr>
            <a:normAutofit/>
          </a:bodyPr>
          <a:lstStyle/>
          <a:p>
            <a:r>
              <a:rPr lang="en-US" sz="2400" b="1" u="sng" dirty="0">
                <a:solidFill>
                  <a:srgbClr val="FF0000"/>
                </a:solidFill>
              </a:rPr>
              <a:t>Fission</a:t>
            </a:r>
            <a:r>
              <a:rPr lang="en-US" sz="2400" dirty="0">
                <a:solidFill>
                  <a:srgbClr val="FF0000"/>
                </a:solidFill>
              </a:rPr>
              <a:t>: Cell division in prokaryotes that forms two genetically identical cells </a:t>
            </a:r>
          </a:p>
          <a:p>
            <a:pPr lvl="1"/>
            <a:r>
              <a:rPr lang="en-US" sz="2400" b="1" u="sng" dirty="0">
                <a:solidFill>
                  <a:srgbClr val="FFC000"/>
                </a:solidFill>
              </a:rPr>
              <a:t>DNA</a:t>
            </a:r>
            <a:r>
              <a:rPr lang="en-US" sz="2400" dirty="0"/>
              <a:t> is copied</a:t>
            </a:r>
          </a:p>
          <a:p>
            <a:pPr lvl="1"/>
            <a:r>
              <a:rPr lang="en-US" sz="2400" dirty="0"/>
              <a:t>The cell begins to grow longer, pulling the two copies apart</a:t>
            </a:r>
          </a:p>
          <a:p>
            <a:pPr lvl="1"/>
            <a:r>
              <a:rPr lang="en-US" sz="2400" dirty="0"/>
              <a:t>The cell membrane pinches inward in the middle of the cell</a:t>
            </a:r>
          </a:p>
          <a:p>
            <a:pPr lvl="1"/>
            <a:r>
              <a:rPr lang="en-US" sz="2400" dirty="0">
                <a:solidFill>
                  <a:srgbClr val="FF0000"/>
                </a:solidFill>
              </a:rPr>
              <a:t>Cell splits to form two new </a:t>
            </a:r>
            <a:r>
              <a:rPr lang="en-US" sz="2400" b="1" u="sng" dirty="0">
                <a:solidFill>
                  <a:srgbClr val="FF0000"/>
                </a:solidFill>
              </a:rPr>
              <a:t>uniform</a:t>
            </a:r>
            <a:r>
              <a:rPr lang="en-US" sz="2400" dirty="0">
                <a:solidFill>
                  <a:srgbClr val="FF0000"/>
                </a:solidFill>
              </a:rPr>
              <a:t>, identical offspring</a:t>
            </a:r>
          </a:p>
          <a:p>
            <a:r>
              <a:rPr lang="en-US" sz="2400" b="1" u="sng" dirty="0">
                <a:solidFill>
                  <a:srgbClr val="FFC000"/>
                </a:solidFill>
              </a:rPr>
              <a:t>Examples</a:t>
            </a:r>
            <a:r>
              <a:rPr lang="en-US" sz="2400" dirty="0"/>
              <a:t>: bacteria, Ecoli, pond critters</a:t>
            </a:r>
          </a:p>
        </p:txBody>
      </p:sp>
      <p:pic>
        <p:nvPicPr>
          <p:cNvPr id="5" name="Picture 4"/>
          <p:cNvPicPr>
            <a:picLocks noChangeAspect="1"/>
          </p:cNvPicPr>
          <p:nvPr/>
        </p:nvPicPr>
        <p:blipFill>
          <a:blip r:embed="rId2"/>
          <a:stretch>
            <a:fillRect/>
          </a:stretch>
        </p:blipFill>
        <p:spPr>
          <a:xfrm>
            <a:off x="8255479" y="1658679"/>
            <a:ext cx="3717079" cy="4882798"/>
          </a:xfrm>
          <a:prstGeom prst="rect">
            <a:avLst/>
          </a:prstGeom>
        </p:spPr>
      </p:pic>
    </p:spTree>
    <p:extLst>
      <p:ext uri="{BB962C8B-B14F-4D97-AF65-F5344CB8AC3E}">
        <p14:creationId xmlns:p14="http://schemas.microsoft.com/office/powerpoint/2010/main" val="15286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291215" cy="449094"/>
          </a:xfrm>
        </p:spPr>
        <p:txBody>
          <a:bodyPr>
            <a:normAutofit fontScale="90000"/>
          </a:bodyPr>
          <a:lstStyle/>
          <a:p>
            <a:r>
              <a:rPr lang="en-US" sz="4800" u="sng" dirty="0">
                <a:solidFill>
                  <a:srgbClr val="FFC000"/>
                </a:solidFill>
              </a:rPr>
              <a:t>Budding</a:t>
            </a:r>
            <a:r>
              <a:rPr lang="en-US" sz="4800" dirty="0"/>
              <a:t>: Asexual Reproduction </a:t>
            </a:r>
          </a:p>
        </p:txBody>
      </p:sp>
      <p:sp>
        <p:nvSpPr>
          <p:cNvPr id="3" name="Content Placeholder 2"/>
          <p:cNvSpPr>
            <a:spLocks noGrp="1"/>
          </p:cNvSpPr>
          <p:nvPr>
            <p:ph idx="1"/>
          </p:nvPr>
        </p:nvSpPr>
        <p:spPr>
          <a:xfrm>
            <a:off x="575188" y="1417637"/>
            <a:ext cx="8068480" cy="5573098"/>
          </a:xfrm>
        </p:spPr>
        <p:txBody>
          <a:bodyPr>
            <a:normAutofit/>
          </a:bodyPr>
          <a:lstStyle/>
          <a:p>
            <a:r>
              <a:rPr lang="en-US" sz="2400" b="1" u="sng" dirty="0">
                <a:solidFill>
                  <a:srgbClr val="FF0000"/>
                </a:solidFill>
              </a:rPr>
              <a:t>Budding</a:t>
            </a:r>
            <a:r>
              <a:rPr lang="en-US" sz="2400" dirty="0">
                <a:solidFill>
                  <a:srgbClr val="FF0000"/>
                </a:solidFill>
              </a:rPr>
              <a:t>: a new organism grows by mitosis and cell division on the body of its parent</a:t>
            </a:r>
          </a:p>
          <a:p>
            <a:pPr lvl="1"/>
            <a:r>
              <a:rPr lang="en-US" sz="2400" dirty="0">
                <a:solidFill>
                  <a:srgbClr val="FF0000"/>
                </a:solidFill>
              </a:rPr>
              <a:t>The </a:t>
            </a:r>
            <a:r>
              <a:rPr lang="en-US" sz="2400" b="1" u="sng" dirty="0">
                <a:solidFill>
                  <a:srgbClr val="FF0000"/>
                </a:solidFill>
              </a:rPr>
              <a:t>bud</a:t>
            </a:r>
            <a:r>
              <a:rPr lang="en-US" sz="2400" dirty="0">
                <a:solidFill>
                  <a:srgbClr val="FF0000"/>
                </a:solidFill>
              </a:rPr>
              <a:t>, or offspring is </a:t>
            </a:r>
            <a:r>
              <a:rPr lang="en-US" sz="2400" b="1" u="sng" dirty="0">
                <a:solidFill>
                  <a:srgbClr val="FF0000"/>
                </a:solidFill>
              </a:rPr>
              <a:t>identical</a:t>
            </a:r>
            <a:r>
              <a:rPr lang="en-US" sz="2400" dirty="0">
                <a:solidFill>
                  <a:srgbClr val="FF0000"/>
                </a:solidFill>
              </a:rPr>
              <a:t> to the parent</a:t>
            </a:r>
          </a:p>
          <a:p>
            <a:pPr lvl="1"/>
            <a:r>
              <a:rPr lang="en-US" sz="2400" dirty="0"/>
              <a:t>The bud, when large enough, can break off of the parent and live on its own</a:t>
            </a:r>
          </a:p>
          <a:p>
            <a:pPr lvl="1"/>
            <a:r>
              <a:rPr lang="en-US" sz="2400" dirty="0"/>
              <a:t>Offspring may remain attached and form a </a:t>
            </a:r>
            <a:r>
              <a:rPr lang="en-US" sz="2400" b="1" u="sng" dirty="0">
                <a:solidFill>
                  <a:srgbClr val="FFC000"/>
                </a:solidFill>
              </a:rPr>
              <a:t>colony</a:t>
            </a:r>
          </a:p>
          <a:p>
            <a:r>
              <a:rPr lang="en-US" sz="2400" b="1" u="sng" dirty="0">
                <a:solidFill>
                  <a:srgbClr val="FFC000"/>
                </a:solidFill>
              </a:rPr>
              <a:t>Examples</a:t>
            </a:r>
            <a:r>
              <a:rPr lang="en-US" sz="2400" dirty="0"/>
              <a:t>: Yeast, Hydra, cactus</a:t>
            </a:r>
          </a:p>
        </p:txBody>
      </p:sp>
      <p:pic>
        <p:nvPicPr>
          <p:cNvPr id="4" name="Picture 3"/>
          <p:cNvPicPr>
            <a:picLocks noChangeAspect="1"/>
          </p:cNvPicPr>
          <p:nvPr/>
        </p:nvPicPr>
        <p:blipFill>
          <a:blip r:embed="rId2"/>
          <a:stretch>
            <a:fillRect/>
          </a:stretch>
        </p:blipFill>
        <p:spPr>
          <a:xfrm>
            <a:off x="8643667" y="1751275"/>
            <a:ext cx="3322608" cy="4456562"/>
          </a:xfrm>
          <a:prstGeom prst="rect">
            <a:avLst/>
          </a:prstGeom>
        </p:spPr>
      </p:pic>
    </p:spTree>
    <p:extLst>
      <p:ext uri="{BB962C8B-B14F-4D97-AF65-F5344CB8AC3E}">
        <p14:creationId xmlns:p14="http://schemas.microsoft.com/office/powerpoint/2010/main" val="3743601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379621">
            <a:off x="8166839" y="752984"/>
            <a:ext cx="2430341" cy="3244631"/>
          </a:xfrm>
          <a:prstGeom prst="rect">
            <a:avLst/>
          </a:prstGeom>
        </p:spPr>
      </p:pic>
      <p:sp>
        <p:nvSpPr>
          <p:cNvPr id="2" name="Title 1"/>
          <p:cNvSpPr>
            <a:spLocks noGrp="1"/>
          </p:cNvSpPr>
          <p:nvPr>
            <p:ph type="title"/>
          </p:nvPr>
        </p:nvSpPr>
        <p:spPr/>
        <p:txBody>
          <a:bodyPr>
            <a:normAutofit/>
          </a:bodyPr>
          <a:lstStyle/>
          <a:p>
            <a:pPr algn="ctr"/>
            <a:br>
              <a:rPr lang="en-US" sz="3200" u="sng" dirty="0">
                <a:solidFill>
                  <a:srgbClr val="FFC000"/>
                </a:solidFill>
              </a:rPr>
            </a:br>
            <a:r>
              <a:rPr lang="en-US" sz="3200" u="sng" dirty="0">
                <a:solidFill>
                  <a:srgbClr val="FFC000"/>
                </a:solidFill>
              </a:rPr>
              <a:t>Regeneration</a:t>
            </a:r>
            <a:r>
              <a:rPr lang="en-US" sz="3200" dirty="0"/>
              <a:t>: Asexual Reproduction </a:t>
            </a:r>
          </a:p>
        </p:txBody>
      </p:sp>
      <p:sp>
        <p:nvSpPr>
          <p:cNvPr id="3" name="Content Placeholder 2"/>
          <p:cNvSpPr>
            <a:spLocks noGrp="1"/>
          </p:cNvSpPr>
          <p:nvPr>
            <p:ph idx="1"/>
          </p:nvPr>
        </p:nvSpPr>
        <p:spPr>
          <a:xfrm>
            <a:off x="147484" y="1705710"/>
            <a:ext cx="7340243" cy="5624238"/>
          </a:xfrm>
        </p:spPr>
        <p:txBody>
          <a:bodyPr>
            <a:normAutofit/>
          </a:bodyPr>
          <a:lstStyle/>
          <a:p>
            <a:r>
              <a:rPr lang="en-US" sz="2400" b="1" u="sng" dirty="0">
                <a:solidFill>
                  <a:srgbClr val="FF0000"/>
                </a:solidFill>
              </a:rPr>
              <a:t>Regeneration</a:t>
            </a:r>
            <a:r>
              <a:rPr lang="en-US" sz="2400" dirty="0">
                <a:solidFill>
                  <a:srgbClr val="FF0000"/>
                </a:solidFill>
              </a:rPr>
              <a:t>: occurs when an offspring grows from a piece of its parent.  </a:t>
            </a:r>
          </a:p>
          <a:p>
            <a:pPr lvl="1"/>
            <a:r>
              <a:rPr lang="en-US" sz="2400" b="1" u="sng" dirty="0">
                <a:solidFill>
                  <a:srgbClr val="FF0000"/>
                </a:solidFill>
              </a:rPr>
              <a:t>Producing new organisms</a:t>
            </a:r>
            <a:r>
              <a:rPr lang="en-US" sz="2400" dirty="0">
                <a:solidFill>
                  <a:srgbClr val="FF0000"/>
                </a:solidFill>
              </a:rPr>
              <a:t>: Sea Stars</a:t>
            </a:r>
          </a:p>
          <a:p>
            <a:pPr lvl="2"/>
            <a:r>
              <a:rPr lang="en-US" sz="2400" dirty="0"/>
              <a:t>Sea urchins, sea cucumber, sponges, and planarians</a:t>
            </a:r>
          </a:p>
          <a:p>
            <a:pPr lvl="1"/>
            <a:r>
              <a:rPr lang="en-US" sz="2400" b="1" u="sng" dirty="0">
                <a:solidFill>
                  <a:srgbClr val="FF0000"/>
                </a:solidFill>
              </a:rPr>
              <a:t>Producing new body parts</a:t>
            </a:r>
            <a:r>
              <a:rPr lang="en-US" sz="2400" dirty="0">
                <a:solidFill>
                  <a:srgbClr val="FF0000"/>
                </a:solidFill>
              </a:rPr>
              <a:t>: Gecko</a:t>
            </a:r>
          </a:p>
          <a:p>
            <a:pPr marL="914400" lvl="2" indent="0">
              <a:buNone/>
            </a:pPr>
            <a:endParaRPr lang="en-US" sz="2000" dirty="0"/>
          </a:p>
        </p:txBody>
      </p:sp>
      <p:pic>
        <p:nvPicPr>
          <p:cNvPr id="6" name="Picture 5"/>
          <p:cNvPicPr>
            <a:picLocks noChangeAspect="1"/>
          </p:cNvPicPr>
          <p:nvPr/>
        </p:nvPicPr>
        <p:blipFill>
          <a:blip r:embed="rId3"/>
          <a:stretch>
            <a:fillRect/>
          </a:stretch>
        </p:blipFill>
        <p:spPr>
          <a:xfrm>
            <a:off x="5681677" y="5039833"/>
            <a:ext cx="4633952" cy="1609107"/>
          </a:xfrm>
          <a:prstGeom prst="rect">
            <a:avLst/>
          </a:prstGeom>
        </p:spPr>
      </p:pic>
    </p:spTree>
    <p:extLst>
      <p:ext uri="{BB962C8B-B14F-4D97-AF65-F5344CB8AC3E}">
        <p14:creationId xmlns:p14="http://schemas.microsoft.com/office/powerpoint/2010/main" val="3162519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a:solidFill>
                  <a:srgbClr val="FFC000"/>
                </a:solidFill>
              </a:rPr>
              <a:t>Vegetative Propagation</a:t>
            </a:r>
            <a:r>
              <a:rPr lang="en-US" sz="4400" dirty="0"/>
              <a:t>: Asexual</a:t>
            </a:r>
          </a:p>
        </p:txBody>
      </p:sp>
      <p:sp>
        <p:nvSpPr>
          <p:cNvPr id="3" name="Content Placeholder 2"/>
          <p:cNvSpPr>
            <a:spLocks noGrp="1"/>
          </p:cNvSpPr>
          <p:nvPr>
            <p:ph idx="1"/>
          </p:nvPr>
        </p:nvSpPr>
        <p:spPr>
          <a:xfrm>
            <a:off x="202650" y="1489588"/>
            <a:ext cx="7285078" cy="5051892"/>
          </a:xfrm>
        </p:spPr>
        <p:txBody>
          <a:bodyPr>
            <a:normAutofit/>
          </a:bodyPr>
          <a:lstStyle/>
          <a:p>
            <a:r>
              <a:rPr lang="en-US" sz="2400" b="1" u="sng" dirty="0">
                <a:solidFill>
                  <a:srgbClr val="FF0000"/>
                </a:solidFill>
              </a:rPr>
              <a:t>Vegetative Propagation</a:t>
            </a:r>
            <a:r>
              <a:rPr lang="en-US" sz="2400" dirty="0">
                <a:solidFill>
                  <a:srgbClr val="FF0000"/>
                </a:solidFill>
              </a:rPr>
              <a:t>: uniform offspring grow from a part of a parent plant</a:t>
            </a:r>
          </a:p>
          <a:p>
            <a:pPr lvl="1"/>
            <a:r>
              <a:rPr lang="en-US" sz="2200" dirty="0">
                <a:solidFill>
                  <a:srgbClr val="FF0000"/>
                </a:solidFill>
              </a:rPr>
              <a:t>Parent plants sends out </a:t>
            </a:r>
            <a:r>
              <a:rPr lang="en-US" sz="2200" b="1" u="sng" dirty="0">
                <a:solidFill>
                  <a:srgbClr val="FF0000"/>
                </a:solidFill>
              </a:rPr>
              <a:t>runners</a:t>
            </a:r>
          </a:p>
          <a:p>
            <a:pPr lvl="1"/>
            <a:r>
              <a:rPr lang="en-US" sz="2200" dirty="0"/>
              <a:t>Where the runner touches the ground, </a:t>
            </a:r>
            <a:r>
              <a:rPr lang="en-US" sz="2200" b="1" u="sng" dirty="0">
                <a:solidFill>
                  <a:srgbClr val="FFC000"/>
                </a:solidFill>
              </a:rPr>
              <a:t>roots</a:t>
            </a:r>
            <a:r>
              <a:rPr lang="en-US" sz="2200" dirty="0"/>
              <a:t> can grow</a:t>
            </a:r>
          </a:p>
          <a:p>
            <a:pPr lvl="1"/>
            <a:r>
              <a:rPr lang="en-US" sz="2200" dirty="0"/>
              <a:t>A </a:t>
            </a:r>
            <a:r>
              <a:rPr lang="en-US" sz="2200" b="1" u="sng" dirty="0">
                <a:solidFill>
                  <a:srgbClr val="FFC000"/>
                </a:solidFill>
              </a:rPr>
              <a:t>new plant </a:t>
            </a:r>
            <a:r>
              <a:rPr lang="en-US" sz="2200" dirty="0"/>
              <a:t>is produced even if the runner is broken apart</a:t>
            </a:r>
          </a:p>
          <a:p>
            <a:pPr lvl="1"/>
            <a:r>
              <a:rPr lang="en-US" sz="2200" dirty="0"/>
              <a:t>Each new plant is </a:t>
            </a:r>
            <a:r>
              <a:rPr lang="en-US" sz="2200" b="1" u="sng" dirty="0">
                <a:solidFill>
                  <a:srgbClr val="FFC000"/>
                </a:solidFill>
              </a:rPr>
              <a:t>uniform</a:t>
            </a:r>
            <a:r>
              <a:rPr lang="en-US" sz="2200" dirty="0"/>
              <a:t> and identical to the parent. </a:t>
            </a:r>
          </a:p>
          <a:p>
            <a:pPr lvl="1"/>
            <a:r>
              <a:rPr lang="en-US" sz="2200" b="1" u="sng" dirty="0">
                <a:solidFill>
                  <a:srgbClr val="FFC000"/>
                </a:solidFill>
              </a:rPr>
              <a:t>Examples</a:t>
            </a:r>
            <a:r>
              <a:rPr lang="en-US" sz="2200" dirty="0"/>
              <a:t>: strawberries, potatoes, ivy, crabgrass</a:t>
            </a:r>
          </a:p>
          <a:p>
            <a:pPr marL="914400" lvl="2" indent="0">
              <a:buNone/>
            </a:pPr>
            <a:endParaRPr lang="en-US" sz="2000" dirty="0"/>
          </a:p>
        </p:txBody>
      </p:sp>
      <p:pic>
        <p:nvPicPr>
          <p:cNvPr id="4" name="Picture 3"/>
          <p:cNvPicPr>
            <a:picLocks noChangeAspect="1"/>
          </p:cNvPicPr>
          <p:nvPr/>
        </p:nvPicPr>
        <p:blipFill>
          <a:blip r:embed="rId2"/>
          <a:stretch>
            <a:fillRect/>
          </a:stretch>
        </p:blipFill>
        <p:spPr>
          <a:xfrm rot="960277">
            <a:off x="8666642" y="1496112"/>
            <a:ext cx="1861079" cy="2074462"/>
          </a:xfrm>
          <a:prstGeom prst="rect">
            <a:avLst/>
          </a:prstGeom>
        </p:spPr>
      </p:pic>
      <p:pic>
        <p:nvPicPr>
          <p:cNvPr id="7" name="Picture 6"/>
          <p:cNvPicPr>
            <a:picLocks noChangeAspect="1"/>
          </p:cNvPicPr>
          <p:nvPr/>
        </p:nvPicPr>
        <p:blipFill>
          <a:blip r:embed="rId3"/>
          <a:stretch>
            <a:fillRect/>
          </a:stretch>
        </p:blipFill>
        <p:spPr>
          <a:xfrm>
            <a:off x="7418717" y="3737826"/>
            <a:ext cx="2884232" cy="2803654"/>
          </a:xfrm>
          <a:prstGeom prst="rect">
            <a:avLst/>
          </a:prstGeom>
        </p:spPr>
      </p:pic>
    </p:spTree>
    <p:extLst>
      <p:ext uri="{BB962C8B-B14F-4D97-AF65-F5344CB8AC3E}">
        <p14:creationId xmlns:p14="http://schemas.microsoft.com/office/powerpoint/2010/main" val="153633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rPr>
              <a:t>Advantages</a:t>
            </a:r>
            <a:r>
              <a:rPr lang="en-US" dirty="0"/>
              <a:t>: Asexual Reproduction</a:t>
            </a:r>
          </a:p>
        </p:txBody>
      </p:sp>
      <p:sp>
        <p:nvSpPr>
          <p:cNvPr id="3" name="Content Placeholder 2"/>
          <p:cNvSpPr>
            <a:spLocks noGrp="1"/>
          </p:cNvSpPr>
          <p:nvPr>
            <p:ph idx="1"/>
          </p:nvPr>
        </p:nvSpPr>
        <p:spPr>
          <a:xfrm>
            <a:off x="117987" y="1666569"/>
            <a:ext cx="7775181" cy="4226736"/>
          </a:xfrm>
        </p:spPr>
        <p:txBody>
          <a:bodyPr>
            <a:normAutofit/>
          </a:bodyPr>
          <a:lstStyle/>
          <a:p>
            <a:r>
              <a:rPr lang="en-US" sz="3200" dirty="0">
                <a:solidFill>
                  <a:srgbClr val="FF0000"/>
                </a:solidFill>
              </a:rPr>
              <a:t>Enables organisms to reproduce without a </a:t>
            </a:r>
            <a:r>
              <a:rPr lang="en-US" sz="3200" b="1" u="sng" dirty="0">
                <a:solidFill>
                  <a:srgbClr val="FF0000"/>
                </a:solidFill>
              </a:rPr>
              <a:t>mate</a:t>
            </a:r>
          </a:p>
          <a:p>
            <a:pPr lvl="1"/>
            <a:r>
              <a:rPr lang="en-US" sz="3200" dirty="0">
                <a:solidFill>
                  <a:srgbClr val="FF0000"/>
                </a:solidFill>
              </a:rPr>
              <a:t>No </a:t>
            </a:r>
            <a:r>
              <a:rPr lang="en-US" sz="3200" b="1" u="sng" dirty="0">
                <a:solidFill>
                  <a:srgbClr val="FF0000"/>
                </a:solidFill>
              </a:rPr>
              <a:t>wasted</a:t>
            </a:r>
            <a:r>
              <a:rPr lang="en-US" sz="3200" dirty="0">
                <a:solidFill>
                  <a:srgbClr val="FF0000"/>
                </a:solidFill>
              </a:rPr>
              <a:t> time and energy</a:t>
            </a:r>
          </a:p>
          <a:p>
            <a:r>
              <a:rPr lang="en-US" sz="3200" dirty="0"/>
              <a:t>Enables some organisms to </a:t>
            </a:r>
            <a:r>
              <a:rPr lang="en-US" sz="3200" b="1" u="sng" dirty="0">
                <a:solidFill>
                  <a:srgbClr val="FFC000"/>
                </a:solidFill>
              </a:rPr>
              <a:t>rapidly </a:t>
            </a:r>
            <a:r>
              <a:rPr lang="en-US" sz="3200" dirty="0"/>
              <a:t>reproduce a large number of </a:t>
            </a:r>
            <a:r>
              <a:rPr lang="en-US" sz="3200" b="1" u="sng" dirty="0">
                <a:solidFill>
                  <a:srgbClr val="FFC000"/>
                </a:solidFill>
              </a:rPr>
              <a:t>uniform</a:t>
            </a:r>
            <a:r>
              <a:rPr lang="en-US" sz="3200" dirty="0"/>
              <a:t> offspring</a:t>
            </a:r>
          </a:p>
        </p:txBody>
      </p:sp>
      <p:pic>
        <p:nvPicPr>
          <p:cNvPr id="4" name="Picture 3"/>
          <p:cNvPicPr>
            <a:picLocks noChangeAspect="1"/>
          </p:cNvPicPr>
          <p:nvPr/>
        </p:nvPicPr>
        <p:blipFill>
          <a:blip r:embed="rId2"/>
          <a:stretch>
            <a:fillRect/>
          </a:stretch>
        </p:blipFill>
        <p:spPr>
          <a:xfrm>
            <a:off x="7786844" y="1270000"/>
            <a:ext cx="3457314" cy="3457314"/>
          </a:xfrm>
          <a:prstGeom prst="rect">
            <a:avLst/>
          </a:prstGeom>
        </p:spPr>
      </p:pic>
    </p:spTree>
    <p:extLst>
      <p:ext uri="{BB962C8B-B14F-4D97-AF65-F5344CB8AC3E}">
        <p14:creationId xmlns:p14="http://schemas.microsoft.com/office/powerpoint/2010/main" val="3421362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rPr>
              <a:t>Disadvantages</a:t>
            </a:r>
            <a:r>
              <a:rPr lang="en-US" dirty="0"/>
              <a:t>: Asexual Reproduction</a:t>
            </a:r>
          </a:p>
        </p:txBody>
      </p:sp>
      <p:pic>
        <p:nvPicPr>
          <p:cNvPr id="4" name="Content Placeholder 3"/>
          <p:cNvPicPr>
            <a:picLocks noGrp="1" noChangeAspect="1"/>
          </p:cNvPicPr>
          <p:nvPr>
            <p:ph idx="1"/>
          </p:nvPr>
        </p:nvPicPr>
        <p:blipFill>
          <a:blip r:embed="rId2"/>
          <a:stretch>
            <a:fillRect/>
          </a:stretch>
        </p:blipFill>
        <p:spPr>
          <a:xfrm>
            <a:off x="3599656" y="3272631"/>
            <a:ext cx="2752725" cy="1657350"/>
          </a:xfrm>
          <a:prstGeom prst="rect">
            <a:avLst/>
          </a:prstGeom>
        </p:spPr>
      </p:pic>
      <p:sp>
        <p:nvSpPr>
          <p:cNvPr id="6" name="Content Placeholder 2"/>
          <p:cNvSpPr txBox="1">
            <a:spLocks/>
          </p:cNvSpPr>
          <p:nvPr/>
        </p:nvSpPr>
        <p:spPr>
          <a:xfrm>
            <a:off x="412956" y="1194619"/>
            <a:ext cx="8861046" cy="542740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3200" dirty="0">
                <a:solidFill>
                  <a:srgbClr val="FF0000"/>
                </a:solidFill>
              </a:rPr>
              <a:t>Because their offspring are identical, there is </a:t>
            </a:r>
            <a:r>
              <a:rPr lang="en-US" sz="3200" b="1" u="sng" dirty="0">
                <a:solidFill>
                  <a:srgbClr val="FF0000"/>
                </a:solidFill>
              </a:rPr>
              <a:t>no</a:t>
            </a:r>
            <a:r>
              <a:rPr lang="en-US" sz="3200" dirty="0">
                <a:solidFill>
                  <a:srgbClr val="FF0000"/>
                </a:solidFill>
              </a:rPr>
              <a:t> genetic variation that can give an organism a better chance for survival</a:t>
            </a:r>
          </a:p>
          <a:p>
            <a:pPr lvl="1"/>
            <a:r>
              <a:rPr lang="en-US" sz="3000" b="1" u="sng" dirty="0">
                <a:solidFill>
                  <a:schemeClr val="accent3"/>
                </a:solidFill>
              </a:rPr>
              <a:t>Example</a:t>
            </a:r>
            <a:r>
              <a:rPr lang="en-US" sz="3000" dirty="0">
                <a:solidFill>
                  <a:schemeClr val="accent3"/>
                </a:solidFill>
              </a:rPr>
              <a:t>: If a weed killer can kill the parent, it will also kill the offspring</a:t>
            </a:r>
          </a:p>
          <a:p>
            <a:pPr lvl="1"/>
            <a:r>
              <a:rPr lang="en-US" sz="3000" dirty="0">
                <a:solidFill>
                  <a:schemeClr val="accent3"/>
                </a:solidFill>
              </a:rPr>
              <a:t>A whole species can be wiped out from a disease</a:t>
            </a:r>
          </a:p>
          <a:p>
            <a:r>
              <a:rPr lang="en-US" sz="3200" dirty="0"/>
              <a:t>Dangerous </a:t>
            </a:r>
            <a:r>
              <a:rPr lang="en-US" sz="3200" b="1" u="sng" dirty="0">
                <a:solidFill>
                  <a:srgbClr val="FFC000"/>
                </a:solidFill>
              </a:rPr>
              <a:t>mutations</a:t>
            </a:r>
            <a:r>
              <a:rPr lang="en-US" sz="3200" dirty="0"/>
              <a:t> in DNA – if the parent has the mutation in their DNA, the offspring will have it too. </a:t>
            </a:r>
          </a:p>
        </p:txBody>
      </p:sp>
    </p:spTree>
    <p:extLst>
      <p:ext uri="{BB962C8B-B14F-4D97-AF65-F5344CB8AC3E}">
        <p14:creationId xmlns:p14="http://schemas.microsoft.com/office/powerpoint/2010/main" val="310428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a:solidFill>
                  <a:srgbClr val="FFC000"/>
                </a:solidFill>
                <a:effectLst>
                  <a:outerShdw blurRad="38100" dist="38100" dir="2700000" algn="tl">
                    <a:srgbClr val="000000">
                      <a:alpha val="43137"/>
                    </a:srgbClr>
                  </a:outerShdw>
                </a:effectLst>
              </a:rPr>
              <a:t>Examples</a:t>
            </a:r>
            <a:r>
              <a:rPr lang="en-US" sz="4400" dirty="0"/>
              <a:t>: Asexual Reproduction </a:t>
            </a:r>
          </a:p>
        </p:txBody>
      </p:sp>
      <p:pic>
        <p:nvPicPr>
          <p:cNvPr id="4" name="Picture 3"/>
          <p:cNvPicPr>
            <a:picLocks noChangeAspect="1"/>
          </p:cNvPicPr>
          <p:nvPr/>
        </p:nvPicPr>
        <p:blipFill>
          <a:blip r:embed="rId2"/>
          <a:stretch>
            <a:fillRect/>
          </a:stretch>
        </p:blipFill>
        <p:spPr>
          <a:xfrm rot="859221">
            <a:off x="8300967" y="3234688"/>
            <a:ext cx="3845621" cy="2880504"/>
          </a:xfrm>
          <a:prstGeom prst="rect">
            <a:avLst/>
          </a:prstGeom>
        </p:spPr>
      </p:pic>
      <p:pic>
        <p:nvPicPr>
          <p:cNvPr id="5" name="Picture 4"/>
          <p:cNvPicPr>
            <a:picLocks noChangeAspect="1"/>
          </p:cNvPicPr>
          <p:nvPr/>
        </p:nvPicPr>
        <p:blipFill>
          <a:blip r:embed="rId3"/>
          <a:stretch>
            <a:fillRect/>
          </a:stretch>
        </p:blipFill>
        <p:spPr>
          <a:xfrm rot="20536591">
            <a:off x="231804" y="2509143"/>
            <a:ext cx="4466743" cy="2219325"/>
          </a:xfrm>
          <a:prstGeom prst="rect">
            <a:avLst/>
          </a:prstGeom>
        </p:spPr>
      </p:pic>
      <p:pic>
        <p:nvPicPr>
          <p:cNvPr id="6" name="Picture 5"/>
          <p:cNvPicPr>
            <a:picLocks noChangeAspect="1"/>
          </p:cNvPicPr>
          <p:nvPr/>
        </p:nvPicPr>
        <p:blipFill>
          <a:blip r:embed="rId4"/>
          <a:stretch>
            <a:fillRect/>
          </a:stretch>
        </p:blipFill>
        <p:spPr>
          <a:xfrm>
            <a:off x="2606252" y="4374616"/>
            <a:ext cx="2757056" cy="2327678"/>
          </a:xfrm>
          <a:prstGeom prst="rect">
            <a:avLst/>
          </a:prstGeom>
        </p:spPr>
      </p:pic>
      <p:pic>
        <p:nvPicPr>
          <p:cNvPr id="7" name="Picture 6"/>
          <p:cNvPicPr>
            <a:picLocks noChangeAspect="1"/>
          </p:cNvPicPr>
          <p:nvPr/>
        </p:nvPicPr>
        <p:blipFill>
          <a:blip r:embed="rId5"/>
          <a:stretch>
            <a:fillRect/>
          </a:stretch>
        </p:blipFill>
        <p:spPr>
          <a:xfrm>
            <a:off x="5508202" y="2174095"/>
            <a:ext cx="2710249" cy="3181596"/>
          </a:xfrm>
          <a:prstGeom prst="rect">
            <a:avLst/>
          </a:prstGeom>
        </p:spPr>
      </p:pic>
    </p:spTree>
    <p:extLst>
      <p:ext uri="{BB962C8B-B14F-4D97-AF65-F5344CB8AC3E}">
        <p14:creationId xmlns:p14="http://schemas.microsoft.com/office/powerpoint/2010/main" val="381606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660" y="609600"/>
            <a:ext cx="7817342" cy="1320800"/>
          </a:xfrm>
        </p:spPr>
        <p:txBody>
          <a:bodyPr>
            <a:normAutofit/>
          </a:bodyPr>
          <a:lstStyle/>
          <a:p>
            <a:pPr>
              <a:defRPr/>
            </a:pPr>
            <a:r>
              <a:rPr lang="en-US" dirty="0"/>
              <a:t>Science Warm Up</a:t>
            </a:r>
            <a:br>
              <a:rPr lang="en-US" dirty="0"/>
            </a:br>
            <a:r>
              <a:rPr lang="en-US" dirty="0"/>
              <a:t>1/27/2020</a:t>
            </a:r>
          </a:p>
        </p:txBody>
      </p:sp>
      <p:sp>
        <p:nvSpPr>
          <p:cNvPr id="5" name="Content Placeholder 4"/>
          <p:cNvSpPr>
            <a:spLocks noGrp="1"/>
          </p:cNvSpPr>
          <p:nvPr>
            <p:ph idx="1"/>
          </p:nvPr>
        </p:nvSpPr>
        <p:spPr/>
        <p:txBody>
          <a:bodyPr>
            <a:normAutofit lnSpcReduction="10000"/>
          </a:bodyPr>
          <a:lstStyle/>
          <a:p>
            <a:pPr>
              <a:buFontTx/>
              <a:buNone/>
              <a:defRPr/>
            </a:pPr>
            <a:r>
              <a:rPr lang="en-US" sz="2800" dirty="0">
                <a:solidFill>
                  <a:srgbClr val="FF0000"/>
                </a:solidFill>
              </a:rPr>
              <a:t>   Diagrams of plant cell division are shown out of order below. What is the correct sequence of plant cell division? In addition be sure to name each stage.</a:t>
            </a:r>
          </a:p>
          <a:p>
            <a:pPr>
              <a:buFontTx/>
              <a:buNone/>
              <a:defRPr/>
            </a:pPr>
            <a:r>
              <a:rPr lang="pt-BR" sz="2800" b="1" dirty="0"/>
              <a:t>A.  3, 2, 5, 1, 4</a:t>
            </a:r>
          </a:p>
          <a:p>
            <a:pPr>
              <a:buFontTx/>
              <a:buNone/>
              <a:defRPr/>
            </a:pPr>
            <a:r>
              <a:rPr lang="pl-PL" sz="2800" b="1" dirty="0"/>
              <a:t>B</a:t>
            </a:r>
            <a:r>
              <a:rPr lang="en-US" sz="2800" b="1" dirty="0"/>
              <a:t>. </a:t>
            </a:r>
            <a:r>
              <a:rPr lang="pl-PL" sz="2800" b="1" dirty="0"/>
              <a:t> 4, 3, 2, 1, 5</a:t>
            </a:r>
          </a:p>
          <a:p>
            <a:pPr>
              <a:buFontTx/>
              <a:buNone/>
              <a:defRPr/>
            </a:pPr>
            <a:r>
              <a:rPr lang="en-US" sz="2800" b="1" dirty="0"/>
              <a:t>C.  3, 4, 5, 1, 2</a:t>
            </a:r>
          </a:p>
          <a:p>
            <a:pPr>
              <a:buFontTx/>
              <a:buNone/>
              <a:defRPr/>
            </a:pPr>
            <a:r>
              <a:rPr lang="en-US" sz="2800" b="1" dirty="0"/>
              <a:t>D.  5, 1, 2, 4, 3</a:t>
            </a:r>
            <a:endParaRPr lang="en-US" sz="2800" dirty="0"/>
          </a:p>
          <a:p>
            <a:pPr>
              <a:buFontTx/>
              <a:buNone/>
              <a:defRPr/>
            </a:pPr>
            <a:endParaRPr lang="en-US" dirty="0"/>
          </a:p>
        </p:txBody>
      </p:sp>
      <p:pic>
        <p:nvPicPr>
          <p:cNvPr id="5124"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05262" y="3576518"/>
            <a:ext cx="5982384" cy="3063246"/>
          </a:xfrm>
        </p:spPr>
      </p:pic>
    </p:spTree>
    <p:extLst>
      <p:ext uri="{BB962C8B-B14F-4D97-AF65-F5344CB8AC3E}">
        <p14:creationId xmlns:p14="http://schemas.microsoft.com/office/powerpoint/2010/main" val="684651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u="sng" dirty="0">
                <a:solidFill>
                  <a:srgbClr val="FFC000"/>
                </a:solidFill>
                <a:effectLst>
                  <a:outerShdw blurRad="38100" dist="38100" dir="2700000" algn="tl">
                    <a:srgbClr val="000000">
                      <a:alpha val="43137"/>
                    </a:srgbClr>
                  </a:outerShdw>
                </a:effectLst>
              </a:rPr>
              <a:t>Activity:</a:t>
            </a:r>
          </a:p>
        </p:txBody>
      </p:sp>
      <p:sp>
        <p:nvSpPr>
          <p:cNvPr id="3" name="Content Placeholder 2"/>
          <p:cNvSpPr>
            <a:spLocks noGrp="1"/>
          </p:cNvSpPr>
          <p:nvPr>
            <p:ph idx="1"/>
          </p:nvPr>
        </p:nvSpPr>
        <p:spPr>
          <a:xfrm>
            <a:off x="2264734" y="1446028"/>
            <a:ext cx="7134447" cy="4654309"/>
          </a:xfrm>
        </p:spPr>
        <p:txBody>
          <a:bodyPr>
            <a:noAutofit/>
          </a:bodyPr>
          <a:lstStyle/>
          <a:p>
            <a:r>
              <a:rPr lang="en-US" sz="2800" b="1" u="sng" dirty="0">
                <a:solidFill>
                  <a:srgbClr val="FFC000"/>
                </a:solidFill>
              </a:rPr>
              <a:t>Create a creature</a:t>
            </a:r>
            <a:r>
              <a:rPr lang="en-US" sz="2800" b="1" dirty="0">
                <a:solidFill>
                  <a:srgbClr val="FFC000"/>
                </a:solidFill>
              </a:rPr>
              <a:t> </a:t>
            </a:r>
            <a:r>
              <a:rPr lang="en-US" sz="2800" dirty="0"/>
              <a:t>that reproduces asexually.  </a:t>
            </a:r>
          </a:p>
          <a:p>
            <a:pPr lvl="1"/>
            <a:r>
              <a:rPr lang="en-US" sz="2800" dirty="0"/>
              <a:t>Draw the creature</a:t>
            </a:r>
          </a:p>
          <a:p>
            <a:pPr lvl="1"/>
            <a:r>
              <a:rPr lang="en-US" sz="2800" dirty="0"/>
              <a:t>Describe how the creature reproduces asexually</a:t>
            </a:r>
          </a:p>
          <a:p>
            <a:pPr lvl="1"/>
            <a:r>
              <a:rPr lang="en-US" sz="2800" dirty="0"/>
              <a:t>Describe 1 advantage of reproducing this way</a:t>
            </a:r>
          </a:p>
          <a:p>
            <a:pPr lvl="1"/>
            <a:r>
              <a:rPr lang="en-US" sz="2800" dirty="0"/>
              <a:t>Describe 1 disadvantage of reproducing this way</a:t>
            </a:r>
          </a:p>
          <a:p>
            <a:pPr lvl="1"/>
            <a:r>
              <a:rPr lang="en-US" sz="2800" dirty="0"/>
              <a:t>Name your creature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944" y="-307163"/>
            <a:ext cx="4321833" cy="4321833"/>
          </a:xfrm>
          <a:prstGeom prst="rect">
            <a:avLst/>
          </a:prstGeom>
        </p:spPr>
      </p:pic>
    </p:spTree>
    <p:extLst>
      <p:ext uri="{BB962C8B-B14F-4D97-AF65-F5344CB8AC3E}">
        <p14:creationId xmlns:p14="http://schemas.microsoft.com/office/powerpoint/2010/main" val="2035822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altLang="en-US" dirty="0"/>
              <a:t>Science Closure</a:t>
            </a:r>
            <a:br>
              <a:rPr lang="en-US" altLang="en-US"/>
            </a:br>
            <a:r>
              <a:rPr lang="en-US" altLang="en-US"/>
              <a:t>1/27/2020</a:t>
            </a:r>
            <a:endParaRPr lang="en-US" altLang="en-US" dirty="0"/>
          </a:p>
        </p:txBody>
      </p:sp>
      <p:sp>
        <p:nvSpPr>
          <p:cNvPr id="5123" name="Content Placeholder 2"/>
          <p:cNvSpPr>
            <a:spLocks noGrp="1"/>
          </p:cNvSpPr>
          <p:nvPr>
            <p:ph idx="1"/>
          </p:nvPr>
        </p:nvSpPr>
        <p:spPr/>
        <p:txBody>
          <a:bodyPr>
            <a:normAutofit fontScale="85000" lnSpcReduction="20000"/>
          </a:bodyPr>
          <a:lstStyle/>
          <a:p>
            <a:pPr eaLnBrk="1" hangingPunct="1"/>
            <a:r>
              <a:rPr lang="en-US" altLang="en-US" sz="3400" b="1" dirty="0"/>
              <a:t>The diagrams represent the way that three different organisms reproduce. </a:t>
            </a:r>
            <a:r>
              <a:rPr lang="en-US" altLang="en-US" sz="3400" b="1" dirty="0">
                <a:solidFill>
                  <a:srgbClr val="FF0000"/>
                </a:solidFill>
              </a:rPr>
              <a:t>Which of these classifies the reproductive method of all the organisms shown above?</a:t>
            </a:r>
          </a:p>
          <a:p>
            <a:pPr eaLnBrk="1" hangingPunct="1"/>
            <a:endParaRPr lang="en-US" altLang="en-US" b="1" dirty="0"/>
          </a:p>
          <a:p>
            <a:pPr eaLnBrk="1" hangingPunct="1"/>
            <a:r>
              <a:rPr lang="en-US" altLang="en-US" sz="3300" b="1" dirty="0"/>
              <a:t>A segmentation</a:t>
            </a:r>
          </a:p>
          <a:p>
            <a:pPr eaLnBrk="1" hangingPunct="1"/>
            <a:r>
              <a:rPr lang="en-US" altLang="en-US" sz="3300" b="1" dirty="0"/>
              <a:t>B budding</a:t>
            </a:r>
          </a:p>
          <a:p>
            <a:pPr eaLnBrk="1" hangingPunct="1"/>
            <a:r>
              <a:rPr lang="en-US" altLang="en-US" sz="3300" b="1" dirty="0"/>
              <a:t>C asexual reproduction</a:t>
            </a:r>
          </a:p>
          <a:p>
            <a:pPr eaLnBrk="1" hangingPunct="1"/>
            <a:r>
              <a:rPr lang="en-US" altLang="en-US" sz="3300" b="1" dirty="0"/>
              <a:t>D sexual reproduction</a:t>
            </a:r>
            <a:endParaRPr lang="en-US" altLang="en-US" sz="3300" dirty="0"/>
          </a:p>
        </p:txBody>
      </p:sp>
      <p:pic>
        <p:nvPicPr>
          <p:cNvPr id="512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704138" y="3530600"/>
            <a:ext cx="4487862" cy="1323975"/>
          </a:xfrm>
          <a:noFill/>
        </p:spPr>
      </p:pic>
    </p:spTree>
    <p:extLst>
      <p:ext uri="{BB962C8B-B14F-4D97-AF65-F5344CB8AC3E}">
        <p14:creationId xmlns:p14="http://schemas.microsoft.com/office/powerpoint/2010/main" val="87725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70" y="274638"/>
            <a:ext cx="9212238" cy="1143000"/>
          </a:xfrm>
        </p:spPr>
        <p:txBody>
          <a:bodyPr>
            <a:noAutofit/>
          </a:bodyPr>
          <a:lstStyle/>
          <a:p>
            <a:pPr>
              <a:defRPr/>
            </a:pPr>
            <a:r>
              <a:rPr lang="en-US" sz="2800" dirty="0">
                <a:solidFill>
                  <a:schemeClr val="tx2"/>
                </a:solidFill>
                <a:effectLst/>
                <a:latin typeface="Comic Sans MS" panose="030F0702030302020204" pitchFamily="66" charset="0"/>
              </a:rPr>
              <a:t>Take a look at the picture below and complete the following sentences with your own responses</a:t>
            </a:r>
            <a:endParaRPr lang="en-US" sz="2800" dirty="0">
              <a:solidFill>
                <a:schemeClr val="tx2"/>
              </a:solidFill>
              <a:latin typeface="Comic Sans MS" panose="030F0702030302020204" pitchFamily="66" charset="0"/>
            </a:endParaRPr>
          </a:p>
        </p:txBody>
      </p:sp>
      <p:sp>
        <p:nvSpPr>
          <p:cNvPr id="5" name="Content Placeholder 4"/>
          <p:cNvSpPr>
            <a:spLocks noGrp="1"/>
          </p:cNvSpPr>
          <p:nvPr>
            <p:ph sz="half" idx="2"/>
          </p:nvPr>
        </p:nvSpPr>
        <p:spPr>
          <a:xfrm>
            <a:off x="5500048" y="1524001"/>
            <a:ext cx="4258101" cy="4664075"/>
          </a:xfrm>
        </p:spPr>
        <p:txBody>
          <a:bodyPr/>
          <a:lstStyle/>
          <a:p>
            <a:pPr marL="0" indent="0">
              <a:buFont typeface="Wingdings 2" pitchFamily="18" charset="2"/>
              <a:buNone/>
              <a:defRPr/>
            </a:pPr>
            <a:r>
              <a:rPr lang="en-US" sz="3600" dirty="0"/>
              <a:t>1. This makes me think of….</a:t>
            </a:r>
          </a:p>
          <a:p>
            <a:pPr marL="0" indent="0">
              <a:buFont typeface="Wingdings 2" pitchFamily="18" charset="2"/>
              <a:buNone/>
              <a:defRPr/>
            </a:pPr>
            <a:r>
              <a:rPr lang="en-US" sz="3600" dirty="0"/>
              <a:t>2. I wonder….</a:t>
            </a:r>
          </a:p>
          <a:p>
            <a:pPr marL="0" indent="0">
              <a:buFont typeface="Wingdings 2" pitchFamily="18" charset="2"/>
              <a:buNone/>
              <a:defRPr/>
            </a:pPr>
            <a:r>
              <a:rPr lang="en-US" sz="3600" dirty="0"/>
              <a:t>3. I have some questions….</a:t>
            </a:r>
          </a:p>
          <a:p>
            <a:pPr marL="0" indent="0">
              <a:buFont typeface="Wingdings 2" pitchFamily="18" charset="2"/>
              <a:buNone/>
              <a:defRPr/>
            </a:pPr>
            <a:r>
              <a:rPr lang="en-US" sz="3600" dirty="0"/>
              <a:t>4. This makes me want to….</a:t>
            </a:r>
          </a:p>
          <a:p>
            <a:pPr marL="82550" indent="0">
              <a:buFont typeface="Wingdings 2" pitchFamily="18" charset="2"/>
              <a:buNone/>
              <a:defRPr/>
            </a:pP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7784" y="2224586"/>
            <a:ext cx="4074384" cy="2974300"/>
          </a:xfrm>
        </p:spPr>
      </p:pic>
    </p:spTree>
    <p:extLst>
      <p:ext uri="{BB962C8B-B14F-4D97-AF65-F5344CB8AC3E}">
        <p14:creationId xmlns:p14="http://schemas.microsoft.com/office/powerpoint/2010/main" val="956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vs. Asexual </a:t>
            </a:r>
            <a:br>
              <a:rPr lang="en-US" dirty="0"/>
            </a:br>
            <a:r>
              <a:rPr lang="en-US" dirty="0">
                <a:solidFill>
                  <a:srgbClr val="FF0000"/>
                </a:solidFill>
              </a:rPr>
              <a:t>Reproduction</a:t>
            </a:r>
          </a:p>
        </p:txBody>
      </p:sp>
      <p:sp>
        <p:nvSpPr>
          <p:cNvPr id="3" name="Content Placeholder 2"/>
          <p:cNvSpPr>
            <a:spLocks noGrp="1"/>
          </p:cNvSpPr>
          <p:nvPr>
            <p:ph idx="1"/>
          </p:nvPr>
        </p:nvSpPr>
        <p:spPr/>
        <p:txBody>
          <a:bodyPr/>
          <a:lstStyle/>
          <a:p>
            <a:r>
              <a:rPr lang="en-US" sz="2800" dirty="0">
                <a:solidFill>
                  <a:srgbClr val="FF0000"/>
                </a:solidFill>
              </a:rPr>
              <a:t>Compare and contrast the fundamental features of sexual and asexual reproduction. </a:t>
            </a:r>
          </a:p>
          <a:p>
            <a:pPr marL="0" indent="0">
              <a:buNone/>
            </a:pPr>
            <a:r>
              <a:rPr lang="en-US" sz="2800" dirty="0"/>
              <a:t>	</a:t>
            </a:r>
          </a:p>
          <a:p>
            <a:r>
              <a:rPr lang="en-US" sz="2800" dirty="0"/>
              <a:t>Objective</a:t>
            </a:r>
            <a:r>
              <a:rPr lang="en-US" sz="2800" dirty="0">
                <a:sym typeface="Wingdings" panose="05000000000000000000" pitchFamily="2" charset="2"/>
              </a:rPr>
              <a:t> </a:t>
            </a:r>
            <a:r>
              <a:rPr lang="en-US" sz="2800" dirty="0"/>
              <a:t>I can identify and compare the processes of sexual and asexual reproduction.</a:t>
            </a:r>
            <a:r>
              <a:rPr lang="en-US" dirty="0"/>
              <a:t>  </a:t>
            </a:r>
          </a:p>
          <a:p>
            <a:endParaRPr lang="en-US" dirty="0"/>
          </a:p>
        </p:txBody>
      </p:sp>
    </p:spTree>
    <p:extLst>
      <p:ext uri="{BB962C8B-B14F-4D97-AF65-F5344CB8AC3E}">
        <p14:creationId xmlns:p14="http://schemas.microsoft.com/office/powerpoint/2010/main" val="248038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68BC-3022-47FF-BAF9-2E4A63C05D4B}"/>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934E305C-0ACC-47DF-8D3C-237A31E863EF}"/>
              </a:ext>
            </a:extLst>
          </p:cNvPr>
          <p:cNvSpPr>
            <a:spLocks noGrp="1"/>
          </p:cNvSpPr>
          <p:nvPr>
            <p:ph idx="1"/>
          </p:nvPr>
        </p:nvSpPr>
        <p:spPr/>
        <p:txBody>
          <a:bodyPr/>
          <a:lstStyle/>
          <a:p>
            <a:r>
              <a:rPr lang="en-US" dirty="0"/>
              <a:t>Textbook pages 282-289 due this Friday</a:t>
            </a:r>
          </a:p>
        </p:txBody>
      </p:sp>
    </p:spTree>
    <p:extLst>
      <p:ext uri="{BB962C8B-B14F-4D97-AF65-F5344CB8AC3E}">
        <p14:creationId xmlns:p14="http://schemas.microsoft.com/office/powerpoint/2010/main" val="333843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878958"/>
          </a:xfrm>
        </p:spPr>
        <p:txBody>
          <a:bodyPr>
            <a:normAutofit fontScale="90000"/>
          </a:bodyPr>
          <a:lstStyle/>
          <a:p>
            <a:pPr algn="ctr"/>
            <a:br>
              <a:rPr lang="en-US" dirty="0"/>
            </a:br>
            <a:r>
              <a:rPr lang="en-US" dirty="0"/>
              <a:t>Reproduction</a:t>
            </a:r>
          </a:p>
        </p:txBody>
      </p:sp>
      <p:sp>
        <p:nvSpPr>
          <p:cNvPr id="3" name="Content Placeholder 2"/>
          <p:cNvSpPr>
            <a:spLocks noGrp="1"/>
          </p:cNvSpPr>
          <p:nvPr>
            <p:ph idx="1"/>
          </p:nvPr>
        </p:nvSpPr>
        <p:spPr>
          <a:xfrm>
            <a:off x="1209367" y="1607575"/>
            <a:ext cx="9202993" cy="4433788"/>
          </a:xfrm>
        </p:spPr>
        <p:txBody>
          <a:bodyPr>
            <a:normAutofit fontScale="62500" lnSpcReduction="20000"/>
          </a:bodyPr>
          <a:lstStyle/>
          <a:p>
            <a:r>
              <a:rPr lang="en-US" sz="4500" dirty="0">
                <a:solidFill>
                  <a:srgbClr val="FF0000"/>
                </a:solidFill>
              </a:rPr>
              <a:t>Reproduction is necessary for the continuation of every species. </a:t>
            </a:r>
          </a:p>
          <a:p>
            <a:r>
              <a:rPr lang="en-US" sz="4500" dirty="0"/>
              <a:t>Every organism alive today comes from a long line of ancestors who reproduced successfully every generation. </a:t>
            </a:r>
            <a:r>
              <a:rPr lang="en-US" sz="4500" dirty="0">
                <a:solidFill>
                  <a:srgbClr val="FF0000"/>
                </a:solidFill>
              </a:rPr>
              <a:t>Reproduction is the transfer of genetic information from one generation to the next. </a:t>
            </a:r>
            <a:r>
              <a:rPr lang="en-US" sz="4500" dirty="0"/>
              <a:t>It can occur with mixing of genes from two individuals (sexual reproduction). It can occur with the transfer of genes from one individual to the next generation (asexual reproduction). The ability to reproduce defines living things. </a:t>
            </a:r>
          </a:p>
          <a:p>
            <a:r>
              <a:rPr lang="en-US" dirty="0"/>
              <a:t>	</a:t>
            </a:r>
          </a:p>
          <a:p>
            <a:pPr marL="0" indent="0">
              <a:buNone/>
            </a:pPr>
            <a:endParaRPr lang="en-US" dirty="0"/>
          </a:p>
        </p:txBody>
      </p:sp>
    </p:spTree>
    <p:extLst>
      <p:ext uri="{BB962C8B-B14F-4D97-AF65-F5344CB8AC3E}">
        <p14:creationId xmlns:p14="http://schemas.microsoft.com/office/powerpoint/2010/main" val="161079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u="sng" dirty="0">
                <a:solidFill>
                  <a:srgbClr val="FF0000"/>
                </a:solidFill>
              </a:rPr>
              <a:t>Sexual Reproduction</a:t>
            </a:r>
          </a:p>
        </p:txBody>
      </p:sp>
      <p:sp>
        <p:nvSpPr>
          <p:cNvPr id="3" name="Content Placeholder 2"/>
          <p:cNvSpPr>
            <a:spLocks noGrp="1"/>
          </p:cNvSpPr>
          <p:nvPr>
            <p:ph idx="1"/>
          </p:nvPr>
        </p:nvSpPr>
        <p:spPr>
          <a:xfrm>
            <a:off x="818712" y="2222287"/>
            <a:ext cx="10554574" cy="4078152"/>
          </a:xfrm>
        </p:spPr>
        <p:txBody>
          <a:bodyPr>
            <a:noAutofit/>
          </a:bodyPr>
          <a:lstStyle/>
          <a:p>
            <a:r>
              <a:rPr lang="en-US" sz="2400" dirty="0">
                <a:solidFill>
                  <a:srgbClr val="FF0000"/>
                </a:solidFill>
              </a:rPr>
              <a:t>A type of reproduction in which the genetic materials from </a:t>
            </a:r>
            <a:r>
              <a:rPr lang="en-US" sz="2400" b="1" u="sng" dirty="0">
                <a:solidFill>
                  <a:srgbClr val="FF0000"/>
                </a:solidFill>
              </a:rPr>
              <a:t>two different</a:t>
            </a:r>
            <a:r>
              <a:rPr lang="en-US" sz="2400" dirty="0">
                <a:solidFill>
                  <a:srgbClr val="FF0000"/>
                </a:solidFill>
              </a:rPr>
              <a:t> cells combine, producing an offspring</a:t>
            </a:r>
          </a:p>
          <a:p>
            <a:r>
              <a:rPr lang="en-US" sz="2400" dirty="0">
                <a:solidFill>
                  <a:srgbClr val="FF0000"/>
                </a:solidFill>
              </a:rPr>
              <a:t>The cells that combine are called </a:t>
            </a:r>
            <a:r>
              <a:rPr lang="en-US" sz="2400" b="1" u="sng" dirty="0">
                <a:solidFill>
                  <a:srgbClr val="FF0000"/>
                </a:solidFill>
              </a:rPr>
              <a:t>sex cells (gametes)</a:t>
            </a:r>
          </a:p>
          <a:p>
            <a:pPr lvl="1"/>
            <a:r>
              <a:rPr lang="en-US" sz="2400" b="1" dirty="0">
                <a:solidFill>
                  <a:srgbClr val="FF0000"/>
                </a:solidFill>
              </a:rPr>
              <a:t>Female</a:t>
            </a:r>
            <a:r>
              <a:rPr lang="en-US" sz="2400" dirty="0">
                <a:solidFill>
                  <a:srgbClr val="FF0000"/>
                </a:solidFill>
              </a:rPr>
              <a:t> – egg</a:t>
            </a:r>
          </a:p>
          <a:p>
            <a:pPr lvl="1"/>
            <a:r>
              <a:rPr lang="en-US" sz="2400" b="1" dirty="0">
                <a:solidFill>
                  <a:srgbClr val="FF0000"/>
                </a:solidFill>
              </a:rPr>
              <a:t>Male</a:t>
            </a:r>
            <a:r>
              <a:rPr lang="en-US" sz="2400" dirty="0">
                <a:solidFill>
                  <a:srgbClr val="FF0000"/>
                </a:solidFill>
              </a:rPr>
              <a:t> – sperm</a:t>
            </a:r>
          </a:p>
          <a:p>
            <a:r>
              <a:rPr lang="en-US" sz="2400" b="1" u="sng" dirty="0">
                <a:solidFill>
                  <a:srgbClr val="FFC000"/>
                </a:solidFill>
              </a:rPr>
              <a:t>Fertilization</a:t>
            </a:r>
            <a:r>
              <a:rPr lang="en-US" sz="2400" dirty="0"/>
              <a:t>: an egg cell and a sperm cell join together</a:t>
            </a:r>
          </a:p>
          <a:p>
            <a:pPr lvl="1"/>
            <a:r>
              <a:rPr lang="en-US" sz="2400" dirty="0"/>
              <a:t>A new cell is formed and is called a </a:t>
            </a:r>
            <a:r>
              <a:rPr lang="en-US" sz="2400" b="1" u="sng" dirty="0">
                <a:solidFill>
                  <a:srgbClr val="FFC000"/>
                </a:solidFill>
              </a:rPr>
              <a:t>zygote</a:t>
            </a:r>
          </a:p>
        </p:txBody>
      </p:sp>
    </p:spTree>
    <p:extLst>
      <p:ext uri="{BB962C8B-B14F-4D97-AF65-F5344CB8AC3E}">
        <p14:creationId xmlns:p14="http://schemas.microsoft.com/office/powerpoint/2010/main" val="189807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840291">
            <a:off x="8641933" y="986544"/>
            <a:ext cx="3873340" cy="3907221"/>
          </a:xfrm>
          <a:prstGeom prst="rect">
            <a:avLst/>
          </a:prstGeom>
        </p:spPr>
      </p:pic>
      <p:sp>
        <p:nvSpPr>
          <p:cNvPr id="2" name="Title 1"/>
          <p:cNvSpPr>
            <a:spLocks noGrp="1"/>
          </p:cNvSpPr>
          <p:nvPr>
            <p:ph type="title"/>
          </p:nvPr>
        </p:nvSpPr>
        <p:spPr/>
        <p:txBody>
          <a:bodyPr>
            <a:normAutofit/>
          </a:bodyPr>
          <a:lstStyle/>
          <a:p>
            <a:r>
              <a:rPr lang="en-US" sz="4400" u="sng" dirty="0">
                <a:solidFill>
                  <a:srgbClr val="FFC000"/>
                </a:solidFill>
              </a:rPr>
              <a:t>Advantages: Sexual Reproduction </a:t>
            </a:r>
          </a:p>
        </p:txBody>
      </p:sp>
      <p:sp>
        <p:nvSpPr>
          <p:cNvPr id="3" name="Content Placeholder 2"/>
          <p:cNvSpPr>
            <a:spLocks noGrp="1"/>
          </p:cNvSpPr>
          <p:nvPr>
            <p:ph idx="1"/>
          </p:nvPr>
        </p:nvSpPr>
        <p:spPr>
          <a:xfrm>
            <a:off x="646771" y="2311878"/>
            <a:ext cx="7927886" cy="4201065"/>
          </a:xfrm>
        </p:spPr>
        <p:txBody>
          <a:bodyPr>
            <a:noAutofit/>
          </a:bodyPr>
          <a:lstStyle/>
          <a:p>
            <a:r>
              <a:rPr lang="en-US" sz="2400" b="1" u="sng" dirty="0">
                <a:solidFill>
                  <a:srgbClr val="FF0000"/>
                </a:solidFill>
              </a:rPr>
              <a:t>Diverse offspring</a:t>
            </a:r>
            <a:r>
              <a:rPr lang="en-US" sz="2400" dirty="0">
                <a:solidFill>
                  <a:srgbClr val="FF0000"/>
                </a:solidFill>
              </a:rPr>
              <a:t>: genetic variation among offspring</a:t>
            </a:r>
          </a:p>
          <a:p>
            <a:pPr lvl="1"/>
            <a:r>
              <a:rPr lang="en-US" sz="2400" dirty="0">
                <a:solidFill>
                  <a:srgbClr val="FF0000"/>
                </a:solidFill>
              </a:rPr>
              <a:t>Half of the DNA comes from mom</a:t>
            </a:r>
          </a:p>
          <a:p>
            <a:pPr lvl="1"/>
            <a:r>
              <a:rPr lang="en-US" sz="2400" dirty="0">
                <a:solidFill>
                  <a:srgbClr val="FF0000"/>
                </a:solidFill>
              </a:rPr>
              <a:t>Half of the DNA comes from dad</a:t>
            </a:r>
          </a:p>
          <a:p>
            <a:r>
              <a:rPr lang="en-US" sz="2400" dirty="0"/>
              <a:t>Due to genetic variation, individuals within a population have </a:t>
            </a:r>
            <a:r>
              <a:rPr lang="en-US" sz="2400" b="1" u="sng" dirty="0">
                <a:solidFill>
                  <a:srgbClr val="FFC000"/>
                </a:solidFill>
              </a:rPr>
              <a:t>slight differences</a:t>
            </a:r>
          </a:p>
          <a:p>
            <a:pPr lvl="1"/>
            <a:r>
              <a:rPr lang="en-US" sz="2400" dirty="0"/>
              <a:t>Plants – resist diseases</a:t>
            </a:r>
          </a:p>
          <a:p>
            <a:pPr lvl="1"/>
            <a:r>
              <a:rPr lang="en-US" sz="2400" b="1" u="sng" dirty="0">
                <a:solidFill>
                  <a:srgbClr val="FF0000"/>
                </a:solidFill>
              </a:rPr>
              <a:t>Traits</a:t>
            </a:r>
            <a:r>
              <a:rPr lang="en-US" sz="2400" dirty="0">
                <a:solidFill>
                  <a:srgbClr val="FF0000"/>
                </a:solidFill>
              </a:rPr>
              <a:t> can develop to resist harsh environments that allows an organism survive</a:t>
            </a:r>
          </a:p>
        </p:txBody>
      </p:sp>
    </p:spTree>
    <p:extLst>
      <p:ext uri="{BB962C8B-B14F-4D97-AF65-F5344CB8AC3E}">
        <p14:creationId xmlns:p14="http://schemas.microsoft.com/office/powerpoint/2010/main" val="98901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90846"/>
            <a:ext cx="8596668" cy="739553"/>
          </a:xfrm>
        </p:spPr>
        <p:txBody>
          <a:bodyPr>
            <a:normAutofit fontScale="90000"/>
          </a:bodyPr>
          <a:lstStyle/>
          <a:p>
            <a:r>
              <a:rPr lang="en-US" sz="4800" u="sng" dirty="0">
                <a:solidFill>
                  <a:srgbClr val="FF0000"/>
                </a:solidFill>
              </a:rPr>
              <a:t>Advantages:</a:t>
            </a:r>
            <a:r>
              <a:rPr lang="en-US" sz="4800" dirty="0">
                <a:solidFill>
                  <a:srgbClr val="FF0000"/>
                </a:solidFill>
              </a:rPr>
              <a:t> </a:t>
            </a:r>
            <a:r>
              <a:rPr lang="en-US" sz="4800" dirty="0">
                <a:solidFill>
                  <a:schemeClr val="tx1"/>
                </a:solidFill>
              </a:rPr>
              <a:t>Sexual Reproduction </a:t>
            </a:r>
          </a:p>
        </p:txBody>
      </p:sp>
      <p:sp>
        <p:nvSpPr>
          <p:cNvPr id="3" name="Content Placeholder 2"/>
          <p:cNvSpPr>
            <a:spLocks noGrp="1"/>
          </p:cNvSpPr>
          <p:nvPr>
            <p:ph idx="1"/>
          </p:nvPr>
        </p:nvSpPr>
        <p:spPr>
          <a:xfrm>
            <a:off x="1237785" y="2437947"/>
            <a:ext cx="5973898" cy="3636511"/>
          </a:xfrm>
        </p:spPr>
        <p:txBody>
          <a:bodyPr>
            <a:normAutofit fontScale="92500" lnSpcReduction="10000"/>
          </a:bodyPr>
          <a:lstStyle/>
          <a:p>
            <a:r>
              <a:rPr lang="en-US" sz="3900" b="1" u="sng" dirty="0">
                <a:solidFill>
                  <a:srgbClr val="FF0000"/>
                </a:solidFill>
              </a:rPr>
              <a:t>Selective Breeding</a:t>
            </a:r>
            <a:r>
              <a:rPr lang="en-US" sz="3200" b="1" dirty="0">
                <a:solidFill>
                  <a:srgbClr val="FFC000"/>
                </a:solidFill>
              </a:rPr>
              <a:t>	</a:t>
            </a:r>
          </a:p>
          <a:p>
            <a:pPr lvl="1"/>
            <a:r>
              <a:rPr lang="en-US" sz="3200" dirty="0">
                <a:solidFill>
                  <a:srgbClr val="FF0000"/>
                </a:solidFill>
              </a:rPr>
              <a:t>Used to develop many types of plants and animals that have desirable traits</a:t>
            </a:r>
          </a:p>
          <a:p>
            <a:pPr lvl="1"/>
            <a:r>
              <a:rPr lang="en-US" sz="3200" dirty="0"/>
              <a:t>Agriculture/Farming: better plants, larger animals</a:t>
            </a:r>
          </a:p>
          <a:p>
            <a:pPr lvl="1"/>
            <a:r>
              <a:rPr lang="en-US" sz="3200" dirty="0"/>
              <a:t>Desirable pets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83" y="2226866"/>
            <a:ext cx="4462960" cy="3258131"/>
          </a:xfrm>
          <a:prstGeom prst="rect">
            <a:avLst/>
          </a:prstGeom>
        </p:spPr>
      </p:pic>
    </p:spTree>
    <p:extLst>
      <p:ext uri="{BB962C8B-B14F-4D97-AF65-F5344CB8AC3E}">
        <p14:creationId xmlns:p14="http://schemas.microsoft.com/office/powerpoint/2010/main" val="39203882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2324</TotalTime>
  <Words>909</Words>
  <Application>Microsoft Office PowerPoint</Application>
  <PresentationFormat>Widescreen</PresentationFormat>
  <Paragraphs>101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Comic Sans MS</vt:lpstr>
      <vt:lpstr>Trebuchet MS</vt:lpstr>
      <vt:lpstr>Wingdings 2</vt:lpstr>
      <vt:lpstr>Wingdings 3</vt:lpstr>
      <vt:lpstr>Facet</vt:lpstr>
      <vt:lpstr>Homeroom Warm Up 1/27/2020</vt:lpstr>
      <vt:lpstr>Science Warm Up 1/27/2020</vt:lpstr>
      <vt:lpstr>Take a look at the picture below and complete the following sentences with your own responses</vt:lpstr>
      <vt:lpstr>Sexual vs. Asexual  Reproduction</vt:lpstr>
      <vt:lpstr>Homework</vt:lpstr>
      <vt:lpstr> Reproduction</vt:lpstr>
      <vt:lpstr>Sexual Reproduction</vt:lpstr>
      <vt:lpstr>Advantages: Sexual Reproduction </vt:lpstr>
      <vt:lpstr>Advantages: Sexual Reproduction </vt:lpstr>
      <vt:lpstr>Disadvantages: Sexual Reproduction </vt:lpstr>
      <vt:lpstr>Examples: Sexual Reproduction</vt:lpstr>
      <vt:lpstr>Asexual Reproduction </vt:lpstr>
      <vt:lpstr> Binary Fission: Asexual Reproduction </vt:lpstr>
      <vt:lpstr>Budding: Asexual Reproduction </vt:lpstr>
      <vt:lpstr> Regeneration: Asexual Reproduction </vt:lpstr>
      <vt:lpstr>Vegetative Propagation: Asexual</vt:lpstr>
      <vt:lpstr>Advantages: Asexual Reproduction</vt:lpstr>
      <vt:lpstr>Disadvantages: Asexual Reproduction</vt:lpstr>
      <vt:lpstr>Examples: Asexual Reproduction </vt:lpstr>
      <vt:lpstr>Activity:</vt:lpstr>
      <vt:lpstr>Science Closure 1/27/2020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Cristy Dillard</dc:creator>
  <cp:lastModifiedBy>Ebony Stanford</cp:lastModifiedBy>
  <cp:revision>52</cp:revision>
  <dcterms:created xsi:type="dcterms:W3CDTF">2013-12-07T16:11:03Z</dcterms:created>
  <dcterms:modified xsi:type="dcterms:W3CDTF">2020-01-27T12:47:23Z</dcterms:modified>
</cp:coreProperties>
</file>