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351" r:id="rId3"/>
    <p:sldId id="348" r:id="rId4"/>
    <p:sldId id="256" r:id="rId5"/>
    <p:sldId id="338" r:id="rId6"/>
    <p:sldId id="257" r:id="rId7"/>
    <p:sldId id="340" r:id="rId8"/>
    <p:sldId id="258" r:id="rId9"/>
    <p:sldId id="341" r:id="rId10"/>
    <p:sldId id="342" r:id="rId11"/>
    <p:sldId id="343" r:id="rId12"/>
    <p:sldId id="344" r:id="rId13"/>
    <p:sldId id="259" r:id="rId14"/>
    <p:sldId id="260" r:id="rId15"/>
    <p:sldId id="261" r:id="rId16"/>
    <p:sldId id="263" r:id="rId17"/>
    <p:sldId id="264" r:id="rId18"/>
    <p:sldId id="349" r:id="rId19"/>
    <p:sldId id="350" r:id="rId20"/>
    <p:sldId id="345" r:id="rId21"/>
    <p:sldId id="34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136D8-3350-4DA0-9D6D-F65224AC0F75}"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CB393EAB-3F3F-4A86-8AF0-1E3627E4016B}">
      <dgm:prSet/>
      <dgm:spPr/>
      <dgm:t>
        <a:bodyPr/>
        <a:lstStyle/>
        <a:p>
          <a:r>
            <a:rPr lang="en-US"/>
            <a:t>Chemical Reaction- The process in which atoms are rearranged and chemical bonds are broken &amp; formed to produce a chemical change of a substance.</a:t>
          </a:r>
        </a:p>
      </dgm:t>
    </dgm:pt>
    <dgm:pt modelId="{4F2096A9-E956-4FB5-855C-76C5DF5EE6FB}" type="parTrans" cxnId="{0B436F7F-6273-485F-A6D5-095618B2BA67}">
      <dgm:prSet/>
      <dgm:spPr/>
      <dgm:t>
        <a:bodyPr/>
        <a:lstStyle/>
        <a:p>
          <a:endParaRPr lang="en-US"/>
        </a:p>
      </dgm:t>
    </dgm:pt>
    <dgm:pt modelId="{6FB7EAEA-0B10-4782-9DFA-E35F7744202F}" type="sibTrans" cxnId="{0B436F7F-6273-485F-A6D5-095618B2BA67}">
      <dgm:prSet/>
      <dgm:spPr/>
      <dgm:t>
        <a:bodyPr/>
        <a:lstStyle/>
        <a:p>
          <a:endParaRPr lang="en-US"/>
        </a:p>
      </dgm:t>
    </dgm:pt>
    <dgm:pt modelId="{29AC9DB6-F5B2-4139-B792-499F6CF50A36}">
      <dgm:prSet/>
      <dgm:spPr/>
      <dgm:t>
        <a:bodyPr/>
        <a:lstStyle/>
        <a:p>
          <a:r>
            <a:rPr lang="en-US"/>
            <a:t>Chemical Formula- a combination of chemical symbols and numbers to represent a substance.</a:t>
          </a:r>
        </a:p>
      </dgm:t>
    </dgm:pt>
    <dgm:pt modelId="{F38DDAEA-9A89-4254-86C4-FA1487A6EE1C}" type="parTrans" cxnId="{2BD37D4A-F967-475D-8CEA-C4ABDFB7B286}">
      <dgm:prSet/>
      <dgm:spPr/>
      <dgm:t>
        <a:bodyPr/>
        <a:lstStyle/>
        <a:p>
          <a:endParaRPr lang="en-US"/>
        </a:p>
      </dgm:t>
    </dgm:pt>
    <dgm:pt modelId="{BC2B083E-FA22-4D36-998E-B7F35EDE44CE}" type="sibTrans" cxnId="{2BD37D4A-F967-475D-8CEA-C4ABDFB7B286}">
      <dgm:prSet/>
      <dgm:spPr/>
      <dgm:t>
        <a:bodyPr/>
        <a:lstStyle/>
        <a:p>
          <a:endParaRPr lang="en-US"/>
        </a:p>
      </dgm:t>
    </dgm:pt>
    <dgm:pt modelId="{DE205728-16B1-451E-A187-16798DDFC7DA}">
      <dgm:prSet/>
      <dgm:spPr/>
      <dgm:t>
        <a:bodyPr/>
        <a:lstStyle/>
        <a:p>
          <a:r>
            <a:rPr lang="en-US"/>
            <a:t>Reactant-A substance that participates in a chemical reaction.</a:t>
          </a:r>
        </a:p>
      </dgm:t>
    </dgm:pt>
    <dgm:pt modelId="{41881ACA-E51B-4BB3-B089-125222A25351}" type="parTrans" cxnId="{E2EB9BA5-3FF5-49A8-8D29-11263CA11556}">
      <dgm:prSet/>
      <dgm:spPr/>
      <dgm:t>
        <a:bodyPr/>
        <a:lstStyle/>
        <a:p>
          <a:endParaRPr lang="en-US"/>
        </a:p>
      </dgm:t>
    </dgm:pt>
    <dgm:pt modelId="{874F210D-4841-4F57-B94C-E0A81EAB6FEA}" type="sibTrans" cxnId="{E2EB9BA5-3FF5-49A8-8D29-11263CA11556}">
      <dgm:prSet/>
      <dgm:spPr/>
      <dgm:t>
        <a:bodyPr/>
        <a:lstStyle/>
        <a:p>
          <a:endParaRPr lang="en-US"/>
        </a:p>
      </dgm:t>
    </dgm:pt>
    <dgm:pt modelId="{512C5E7B-2F79-4DE2-87C7-504FF9FF3BE1}">
      <dgm:prSet/>
      <dgm:spPr/>
      <dgm:t>
        <a:bodyPr/>
        <a:lstStyle/>
        <a:p>
          <a:r>
            <a:rPr lang="en-US"/>
            <a:t>Product- A substance that forms  in a chemical reaction.</a:t>
          </a:r>
        </a:p>
      </dgm:t>
    </dgm:pt>
    <dgm:pt modelId="{C571E432-778D-45D1-8E87-9D87E50B7807}" type="parTrans" cxnId="{93142DF3-490A-4315-B012-16F85AEBCBAB}">
      <dgm:prSet/>
      <dgm:spPr/>
      <dgm:t>
        <a:bodyPr/>
        <a:lstStyle/>
        <a:p>
          <a:endParaRPr lang="en-US"/>
        </a:p>
      </dgm:t>
    </dgm:pt>
    <dgm:pt modelId="{8688BBB2-6B46-4EFE-94D6-F4B84CDE0056}" type="sibTrans" cxnId="{93142DF3-490A-4315-B012-16F85AEBCBAB}">
      <dgm:prSet/>
      <dgm:spPr/>
      <dgm:t>
        <a:bodyPr/>
        <a:lstStyle/>
        <a:p>
          <a:endParaRPr lang="en-US"/>
        </a:p>
      </dgm:t>
    </dgm:pt>
    <dgm:pt modelId="{3B966E38-417F-4D1B-91D5-851509EF121F}">
      <dgm:prSet/>
      <dgm:spPr/>
      <dgm:t>
        <a:bodyPr/>
        <a:lstStyle/>
        <a:p>
          <a:r>
            <a:rPr lang="en-US"/>
            <a:t>Law of Conservation of Mass-Mass can not be created or destroyed in ordinary chemical or physical changes.</a:t>
          </a:r>
        </a:p>
      </dgm:t>
    </dgm:pt>
    <dgm:pt modelId="{D01CA72C-8C5F-4906-B8D9-226822BA4048}" type="parTrans" cxnId="{F06587A9-7DEF-41C3-9227-0DD9A5CD09E1}">
      <dgm:prSet/>
      <dgm:spPr/>
      <dgm:t>
        <a:bodyPr/>
        <a:lstStyle/>
        <a:p>
          <a:endParaRPr lang="en-US"/>
        </a:p>
      </dgm:t>
    </dgm:pt>
    <dgm:pt modelId="{13AE8220-0ED7-4BA1-A799-670A471BF8BD}" type="sibTrans" cxnId="{F06587A9-7DEF-41C3-9227-0DD9A5CD09E1}">
      <dgm:prSet/>
      <dgm:spPr/>
      <dgm:t>
        <a:bodyPr/>
        <a:lstStyle/>
        <a:p>
          <a:endParaRPr lang="en-US"/>
        </a:p>
      </dgm:t>
    </dgm:pt>
    <dgm:pt modelId="{1BD4EE46-7A4F-4C77-9EE7-554CBCC236BD}">
      <dgm:prSet/>
      <dgm:spPr/>
      <dgm:t>
        <a:bodyPr/>
        <a:lstStyle/>
        <a:p>
          <a:r>
            <a:rPr lang="en-US"/>
            <a:t>Endothermic reaction- A chemical reaction that requires energy input.</a:t>
          </a:r>
        </a:p>
      </dgm:t>
    </dgm:pt>
    <dgm:pt modelId="{B6E24952-B8E6-40B9-8F99-9BB1191A0450}" type="parTrans" cxnId="{AC665A28-DFD7-4A4A-A60C-5211F0F12DDC}">
      <dgm:prSet/>
      <dgm:spPr/>
      <dgm:t>
        <a:bodyPr/>
        <a:lstStyle/>
        <a:p>
          <a:endParaRPr lang="en-US"/>
        </a:p>
      </dgm:t>
    </dgm:pt>
    <dgm:pt modelId="{4B0EF710-9181-4423-A910-0B26201CCFAE}" type="sibTrans" cxnId="{AC665A28-DFD7-4A4A-A60C-5211F0F12DDC}">
      <dgm:prSet/>
      <dgm:spPr/>
      <dgm:t>
        <a:bodyPr/>
        <a:lstStyle/>
        <a:p>
          <a:endParaRPr lang="en-US"/>
        </a:p>
      </dgm:t>
    </dgm:pt>
    <dgm:pt modelId="{4D8D7F55-5E79-4219-A834-702FD736F087}">
      <dgm:prSet/>
      <dgm:spPr/>
      <dgm:t>
        <a:bodyPr/>
        <a:lstStyle/>
        <a:p>
          <a:r>
            <a:rPr lang="en-US" dirty="0"/>
            <a:t>Exothermic reaction- A chemical reaction in which energy is released to the surroundings.</a:t>
          </a:r>
        </a:p>
      </dgm:t>
    </dgm:pt>
    <dgm:pt modelId="{1963479A-C505-460F-AA9F-518A1FCA6CA4}" type="parTrans" cxnId="{BF4A5B38-BB51-4B25-95AC-98EE0FC2419B}">
      <dgm:prSet/>
      <dgm:spPr/>
      <dgm:t>
        <a:bodyPr/>
        <a:lstStyle/>
        <a:p>
          <a:endParaRPr lang="en-US"/>
        </a:p>
      </dgm:t>
    </dgm:pt>
    <dgm:pt modelId="{3D23B669-6391-40F4-93BA-3C8B1CBA83F7}" type="sibTrans" cxnId="{BF4A5B38-BB51-4B25-95AC-98EE0FC2419B}">
      <dgm:prSet/>
      <dgm:spPr/>
      <dgm:t>
        <a:bodyPr/>
        <a:lstStyle/>
        <a:p>
          <a:endParaRPr lang="en-US"/>
        </a:p>
      </dgm:t>
    </dgm:pt>
    <dgm:pt modelId="{BB91EE3F-4BD0-4203-BE86-A9E5A65B0B10}">
      <dgm:prSet/>
      <dgm:spPr/>
      <dgm:t>
        <a:bodyPr/>
        <a:lstStyle/>
        <a:p>
          <a:r>
            <a:rPr lang="en-US"/>
            <a:t>Law of Conservation of Energy- Energy can not be created or destroyed but can be changed from one form to another.</a:t>
          </a:r>
        </a:p>
      </dgm:t>
    </dgm:pt>
    <dgm:pt modelId="{F5A887C4-9B49-4B91-85D7-583BDD7E66A0}" type="parTrans" cxnId="{416F2CC7-78B3-4B94-89FD-38E65B1C7595}">
      <dgm:prSet/>
      <dgm:spPr/>
      <dgm:t>
        <a:bodyPr/>
        <a:lstStyle/>
        <a:p>
          <a:endParaRPr lang="en-US"/>
        </a:p>
      </dgm:t>
    </dgm:pt>
    <dgm:pt modelId="{71237ABA-5BFF-4C6E-ACD1-3421BDCDA3B7}" type="sibTrans" cxnId="{416F2CC7-78B3-4B94-89FD-38E65B1C7595}">
      <dgm:prSet/>
      <dgm:spPr/>
      <dgm:t>
        <a:bodyPr/>
        <a:lstStyle/>
        <a:p>
          <a:endParaRPr lang="en-US"/>
        </a:p>
      </dgm:t>
    </dgm:pt>
    <dgm:pt modelId="{16042024-F061-4C43-9CFE-8B018050DA2F}" type="pres">
      <dgm:prSet presAssocID="{CAC136D8-3350-4DA0-9D6D-F65224AC0F75}" presName="diagram" presStyleCnt="0">
        <dgm:presLayoutVars>
          <dgm:dir/>
          <dgm:resizeHandles val="exact"/>
        </dgm:presLayoutVars>
      </dgm:prSet>
      <dgm:spPr/>
    </dgm:pt>
    <dgm:pt modelId="{FFFFD4CF-2375-4F6E-987D-51943C2063D1}" type="pres">
      <dgm:prSet presAssocID="{CB393EAB-3F3F-4A86-8AF0-1E3627E4016B}" presName="node" presStyleLbl="node1" presStyleIdx="0" presStyleCnt="8">
        <dgm:presLayoutVars>
          <dgm:bulletEnabled val="1"/>
        </dgm:presLayoutVars>
      </dgm:prSet>
      <dgm:spPr/>
    </dgm:pt>
    <dgm:pt modelId="{8D150F3A-4FBA-4E78-A461-2611207646B9}" type="pres">
      <dgm:prSet presAssocID="{6FB7EAEA-0B10-4782-9DFA-E35F7744202F}" presName="sibTrans" presStyleCnt="0"/>
      <dgm:spPr/>
    </dgm:pt>
    <dgm:pt modelId="{091A6350-1CFB-464E-B0F6-218CDCF9F64B}" type="pres">
      <dgm:prSet presAssocID="{29AC9DB6-F5B2-4139-B792-499F6CF50A36}" presName="node" presStyleLbl="node1" presStyleIdx="1" presStyleCnt="8">
        <dgm:presLayoutVars>
          <dgm:bulletEnabled val="1"/>
        </dgm:presLayoutVars>
      </dgm:prSet>
      <dgm:spPr/>
    </dgm:pt>
    <dgm:pt modelId="{0A57BE75-024D-4162-8BE4-29580E41E4FD}" type="pres">
      <dgm:prSet presAssocID="{BC2B083E-FA22-4D36-998E-B7F35EDE44CE}" presName="sibTrans" presStyleCnt="0"/>
      <dgm:spPr/>
    </dgm:pt>
    <dgm:pt modelId="{784EC5E8-CE9E-49B2-B54F-BE869585561C}" type="pres">
      <dgm:prSet presAssocID="{DE205728-16B1-451E-A187-16798DDFC7DA}" presName="node" presStyleLbl="node1" presStyleIdx="2" presStyleCnt="8">
        <dgm:presLayoutVars>
          <dgm:bulletEnabled val="1"/>
        </dgm:presLayoutVars>
      </dgm:prSet>
      <dgm:spPr/>
    </dgm:pt>
    <dgm:pt modelId="{645AAE6F-D7E7-4480-958D-3423BF274E50}" type="pres">
      <dgm:prSet presAssocID="{874F210D-4841-4F57-B94C-E0A81EAB6FEA}" presName="sibTrans" presStyleCnt="0"/>
      <dgm:spPr/>
    </dgm:pt>
    <dgm:pt modelId="{57670E5B-7226-4080-9344-E45A1DDB45BE}" type="pres">
      <dgm:prSet presAssocID="{512C5E7B-2F79-4DE2-87C7-504FF9FF3BE1}" presName="node" presStyleLbl="node1" presStyleIdx="3" presStyleCnt="8">
        <dgm:presLayoutVars>
          <dgm:bulletEnabled val="1"/>
        </dgm:presLayoutVars>
      </dgm:prSet>
      <dgm:spPr/>
    </dgm:pt>
    <dgm:pt modelId="{A5CF6963-72EC-4D4B-9FC9-7F3A67B6380F}" type="pres">
      <dgm:prSet presAssocID="{8688BBB2-6B46-4EFE-94D6-F4B84CDE0056}" presName="sibTrans" presStyleCnt="0"/>
      <dgm:spPr/>
    </dgm:pt>
    <dgm:pt modelId="{A5129697-7436-4F3D-B912-CC39F322602D}" type="pres">
      <dgm:prSet presAssocID="{3B966E38-417F-4D1B-91D5-851509EF121F}" presName="node" presStyleLbl="node1" presStyleIdx="4" presStyleCnt="8">
        <dgm:presLayoutVars>
          <dgm:bulletEnabled val="1"/>
        </dgm:presLayoutVars>
      </dgm:prSet>
      <dgm:spPr/>
    </dgm:pt>
    <dgm:pt modelId="{1E334445-2EAE-4A02-9CE0-00DE35FE360A}" type="pres">
      <dgm:prSet presAssocID="{13AE8220-0ED7-4BA1-A799-670A471BF8BD}" presName="sibTrans" presStyleCnt="0"/>
      <dgm:spPr/>
    </dgm:pt>
    <dgm:pt modelId="{AD5DE254-BADD-4462-AE4D-BA1C6BEAEAF9}" type="pres">
      <dgm:prSet presAssocID="{1BD4EE46-7A4F-4C77-9EE7-554CBCC236BD}" presName="node" presStyleLbl="node1" presStyleIdx="5" presStyleCnt="8">
        <dgm:presLayoutVars>
          <dgm:bulletEnabled val="1"/>
        </dgm:presLayoutVars>
      </dgm:prSet>
      <dgm:spPr/>
    </dgm:pt>
    <dgm:pt modelId="{F00CF409-84C8-4CC1-8993-FD55429FBC54}" type="pres">
      <dgm:prSet presAssocID="{4B0EF710-9181-4423-A910-0B26201CCFAE}" presName="sibTrans" presStyleCnt="0"/>
      <dgm:spPr/>
    </dgm:pt>
    <dgm:pt modelId="{C77A5C1E-8EC6-4A09-B539-2693B71DA063}" type="pres">
      <dgm:prSet presAssocID="{4D8D7F55-5E79-4219-A834-702FD736F087}" presName="node" presStyleLbl="node1" presStyleIdx="6" presStyleCnt="8">
        <dgm:presLayoutVars>
          <dgm:bulletEnabled val="1"/>
        </dgm:presLayoutVars>
      </dgm:prSet>
      <dgm:spPr/>
    </dgm:pt>
    <dgm:pt modelId="{1F18A96D-1FD9-4891-BE9A-01C9E9A45127}" type="pres">
      <dgm:prSet presAssocID="{3D23B669-6391-40F4-93BA-3C8B1CBA83F7}" presName="sibTrans" presStyleCnt="0"/>
      <dgm:spPr/>
    </dgm:pt>
    <dgm:pt modelId="{CE2284A9-D821-46EC-A5D8-8A2A6F8B1C46}" type="pres">
      <dgm:prSet presAssocID="{BB91EE3F-4BD0-4203-BE86-A9E5A65B0B10}" presName="node" presStyleLbl="node1" presStyleIdx="7" presStyleCnt="8">
        <dgm:presLayoutVars>
          <dgm:bulletEnabled val="1"/>
        </dgm:presLayoutVars>
      </dgm:prSet>
      <dgm:spPr/>
    </dgm:pt>
  </dgm:ptLst>
  <dgm:cxnLst>
    <dgm:cxn modelId="{8176781E-118D-47B0-AB53-61437B501E6B}" type="presOf" srcId="{29AC9DB6-F5B2-4139-B792-499F6CF50A36}" destId="{091A6350-1CFB-464E-B0F6-218CDCF9F64B}" srcOrd="0" destOrd="0" presId="urn:microsoft.com/office/officeart/2005/8/layout/default"/>
    <dgm:cxn modelId="{AC665A28-DFD7-4A4A-A60C-5211F0F12DDC}" srcId="{CAC136D8-3350-4DA0-9D6D-F65224AC0F75}" destId="{1BD4EE46-7A4F-4C77-9EE7-554CBCC236BD}" srcOrd="5" destOrd="0" parTransId="{B6E24952-B8E6-40B9-8F99-9BB1191A0450}" sibTransId="{4B0EF710-9181-4423-A910-0B26201CCFAE}"/>
    <dgm:cxn modelId="{BF4A5B38-BB51-4B25-95AC-98EE0FC2419B}" srcId="{CAC136D8-3350-4DA0-9D6D-F65224AC0F75}" destId="{4D8D7F55-5E79-4219-A834-702FD736F087}" srcOrd="6" destOrd="0" parTransId="{1963479A-C505-460F-AA9F-518A1FCA6CA4}" sibTransId="{3D23B669-6391-40F4-93BA-3C8B1CBA83F7}"/>
    <dgm:cxn modelId="{9E58225D-D812-42D2-A274-120881ACEE6A}" type="presOf" srcId="{1BD4EE46-7A4F-4C77-9EE7-554CBCC236BD}" destId="{AD5DE254-BADD-4462-AE4D-BA1C6BEAEAF9}" srcOrd="0" destOrd="0" presId="urn:microsoft.com/office/officeart/2005/8/layout/default"/>
    <dgm:cxn modelId="{2BD37D4A-F967-475D-8CEA-C4ABDFB7B286}" srcId="{CAC136D8-3350-4DA0-9D6D-F65224AC0F75}" destId="{29AC9DB6-F5B2-4139-B792-499F6CF50A36}" srcOrd="1" destOrd="0" parTransId="{F38DDAEA-9A89-4254-86C4-FA1487A6EE1C}" sibTransId="{BC2B083E-FA22-4D36-998E-B7F35EDE44CE}"/>
    <dgm:cxn modelId="{8E53F66A-E85E-4CE5-9B6A-44BDCD2B15E7}" type="presOf" srcId="{BB91EE3F-4BD0-4203-BE86-A9E5A65B0B10}" destId="{CE2284A9-D821-46EC-A5D8-8A2A6F8B1C46}" srcOrd="0" destOrd="0" presId="urn:microsoft.com/office/officeart/2005/8/layout/default"/>
    <dgm:cxn modelId="{9474DB77-87D2-4577-B1EF-EBA0367CCB33}" type="presOf" srcId="{3B966E38-417F-4D1B-91D5-851509EF121F}" destId="{A5129697-7436-4F3D-B912-CC39F322602D}" srcOrd="0" destOrd="0" presId="urn:microsoft.com/office/officeart/2005/8/layout/default"/>
    <dgm:cxn modelId="{0B436F7F-6273-485F-A6D5-095618B2BA67}" srcId="{CAC136D8-3350-4DA0-9D6D-F65224AC0F75}" destId="{CB393EAB-3F3F-4A86-8AF0-1E3627E4016B}" srcOrd="0" destOrd="0" parTransId="{4F2096A9-E956-4FB5-855C-76C5DF5EE6FB}" sibTransId="{6FB7EAEA-0B10-4782-9DFA-E35F7744202F}"/>
    <dgm:cxn modelId="{9FDF3587-F496-4B01-9682-E3D507A85867}" type="presOf" srcId="{DE205728-16B1-451E-A187-16798DDFC7DA}" destId="{784EC5E8-CE9E-49B2-B54F-BE869585561C}" srcOrd="0" destOrd="0" presId="urn:microsoft.com/office/officeart/2005/8/layout/default"/>
    <dgm:cxn modelId="{E2EB9BA5-3FF5-49A8-8D29-11263CA11556}" srcId="{CAC136D8-3350-4DA0-9D6D-F65224AC0F75}" destId="{DE205728-16B1-451E-A187-16798DDFC7DA}" srcOrd="2" destOrd="0" parTransId="{41881ACA-E51B-4BB3-B089-125222A25351}" sibTransId="{874F210D-4841-4F57-B94C-E0A81EAB6FEA}"/>
    <dgm:cxn modelId="{B6C34BA8-43BA-4C39-8F99-138012B4E5B9}" type="presOf" srcId="{512C5E7B-2F79-4DE2-87C7-504FF9FF3BE1}" destId="{57670E5B-7226-4080-9344-E45A1DDB45BE}" srcOrd="0" destOrd="0" presId="urn:microsoft.com/office/officeart/2005/8/layout/default"/>
    <dgm:cxn modelId="{F06587A9-7DEF-41C3-9227-0DD9A5CD09E1}" srcId="{CAC136D8-3350-4DA0-9D6D-F65224AC0F75}" destId="{3B966E38-417F-4D1B-91D5-851509EF121F}" srcOrd="4" destOrd="0" parTransId="{D01CA72C-8C5F-4906-B8D9-226822BA4048}" sibTransId="{13AE8220-0ED7-4BA1-A799-670A471BF8BD}"/>
    <dgm:cxn modelId="{7F12B4B3-8416-4E7E-B6DE-CECE56A32A3A}" type="presOf" srcId="{CB393EAB-3F3F-4A86-8AF0-1E3627E4016B}" destId="{FFFFD4CF-2375-4F6E-987D-51943C2063D1}" srcOrd="0" destOrd="0" presId="urn:microsoft.com/office/officeart/2005/8/layout/default"/>
    <dgm:cxn modelId="{3C1111B9-08E2-49C9-98B7-534EC026F309}" type="presOf" srcId="{4D8D7F55-5E79-4219-A834-702FD736F087}" destId="{C77A5C1E-8EC6-4A09-B539-2693B71DA063}" srcOrd="0" destOrd="0" presId="urn:microsoft.com/office/officeart/2005/8/layout/default"/>
    <dgm:cxn modelId="{60EF95BB-F142-42B0-B408-B62A4A25109C}" type="presOf" srcId="{CAC136D8-3350-4DA0-9D6D-F65224AC0F75}" destId="{16042024-F061-4C43-9CFE-8B018050DA2F}" srcOrd="0" destOrd="0" presId="urn:microsoft.com/office/officeart/2005/8/layout/default"/>
    <dgm:cxn modelId="{416F2CC7-78B3-4B94-89FD-38E65B1C7595}" srcId="{CAC136D8-3350-4DA0-9D6D-F65224AC0F75}" destId="{BB91EE3F-4BD0-4203-BE86-A9E5A65B0B10}" srcOrd="7" destOrd="0" parTransId="{F5A887C4-9B49-4B91-85D7-583BDD7E66A0}" sibTransId="{71237ABA-5BFF-4C6E-ACD1-3421BDCDA3B7}"/>
    <dgm:cxn modelId="{93142DF3-490A-4315-B012-16F85AEBCBAB}" srcId="{CAC136D8-3350-4DA0-9D6D-F65224AC0F75}" destId="{512C5E7B-2F79-4DE2-87C7-504FF9FF3BE1}" srcOrd="3" destOrd="0" parTransId="{C571E432-778D-45D1-8E87-9D87E50B7807}" sibTransId="{8688BBB2-6B46-4EFE-94D6-F4B84CDE0056}"/>
    <dgm:cxn modelId="{F1EE5FFA-8136-4BCF-8A4F-7773040E400F}" type="presParOf" srcId="{16042024-F061-4C43-9CFE-8B018050DA2F}" destId="{FFFFD4CF-2375-4F6E-987D-51943C2063D1}" srcOrd="0" destOrd="0" presId="urn:microsoft.com/office/officeart/2005/8/layout/default"/>
    <dgm:cxn modelId="{D0731956-D41B-4990-87FA-BF4A5D82F518}" type="presParOf" srcId="{16042024-F061-4C43-9CFE-8B018050DA2F}" destId="{8D150F3A-4FBA-4E78-A461-2611207646B9}" srcOrd="1" destOrd="0" presId="urn:microsoft.com/office/officeart/2005/8/layout/default"/>
    <dgm:cxn modelId="{8217891B-54B1-4371-8786-D8209643AD9F}" type="presParOf" srcId="{16042024-F061-4C43-9CFE-8B018050DA2F}" destId="{091A6350-1CFB-464E-B0F6-218CDCF9F64B}" srcOrd="2" destOrd="0" presId="urn:microsoft.com/office/officeart/2005/8/layout/default"/>
    <dgm:cxn modelId="{60F634D6-A346-4BD3-8B06-0FE31392C01E}" type="presParOf" srcId="{16042024-F061-4C43-9CFE-8B018050DA2F}" destId="{0A57BE75-024D-4162-8BE4-29580E41E4FD}" srcOrd="3" destOrd="0" presId="urn:microsoft.com/office/officeart/2005/8/layout/default"/>
    <dgm:cxn modelId="{9EB15479-8646-4893-9CE3-C86DFEF9CE9C}" type="presParOf" srcId="{16042024-F061-4C43-9CFE-8B018050DA2F}" destId="{784EC5E8-CE9E-49B2-B54F-BE869585561C}" srcOrd="4" destOrd="0" presId="urn:microsoft.com/office/officeart/2005/8/layout/default"/>
    <dgm:cxn modelId="{443D763D-7ADD-4E70-BB96-DC9291EFFCFC}" type="presParOf" srcId="{16042024-F061-4C43-9CFE-8B018050DA2F}" destId="{645AAE6F-D7E7-4480-958D-3423BF274E50}" srcOrd="5" destOrd="0" presId="urn:microsoft.com/office/officeart/2005/8/layout/default"/>
    <dgm:cxn modelId="{C976966B-C4A9-4B94-BA01-413D2B5CF611}" type="presParOf" srcId="{16042024-F061-4C43-9CFE-8B018050DA2F}" destId="{57670E5B-7226-4080-9344-E45A1DDB45BE}" srcOrd="6" destOrd="0" presId="urn:microsoft.com/office/officeart/2005/8/layout/default"/>
    <dgm:cxn modelId="{3D50BA8D-83A2-469F-97EB-8792FCCC37A9}" type="presParOf" srcId="{16042024-F061-4C43-9CFE-8B018050DA2F}" destId="{A5CF6963-72EC-4D4B-9FC9-7F3A67B6380F}" srcOrd="7" destOrd="0" presId="urn:microsoft.com/office/officeart/2005/8/layout/default"/>
    <dgm:cxn modelId="{F00753F6-B36D-4B8C-93A0-B15BD74014BC}" type="presParOf" srcId="{16042024-F061-4C43-9CFE-8B018050DA2F}" destId="{A5129697-7436-4F3D-B912-CC39F322602D}" srcOrd="8" destOrd="0" presId="urn:microsoft.com/office/officeart/2005/8/layout/default"/>
    <dgm:cxn modelId="{75EF33C4-CC50-4034-9632-D11C27FA9097}" type="presParOf" srcId="{16042024-F061-4C43-9CFE-8B018050DA2F}" destId="{1E334445-2EAE-4A02-9CE0-00DE35FE360A}" srcOrd="9" destOrd="0" presId="urn:microsoft.com/office/officeart/2005/8/layout/default"/>
    <dgm:cxn modelId="{5600A2B8-EB98-4FFF-8DFB-34CD96128FBD}" type="presParOf" srcId="{16042024-F061-4C43-9CFE-8B018050DA2F}" destId="{AD5DE254-BADD-4462-AE4D-BA1C6BEAEAF9}" srcOrd="10" destOrd="0" presId="urn:microsoft.com/office/officeart/2005/8/layout/default"/>
    <dgm:cxn modelId="{73E20C2B-86FE-415B-A1E5-EE1A9F3CB8B6}" type="presParOf" srcId="{16042024-F061-4C43-9CFE-8B018050DA2F}" destId="{F00CF409-84C8-4CC1-8993-FD55429FBC54}" srcOrd="11" destOrd="0" presId="urn:microsoft.com/office/officeart/2005/8/layout/default"/>
    <dgm:cxn modelId="{D974BDCD-D56A-46C0-A1AC-9533AC42C102}" type="presParOf" srcId="{16042024-F061-4C43-9CFE-8B018050DA2F}" destId="{C77A5C1E-8EC6-4A09-B539-2693B71DA063}" srcOrd="12" destOrd="0" presId="urn:microsoft.com/office/officeart/2005/8/layout/default"/>
    <dgm:cxn modelId="{8F510E46-753E-4B57-B782-69BF8736B437}" type="presParOf" srcId="{16042024-F061-4C43-9CFE-8B018050DA2F}" destId="{1F18A96D-1FD9-4891-BE9A-01C9E9A45127}" srcOrd="13" destOrd="0" presId="urn:microsoft.com/office/officeart/2005/8/layout/default"/>
    <dgm:cxn modelId="{2D27A275-9BC5-4247-B865-2EBD339F9E07}" type="presParOf" srcId="{16042024-F061-4C43-9CFE-8B018050DA2F}" destId="{CE2284A9-D821-46EC-A5D8-8A2A6F8B1C4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FD4CF-2375-4F6E-987D-51943C2063D1}">
      <dsp:nvSpPr>
        <dsp:cNvPr id="0" name=""/>
        <dsp:cNvSpPr/>
      </dsp:nvSpPr>
      <dsp:spPr>
        <a:xfrm>
          <a:off x="3080" y="587032"/>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Chemical Reaction- The process in which atoms are rearranged and chemical bonds are broken &amp; formed to produce a chemical change of a substance.</a:t>
          </a:r>
        </a:p>
      </dsp:txBody>
      <dsp:txXfrm>
        <a:off x="3080" y="587032"/>
        <a:ext cx="2444055" cy="1466433"/>
      </dsp:txXfrm>
    </dsp:sp>
    <dsp:sp modelId="{091A6350-1CFB-464E-B0F6-218CDCF9F64B}">
      <dsp:nvSpPr>
        <dsp:cNvPr id="0" name=""/>
        <dsp:cNvSpPr/>
      </dsp:nvSpPr>
      <dsp:spPr>
        <a:xfrm>
          <a:off x="2691541" y="587032"/>
          <a:ext cx="2444055" cy="1466433"/>
        </a:xfrm>
        <a:prstGeom prst="rect">
          <a:avLst/>
        </a:prstGeom>
        <a:solidFill>
          <a:schemeClr val="accent2">
            <a:hueOff val="-207909"/>
            <a:satOff val="-11990"/>
            <a:lumOff val="123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Chemical Formula- a combination of chemical symbols and numbers to represent a substance.</a:t>
          </a:r>
        </a:p>
      </dsp:txBody>
      <dsp:txXfrm>
        <a:off x="2691541" y="587032"/>
        <a:ext cx="2444055" cy="1466433"/>
      </dsp:txXfrm>
    </dsp:sp>
    <dsp:sp modelId="{784EC5E8-CE9E-49B2-B54F-BE869585561C}">
      <dsp:nvSpPr>
        <dsp:cNvPr id="0" name=""/>
        <dsp:cNvSpPr/>
      </dsp:nvSpPr>
      <dsp:spPr>
        <a:xfrm>
          <a:off x="5380002" y="587032"/>
          <a:ext cx="2444055" cy="1466433"/>
        </a:xfrm>
        <a:prstGeom prst="rect">
          <a:avLst/>
        </a:prstGeom>
        <a:solidFill>
          <a:schemeClr val="accent2">
            <a:hueOff val="-415818"/>
            <a:satOff val="-23979"/>
            <a:lumOff val="24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Reactant-A substance that participates in a chemical reaction.</a:t>
          </a:r>
        </a:p>
      </dsp:txBody>
      <dsp:txXfrm>
        <a:off x="5380002" y="587032"/>
        <a:ext cx="2444055" cy="1466433"/>
      </dsp:txXfrm>
    </dsp:sp>
    <dsp:sp modelId="{57670E5B-7226-4080-9344-E45A1DDB45BE}">
      <dsp:nvSpPr>
        <dsp:cNvPr id="0" name=""/>
        <dsp:cNvSpPr/>
      </dsp:nvSpPr>
      <dsp:spPr>
        <a:xfrm>
          <a:off x="8068463" y="587032"/>
          <a:ext cx="2444055" cy="1466433"/>
        </a:xfrm>
        <a:prstGeom prst="rect">
          <a:avLst/>
        </a:prstGeom>
        <a:solidFill>
          <a:schemeClr val="accent2">
            <a:hueOff val="-623727"/>
            <a:satOff val="-35969"/>
            <a:lumOff val="369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Product- A substance that forms  in a chemical reaction.</a:t>
          </a:r>
        </a:p>
      </dsp:txBody>
      <dsp:txXfrm>
        <a:off x="8068463" y="587032"/>
        <a:ext cx="2444055" cy="1466433"/>
      </dsp:txXfrm>
    </dsp:sp>
    <dsp:sp modelId="{A5129697-7436-4F3D-B912-CC39F322602D}">
      <dsp:nvSpPr>
        <dsp:cNvPr id="0" name=""/>
        <dsp:cNvSpPr/>
      </dsp:nvSpPr>
      <dsp:spPr>
        <a:xfrm>
          <a:off x="3080" y="2297871"/>
          <a:ext cx="2444055" cy="1466433"/>
        </a:xfrm>
        <a:prstGeom prst="rect">
          <a:avLst/>
        </a:prstGeom>
        <a:solidFill>
          <a:schemeClr val="accent2">
            <a:hueOff val="-831636"/>
            <a:satOff val="-47959"/>
            <a:lumOff val="49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Law of Conservation of Mass-Mass can not be created or destroyed in ordinary chemical or physical changes.</a:t>
          </a:r>
        </a:p>
      </dsp:txBody>
      <dsp:txXfrm>
        <a:off x="3080" y="2297871"/>
        <a:ext cx="2444055" cy="1466433"/>
      </dsp:txXfrm>
    </dsp:sp>
    <dsp:sp modelId="{AD5DE254-BADD-4462-AE4D-BA1C6BEAEAF9}">
      <dsp:nvSpPr>
        <dsp:cNvPr id="0" name=""/>
        <dsp:cNvSpPr/>
      </dsp:nvSpPr>
      <dsp:spPr>
        <a:xfrm>
          <a:off x="2691541" y="2297871"/>
          <a:ext cx="2444055" cy="1466433"/>
        </a:xfrm>
        <a:prstGeom prst="rect">
          <a:avLst/>
        </a:prstGeom>
        <a:solidFill>
          <a:schemeClr val="accent2">
            <a:hueOff val="-1039545"/>
            <a:satOff val="-59949"/>
            <a:lumOff val="61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Endothermic reaction- A chemical reaction that requires energy input.</a:t>
          </a:r>
        </a:p>
      </dsp:txBody>
      <dsp:txXfrm>
        <a:off x="2691541" y="2297871"/>
        <a:ext cx="2444055" cy="1466433"/>
      </dsp:txXfrm>
    </dsp:sp>
    <dsp:sp modelId="{C77A5C1E-8EC6-4A09-B539-2693B71DA063}">
      <dsp:nvSpPr>
        <dsp:cNvPr id="0" name=""/>
        <dsp:cNvSpPr/>
      </dsp:nvSpPr>
      <dsp:spPr>
        <a:xfrm>
          <a:off x="5380002" y="2297871"/>
          <a:ext cx="2444055" cy="1466433"/>
        </a:xfrm>
        <a:prstGeom prst="rect">
          <a:avLst/>
        </a:prstGeom>
        <a:solidFill>
          <a:schemeClr val="accent2">
            <a:hueOff val="-1247454"/>
            <a:satOff val="-71938"/>
            <a:lumOff val="739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Exothermic reaction- A chemical reaction in which energy is released to the surroundings.</a:t>
          </a:r>
        </a:p>
      </dsp:txBody>
      <dsp:txXfrm>
        <a:off x="5380002" y="2297871"/>
        <a:ext cx="2444055" cy="1466433"/>
      </dsp:txXfrm>
    </dsp:sp>
    <dsp:sp modelId="{CE2284A9-D821-46EC-A5D8-8A2A6F8B1C46}">
      <dsp:nvSpPr>
        <dsp:cNvPr id="0" name=""/>
        <dsp:cNvSpPr/>
      </dsp:nvSpPr>
      <dsp:spPr>
        <a:xfrm>
          <a:off x="8068463" y="2297871"/>
          <a:ext cx="2444055" cy="1466433"/>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Law of Conservation of Energy- Energy can not be created or destroyed but can be changed from one form to another.</a:t>
          </a:r>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B0CE-D3D8-451B-863B-063F193F49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BECBE3-73D6-4E6E-9C23-A733229AF3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71876A-DA23-4A15-BFE7-7AEDFED5BBDA}"/>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5" name="Footer Placeholder 4">
            <a:extLst>
              <a:ext uri="{FF2B5EF4-FFF2-40B4-BE49-F238E27FC236}">
                <a16:creationId xmlns:a16="http://schemas.microsoft.com/office/drawing/2014/main" id="{32418B27-99FB-41F9-A518-742D5352C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E58F7-6F01-4781-BF90-EFD015ADC022}"/>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26936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871B-4FFF-488F-8EE8-AF42F7447F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88341A-E940-46A4-87BF-22C6B04A2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815E-0EFC-43C3-8AEE-467C22274A45}"/>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5" name="Footer Placeholder 4">
            <a:extLst>
              <a:ext uri="{FF2B5EF4-FFF2-40B4-BE49-F238E27FC236}">
                <a16:creationId xmlns:a16="http://schemas.microsoft.com/office/drawing/2014/main" id="{84E710F7-94F1-4D31-8940-CAB0FEB57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958F5-138E-46F6-AF4C-19E30F5A41B5}"/>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133345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1549E-1F01-43A1-BB29-244D739785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42D7C0-5B70-4782-A99D-0D4A668153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1BED3-F1D4-4055-9BC0-F56B58D09832}"/>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5" name="Footer Placeholder 4">
            <a:extLst>
              <a:ext uri="{FF2B5EF4-FFF2-40B4-BE49-F238E27FC236}">
                <a16:creationId xmlns:a16="http://schemas.microsoft.com/office/drawing/2014/main" id="{CC5D4663-F340-45B3-93C0-962541353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DA6D9-8864-426F-AF08-FD7927E33B8C}"/>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293814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FC31-75F8-4696-99D7-536580452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44E2E-49A4-4DE2-9FD4-A3B0E0682E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6D26D-B3E3-455C-B397-2FAF7FC4B168}"/>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5" name="Footer Placeholder 4">
            <a:extLst>
              <a:ext uri="{FF2B5EF4-FFF2-40B4-BE49-F238E27FC236}">
                <a16:creationId xmlns:a16="http://schemas.microsoft.com/office/drawing/2014/main" id="{3AB25533-FC25-40D1-ADA9-B1FE5327E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46041-6527-44BB-B97D-F279A0E4A81F}"/>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211388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B748-BA90-4AB7-84D6-404816DFA7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383E0C-A156-42CC-991C-5379428C0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AB7CED-EB26-45DD-BDEA-700CC55731EA}"/>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5" name="Footer Placeholder 4">
            <a:extLst>
              <a:ext uri="{FF2B5EF4-FFF2-40B4-BE49-F238E27FC236}">
                <a16:creationId xmlns:a16="http://schemas.microsoft.com/office/drawing/2014/main" id="{7C835148-52D2-4764-A08E-02B00851D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C84E-2678-4D92-9441-CF730318CAB5}"/>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17461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F069-6F88-4B86-8BCC-0EAA11E5D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F562B2-B31C-4B6E-BF12-AF478ADB01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46468-378D-424C-BECF-31E8935DA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FFC1A-8D63-477C-B768-55452CB7AFF9}"/>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6" name="Footer Placeholder 5">
            <a:extLst>
              <a:ext uri="{FF2B5EF4-FFF2-40B4-BE49-F238E27FC236}">
                <a16:creationId xmlns:a16="http://schemas.microsoft.com/office/drawing/2014/main" id="{1978B110-9619-4956-BF76-F02768EFB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733F3-D003-4A8C-9C40-B61AAA38AD8E}"/>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194683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527-09AF-403C-830E-9D6E66BD82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E4A9DA-F28E-4BD0-9F87-B51B3A3E0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73A936-AD66-4ACC-8DE2-CE9F8D30C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320D7-8D0A-4F4A-BAE9-78CB5C88A9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22E5FB-EDC1-4B0C-A5FF-A856471996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780911-E427-4E47-9CD5-1D2344FC2028}"/>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8" name="Footer Placeholder 7">
            <a:extLst>
              <a:ext uri="{FF2B5EF4-FFF2-40B4-BE49-F238E27FC236}">
                <a16:creationId xmlns:a16="http://schemas.microsoft.com/office/drawing/2014/main" id="{F9B1BF84-EF92-4449-857D-DDB289CC5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F7D993-4BCD-4472-9BD9-F900BE8E1ACF}"/>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38921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40D7-82A1-4464-93FB-719299A150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13F19B-B224-4094-9922-18B8FDC2BF01}"/>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4" name="Footer Placeholder 3">
            <a:extLst>
              <a:ext uri="{FF2B5EF4-FFF2-40B4-BE49-F238E27FC236}">
                <a16:creationId xmlns:a16="http://schemas.microsoft.com/office/drawing/2014/main" id="{3139FFCA-4D27-4BB8-AD9F-22AD67AB4F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AC487B-6931-4146-9E95-505AA37F1883}"/>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203130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9C8A6-67B9-42F9-AF35-6FE44C59CFF9}"/>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3" name="Footer Placeholder 2">
            <a:extLst>
              <a:ext uri="{FF2B5EF4-FFF2-40B4-BE49-F238E27FC236}">
                <a16:creationId xmlns:a16="http://schemas.microsoft.com/office/drawing/2014/main" id="{159F1594-EE4C-47C8-87E3-4997D9B2CE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484B3A-A42D-4C4D-ABB9-147664D91A60}"/>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245843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04EB-10EF-45B2-993E-EE7782147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FEBC6C-7A93-4206-B22B-F5965DF5F7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E1CF7-C73A-4C5B-A2B0-20F6052B1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CB338-8EAC-4931-8D4C-8A2FE4578416}"/>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6" name="Footer Placeholder 5">
            <a:extLst>
              <a:ext uri="{FF2B5EF4-FFF2-40B4-BE49-F238E27FC236}">
                <a16:creationId xmlns:a16="http://schemas.microsoft.com/office/drawing/2014/main" id="{93149B23-41C9-4804-8225-E1E0E58D2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62D3C-FB80-41D7-8FC2-61C6F7917686}"/>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397351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69A9-B5D9-4E23-A2DA-BF096184C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726DC4-98B7-4233-A607-C45DBBE88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D26EAC-B8EC-4E4C-A929-8B3F17791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AFFA9-8472-45AB-B195-390B22A0F191}"/>
              </a:ext>
            </a:extLst>
          </p:cNvPr>
          <p:cNvSpPr>
            <a:spLocks noGrp="1"/>
          </p:cNvSpPr>
          <p:nvPr>
            <p:ph type="dt" sz="half" idx="10"/>
          </p:nvPr>
        </p:nvSpPr>
        <p:spPr/>
        <p:txBody>
          <a:bodyPr/>
          <a:lstStyle/>
          <a:p>
            <a:fld id="{20932BC9-26FF-40D7-888C-D16A24610CB2}" type="datetimeFigureOut">
              <a:rPr lang="en-US" smtClean="0"/>
              <a:t>11/17/2020</a:t>
            </a:fld>
            <a:endParaRPr lang="en-US"/>
          </a:p>
        </p:txBody>
      </p:sp>
      <p:sp>
        <p:nvSpPr>
          <p:cNvPr id="6" name="Footer Placeholder 5">
            <a:extLst>
              <a:ext uri="{FF2B5EF4-FFF2-40B4-BE49-F238E27FC236}">
                <a16:creationId xmlns:a16="http://schemas.microsoft.com/office/drawing/2014/main" id="{5AFBF0EE-0FC1-40C7-9050-C443B6CBF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61FF2-F82C-41C8-A581-07953661EB7C}"/>
              </a:ext>
            </a:extLst>
          </p:cNvPr>
          <p:cNvSpPr>
            <a:spLocks noGrp="1"/>
          </p:cNvSpPr>
          <p:nvPr>
            <p:ph type="sldNum" sz="quarter" idx="12"/>
          </p:nvPr>
        </p:nvSpPr>
        <p:spPr/>
        <p:txBody>
          <a:bodyPr/>
          <a:lstStyle/>
          <a:p>
            <a:fld id="{D8AC4D21-ADC3-4204-B7C0-BAFC98E156E2}" type="slidenum">
              <a:rPr lang="en-US" smtClean="0"/>
              <a:t>‹#›</a:t>
            </a:fld>
            <a:endParaRPr lang="en-US"/>
          </a:p>
        </p:txBody>
      </p:sp>
    </p:spTree>
    <p:extLst>
      <p:ext uri="{BB962C8B-B14F-4D97-AF65-F5344CB8AC3E}">
        <p14:creationId xmlns:p14="http://schemas.microsoft.com/office/powerpoint/2010/main" val="128904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4428D-B57C-4669-93F3-785C6DC4A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9EB38-23C5-49D4-BBFD-74D47E381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A1578-BA49-49DA-91CC-8CE7984996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32BC9-26FF-40D7-888C-D16A24610CB2}" type="datetimeFigureOut">
              <a:rPr lang="en-US" smtClean="0"/>
              <a:t>11/17/2020</a:t>
            </a:fld>
            <a:endParaRPr lang="en-US"/>
          </a:p>
        </p:txBody>
      </p:sp>
      <p:sp>
        <p:nvSpPr>
          <p:cNvPr id="5" name="Footer Placeholder 4">
            <a:extLst>
              <a:ext uri="{FF2B5EF4-FFF2-40B4-BE49-F238E27FC236}">
                <a16:creationId xmlns:a16="http://schemas.microsoft.com/office/drawing/2014/main" id="{9665FA80-D1E7-4787-BEF4-CBECE06B3A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BB943-9C2A-45C9-B73C-C23E001240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C4D21-ADC3-4204-B7C0-BAFC98E156E2}" type="slidenum">
              <a:rPr lang="en-US" smtClean="0"/>
              <a:t>‹#›</a:t>
            </a:fld>
            <a:endParaRPr lang="en-US"/>
          </a:p>
        </p:txBody>
      </p:sp>
    </p:spTree>
    <p:extLst>
      <p:ext uri="{BB962C8B-B14F-4D97-AF65-F5344CB8AC3E}">
        <p14:creationId xmlns:p14="http://schemas.microsoft.com/office/powerpoint/2010/main" val="2336083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ideo.search.yahoo.com/search/video?fr=mcasa&amp;p=you+tube+signs+of+chemical+reactions+kids#id=1&amp;vid=fc13efa34cdc803e28bc168b13d31340&amp;action=clic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7760" y="4212709"/>
            <a:ext cx="8232296" cy="1337699"/>
          </a:xfrm>
        </p:spPr>
        <p:txBody>
          <a:bodyPr anchor="b">
            <a:normAutofit/>
          </a:bodyPr>
          <a:lstStyle/>
          <a:p>
            <a:r>
              <a:rPr lang="en-US" sz="4200"/>
              <a:t>Homeroom Warm Up</a:t>
            </a:r>
            <a:br>
              <a:rPr lang="en-US" sz="4200"/>
            </a:br>
            <a:endParaRPr lang="en-US" sz="420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 b="3775"/>
          <a:stretch/>
        </p:blipFill>
        <p:spPr>
          <a:xfrm>
            <a:off x="1123359" y="1107907"/>
            <a:ext cx="2935720" cy="2799692"/>
          </a:xfrm>
          <a:prstGeom prst="rect">
            <a:avLst/>
          </a:prstGeom>
        </p:spPr>
      </p:pic>
      <p:sp>
        <p:nvSpPr>
          <p:cNvPr id="5" name="Content Placeholder 4"/>
          <p:cNvSpPr>
            <a:spLocks noGrp="1"/>
          </p:cNvSpPr>
          <p:nvPr>
            <p:ph idx="1"/>
          </p:nvPr>
        </p:nvSpPr>
        <p:spPr>
          <a:xfrm>
            <a:off x="4654294" y="1107907"/>
            <a:ext cx="5414265" cy="2799692"/>
          </a:xfrm>
        </p:spPr>
        <p:txBody>
          <a:bodyPr anchor="ctr">
            <a:normAutofit/>
          </a:bodyPr>
          <a:lstStyle/>
          <a:p>
            <a:pPr marL="0" indent="0">
              <a:buNone/>
            </a:pPr>
            <a:r>
              <a:rPr lang="en-US" sz="3600" dirty="0">
                <a:latin typeface="Comic Sans MS" panose="030F0702030302020204" pitchFamily="66" charset="0"/>
              </a:rPr>
              <a:t>If you could end any one problem in the world, what would it be?  Why?</a:t>
            </a:r>
          </a:p>
          <a:p>
            <a:pPr marL="0" indent="0">
              <a:buNone/>
            </a:pPr>
            <a:endParaRPr lang="en-US" sz="2000" dirty="0"/>
          </a:p>
        </p:txBody>
      </p:sp>
    </p:spTree>
    <p:extLst>
      <p:ext uri="{BB962C8B-B14F-4D97-AF65-F5344CB8AC3E}">
        <p14:creationId xmlns:p14="http://schemas.microsoft.com/office/powerpoint/2010/main" val="179123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D6C2ABA-147E-49B3-9606-932FC62C10B3}"/>
              </a:ext>
            </a:extLst>
          </p:cNvPr>
          <p:cNvSpPr>
            <a:spLocks noGrp="1" noChangeArrowheads="1"/>
          </p:cNvSpPr>
          <p:nvPr>
            <p:ph type="title"/>
          </p:nvPr>
        </p:nvSpPr>
        <p:spPr>
          <a:xfrm>
            <a:off x="1981200" y="304800"/>
            <a:ext cx="8229600" cy="1143000"/>
          </a:xfrm>
        </p:spPr>
        <p:txBody>
          <a:bodyPr/>
          <a:lstStyle/>
          <a:p>
            <a:pPr eaLnBrk="1" hangingPunct="1"/>
            <a:r>
              <a:rPr lang="en-US" altLang="en-US"/>
              <a:t>What is a Chemical Reaction?</a:t>
            </a:r>
          </a:p>
        </p:txBody>
      </p:sp>
      <p:sp>
        <p:nvSpPr>
          <p:cNvPr id="9219" name="Rectangle 3">
            <a:extLst>
              <a:ext uri="{FF2B5EF4-FFF2-40B4-BE49-F238E27FC236}">
                <a16:creationId xmlns:a16="http://schemas.microsoft.com/office/drawing/2014/main" id="{7F0A736E-1F15-4A88-B030-434D6B3FF679}"/>
              </a:ext>
            </a:extLst>
          </p:cNvPr>
          <p:cNvSpPr>
            <a:spLocks noGrp="1" noChangeArrowheads="1"/>
          </p:cNvSpPr>
          <p:nvPr>
            <p:ph type="body" idx="1"/>
          </p:nvPr>
        </p:nvSpPr>
        <p:spPr/>
        <p:txBody>
          <a:bodyPr/>
          <a:lstStyle/>
          <a:p>
            <a:pPr eaLnBrk="1" hangingPunct="1">
              <a:buFontTx/>
              <a:buNone/>
            </a:pPr>
            <a:r>
              <a:rPr lang="en-US" altLang="en-US">
                <a:solidFill>
                  <a:srgbClr val="FF0000"/>
                </a:solidFill>
              </a:rPr>
              <a:t>	It is a chemical change in which one or more substances are destroyed and one or more new substances are created.</a:t>
            </a:r>
          </a:p>
          <a:p>
            <a:pPr eaLnBrk="1" hangingPunct="1">
              <a:buFontTx/>
              <a:buNone/>
            </a:pPr>
            <a:endParaRPr lang="en-US" altLang="en-US"/>
          </a:p>
          <a:p>
            <a:pPr eaLnBrk="1" hangingPunct="1">
              <a:buFontTx/>
              <a:buNone/>
            </a:pPr>
            <a:endParaRPr lang="en-US" altLang="en-US"/>
          </a:p>
        </p:txBody>
      </p:sp>
      <p:sp>
        <p:nvSpPr>
          <p:cNvPr id="9220" name="Text Box 6">
            <a:extLst>
              <a:ext uri="{FF2B5EF4-FFF2-40B4-BE49-F238E27FC236}">
                <a16:creationId xmlns:a16="http://schemas.microsoft.com/office/drawing/2014/main" id="{EA00782E-4110-4D40-ACD4-9AE0E9A904CF}"/>
              </a:ext>
            </a:extLst>
          </p:cNvPr>
          <p:cNvSpPr txBox="1">
            <a:spLocks noChangeArrowheads="1"/>
          </p:cNvSpPr>
          <p:nvPr/>
        </p:nvSpPr>
        <p:spPr bwMode="auto">
          <a:xfrm>
            <a:off x="1752601" y="3581400"/>
            <a:ext cx="15398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u="sng"/>
              <a:t>BEFORE</a:t>
            </a:r>
          </a:p>
          <a:p>
            <a:pPr eaLnBrk="1" hangingPunct="1">
              <a:spcBef>
                <a:spcPct val="0"/>
              </a:spcBef>
              <a:buFontTx/>
              <a:buNone/>
            </a:pPr>
            <a:endParaRPr lang="en-US" altLang="en-US" sz="2400" b="1"/>
          </a:p>
          <a:p>
            <a:pPr eaLnBrk="1" hangingPunct="1">
              <a:spcBef>
                <a:spcPct val="0"/>
              </a:spcBef>
              <a:buFontTx/>
              <a:buNone/>
            </a:pPr>
            <a:r>
              <a:rPr lang="en-US" altLang="en-US" sz="2400"/>
              <a:t>H</a:t>
            </a:r>
            <a:r>
              <a:rPr lang="en-US" altLang="en-US" sz="2400" baseline="-25000"/>
              <a:t>2 </a:t>
            </a:r>
            <a:r>
              <a:rPr lang="en-US" altLang="en-US" sz="2400"/>
              <a:t>gas</a:t>
            </a:r>
          </a:p>
          <a:p>
            <a:pPr eaLnBrk="1" hangingPunct="1">
              <a:spcBef>
                <a:spcPct val="0"/>
              </a:spcBef>
              <a:buFontTx/>
              <a:buNone/>
            </a:pPr>
            <a:endParaRPr lang="en-US" altLang="en-US" sz="2400"/>
          </a:p>
          <a:p>
            <a:pPr eaLnBrk="1" hangingPunct="1">
              <a:spcBef>
                <a:spcPct val="0"/>
              </a:spcBef>
              <a:buFontTx/>
              <a:buNone/>
            </a:pPr>
            <a:r>
              <a:rPr lang="en-US" altLang="en-US" sz="2400"/>
              <a:t>and</a:t>
            </a:r>
          </a:p>
          <a:p>
            <a:pPr eaLnBrk="1" hangingPunct="1">
              <a:spcBef>
                <a:spcPct val="0"/>
              </a:spcBef>
              <a:buFontTx/>
              <a:buNone/>
            </a:pPr>
            <a:endParaRPr lang="en-US" altLang="en-US" sz="2400"/>
          </a:p>
          <a:p>
            <a:pPr eaLnBrk="1" hangingPunct="1">
              <a:spcBef>
                <a:spcPct val="0"/>
              </a:spcBef>
              <a:buFontTx/>
              <a:buNone/>
            </a:pPr>
            <a:r>
              <a:rPr lang="en-US" altLang="en-US" sz="2400"/>
              <a:t>O</a:t>
            </a:r>
            <a:r>
              <a:rPr lang="en-US" altLang="en-US" sz="2400" baseline="-25000"/>
              <a:t>2</a:t>
            </a:r>
            <a:r>
              <a:rPr lang="en-US" altLang="en-US" sz="2400"/>
              <a:t> gas</a:t>
            </a:r>
          </a:p>
        </p:txBody>
      </p:sp>
      <p:sp>
        <p:nvSpPr>
          <p:cNvPr id="9221" name="Text Box 7">
            <a:extLst>
              <a:ext uri="{FF2B5EF4-FFF2-40B4-BE49-F238E27FC236}">
                <a16:creationId xmlns:a16="http://schemas.microsoft.com/office/drawing/2014/main" id="{7A670ED2-8E21-450D-A826-36F485CD5C9B}"/>
              </a:ext>
            </a:extLst>
          </p:cNvPr>
          <p:cNvSpPr txBox="1">
            <a:spLocks noChangeArrowheads="1"/>
          </p:cNvSpPr>
          <p:nvPr/>
        </p:nvSpPr>
        <p:spPr bwMode="auto">
          <a:xfrm>
            <a:off x="8747126" y="3581401"/>
            <a:ext cx="15398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u="sng"/>
              <a:t>AFTER</a:t>
            </a:r>
          </a:p>
          <a:p>
            <a:pPr eaLnBrk="1" hangingPunct="1">
              <a:spcBef>
                <a:spcPct val="0"/>
              </a:spcBef>
              <a:buFontTx/>
              <a:buNone/>
            </a:pPr>
            <a:endParaRPr lang="en-US" altLang="en-US" sz="2400" b="1"/>
          </a:p>
          <a:p>
            <a:pPr eaLnBrk="1" hangingPunct="1">
              <a:spcBef>
                <a:spcPct val="0"/>
              </a:spcBef>
              <a:buFontTx/>
              <a:buNone/>
            </a:pPr>
            <a:r>
              <a:rPr lang="en-US" altLang="en-US" sz="2400"/>
              <a:t>H</a:t>
            </a:r>
            <a:r>
              <a:rPr lang="en-US" altLang="en-US" sz="2400" baseline="-25000"/>
              <a:t>2</a:t>
            </a:r>
            <a:r>
              <a:rPr lang="en-US" altLang="en-US" sz="2400"/>
              <a:t>O</a:t>
            </a:r>
            <a:r>
              <a:rPr lang="en-US" altLang="en-US" sz="2400" baseline="-25000"/>
              <a:t> </a:t>
            </a:r>
            <a:r>
              <a:rPr lang="en-US" altLang="en-US" sz="2400"/>
              <a:t>liquid</a:t>
            </a:r>
          </a:p>
        </p:txBody>
      </p:sp>
      <p:pic>
        <p:nvPicPr>
          <p:cNvPr id="9222" name="Picture 8">
            <a:extLst>
              <a:ext uri="{FF2B5EF4-FFF2-40B4-BE49-F238E27FC236}">
                <a16:creationId xmlns:a16="http://schemas.microsoft.com/office/drawing/2014/main" id="{9EEB30CA-DEB5-4479-B6A4-2CBCCD834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48768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Diagram, text&#10;&#10;Description automatically generated">
            <a:extLst>
              <a:ext uri="{FF2B5EF4-FFF2-40B4-BE49-F238E27FC236}">
                <a16:creationId xmlns:a16="http://schemas.microsoft.com/office/drawing/2014/main" id="{EA4754BF-3C83-4E6E-965C-8B3DD795D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26" y="0"/>
            <a:ext cx="3444854" cy="16995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06B0-D659-4BC4-99E3-946E6FBB6E9E}"/>
              </a:ext>
            </a:extLst>
          </p:cNvPr>
          <p:cNvSpPr>
            <a:spLocks noGrp="1"/>
          </p:cNvSpPr>
          <p:nvPr>
            <p:ph type="title"/>
          </p:nvPr>
        </p:nvSpPr>
        <p:spPr/>
        <p:txBody>
          <a:bodyPr/>
          <a:lstStyle/>
          <a:p>
            <a:pPr eaLnBrk="1" hangingPunct="1">
              <a:defRPr/>
            </a:pPr>
            <a:r>
              <a:rPr lang="en-US">
                <a:effectLst>
                  <a:outerShdw blurRad="38100" dist="38100" dir="2700000" algn="tl">
                    <a:srgbClr val="7C9BA5"/>
                  </a:outerShdw>
                </a:effectLst>
                <a:ea typeface="ＭＳ Ｐゴシック" charset="-128"/>
              </a:rPr>
              <a:t>Chemical Reactions are Everywhere</a:t>
            </a:r>
          </a:p>
        </p:txBody>
      </p:sp>
      <p:pic>
        <p:nvPicPr>
          <p:cNvPr id="10244" name="Content Placeholder 6">
            <a:extLst>
              <a:ext uri="{FF2B5EF4-FFF2-40B4-BE49-F238E27FC236}">
                <a16:creationId xmlns:a16="http://schemas.microsoft.com/office/drawing/2014/main" id="{5540C20B-D2F0-41C2-BAB8-0C2390D4577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17274"/>
            <a:ext cx="5181600" cy="3368040"/>
          </a:xfrm>
        </p:spPr>
      </p:pic>
      <p:pic>
        <p:nvPicPr>
          <p:cNvPr id="10246" name="Content Placeholder 7">
            <a:extLst>
              <a:ext uri="{FF2B5EF4-FFF2-40B4-BE49-F238E27FC236}">
                <a16:creationId xmlns:a16="http://schemas.microsoft.com/office/drawing/2014/main" id="{6D75CAE6-7524-468A-AD57-ECBE737D8BA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7334250" y="2715419"/>
            <a:ext cx="2857500" cy="2571750"/>
          </a:xfrm>
        </p:spPr>
      </p:pic>
      <p:sp>
        <p:nvSpPr>
          <p:cNvPr id="3" name="Text Placeholder 2">
            <a:extLst>
              <a:ext uri="{FF2B5EF4-FFF2-40B4-BE49-F238E27FC236}">
                <a16:creationId xmlns:a16="http://schemas.microsoft.com/office/drawing/2014/main" id="{9C2656D3-AF38-4BAF-975C-6BCCDFCB35F3}"/>
              </a:ext>
            </a:extLst>
          </p:cNvPr>
          <p:cNvSpPr>
            <a:spLocks noGrp="1"/>
          </p:cNvSpPr>
          <p:nvPr>
            <p:ph type="body" idx="4294967295"/>
          </p:nvPr>
        </p:nvSpPr>
        <p:spPr>
          <a:xfrm>
            <a:off x="1219200" y="1762125"/>
            <a:ext cx="3538330" cy="514350"/>
          </a:xfrm>
        </p:spPr>
        <p:txBody>
          <a:bodyPr/>
          <a:lstStyle/>
          <a:p>
            <a:pPr eaLnBrk="1" hangingPunct="1">
              <a:defRPr/>
            </a:pPr>
            <a:r>
              <a:rPr lang="en-US" dirty="0">
                <a:effectLst>
                  <a:outerShdw blurRad="38100" dist="38100" dir="2700000" algn="tl">
                    <a:srgbClr val="7C9BA5"/>
                  </a:outerShdw>
                </a:effectLst>
                <a:ea typeface="ＭＳ Ｐゴシック" charset="-128"/>
              </a:rPr>
              <a:t>Cooking</a:t>
            </a:r>
          </a:p>
        </p:txBody>
      </p:sp>
      <p:sp>
        <p:nvSpPr>
          <p:cNvPr id="5" name="Text Placeholder 4">
            <a:extLst>
              <a:ext uri="{FF2B5EF4-FFF2-40B4-BE49-F238E27FC236}">
                <a16:creationId xmlns:a16="http://schemas.microsoft.com/office/drawing/2014/main" id="{6E040E24-88D2-4A1D-8B58-36ABDB9C436C}"/>
              </a:ext>
            </a:extLst>
          </p:cNvPr>
          <p:cNvSpPr>
            <a:spLocks noGrp="1"/>
          </p:cNvSpPr>
          <p:nvPr>
            <p:ph type="body" sz="quarter" idx="4294967295"/>
          </p:nvPr>
        </p:nvSpPr>
        <p:spPr>
          <a:xfrm>
            <a:off x="7566991" y="1762125"/>
            <a:ext cx="3074505" cy="514350"/>
          </a:xfrm>
        </p:spPr>
        <p:txBody>
          <a:bodyPr/>
          <a:lstStyle/>
          <a:p>
            <a:pPr eaLnBrk="1" hangingPunct="1">
              <a:defRPr/>
            </a:pPr>
            <a:r>
              <a:rPr lang="en-US" dirty="0">
                <a:effectLst>
                  <a:outerShdw blurRad="38100" dist="38100" dir="2700000" algn="tl">
                    <a:srgbClr val="7C9BA5"/>
                  </a:outerShdw>
                </a:effectLst>
                <a:ea typeface="ＭＳ Ｐゴシック" charset="-128"/>
              </a:rPr>
              <a:t>Respiration</a:t>
            </a:r>
          </a:p>
        </p:txBody>
      </p:sp>
      <p:pic>
        <p:nvPicPr>
          <p:cNvPr id="6" name="Picture 5" descr="Diagram, text&#10;&#10;Description automatically generated">
            <a:extLst>
              <a:ext uri="{FF2B5EF4-FFF2-40B4-BE49-F238E27FC236}">
                <a16:creationId xmlns:a16="http://schemas.microsoft.com/office/drawing/2014/main" id="{0A65E9BD-5D1A-414E-8A25-D84951735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82399"/>
            <a:ext cx="4307158" cy="13255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5D94-0E58-4581-AEE2-4E6261887E8D}"/>
              </a:ext>
            </a:extLst>
          </p:cNvPr>
          <p:cNvSpPr>
            <a:spLocks noGrp="1"/>
          </p:cNvSpPr>
          <p:nvPr>
            <p:ph type="title"/>
          </p:nvPr>
        </p:nvSpPr>
        <p:spPr>
          <a:xfrm>
            <a:off x="2303463" y="107951"/>
            <a:ext cx="7581900" cy="1654175"/>
          </a:xfrm>
        </p:spPr>
        <p:txBody>
          <a:bodyPr/>
          <a:lstStyle/>
          <a:p>
            <a:pPr eaLnBrk="1" hangingPunct="1">
              <a:defRPr/>
            </a:pPr>
            <a:r>
              <a:rPr lang="en-US">
                <a:effectLst>
                  <a:outerShdw blurRad="38100" dist="38100" dir="2700000" algn="tl">
                    <a:srgbClr val="7C9BA5"/>
                  </a:outerShdw>
                </a:effectLst>
                <a:ea typeface="ＭＳ Ｐゴシック" charset="-128"/>
              </a:rPr>
              <a:t>Chemical Reactions are Everywhere</a:t>
            </a:r>
          </a:p>
        </p:txBody>
      </p:sp>
      <p:sp>
        <p:nvSpPr>
          <p:cNvPr id="3" name="Text Placeholder 2">
            <a:extLst>
              <a:ext uri="{FF2B5EF4-FFF2-40B4-BE49-F238E27FC236}">
                <a16:creationId xmlns:a16="http://schemas.microsoft.com/office/drawing/2014/main" id="{2411A9CB-7173-4C02-AA96-367C40285530}"/>
              </a:ext>
            </a:extLst>
          </p:cNvPr>
          <p:cNvSpPr>
            <a:spLocks noGrp="1"/>
          </p:cNvSpPr>
          <p:nvPr>
            <p:ph type="body" idx="1"/>
          </p:nvPr>
        </p:nvSpPr>
        <p:spPr>
          <a:xfrm>
            <a:off x="2303463" y="1762125"/>
            <a:ext cx="3657600" cy="514350"/>
          </a:xfrm>
        </p:spPr>
        <p:txBody>
          <a:bodyPr/>
          <a:lstStyle/>
          <a:p>
            <a:pPr eaLnBrk="1" hangingPunct="1">
              <a:defRPr/>
            </a:pPr>
            <a:r>
              <a:rPr lang="en-US">
                <a:effectLst>
                  <a:outerShdw blurRad="38100" dist="38100" dir="2700000" algn="tl">
                    <a:srgbClr val="7C9BA5"/>
                  </a:outerShdw>
                </a:effectLst>
                <a:ea typeface="ＭＳ Ｐゴシック" charset="-128"/>
              </a:rPr>
              <a:t>Hair Dye</a:t>
            </a:r>
          </a:p>
        </p:txBody>
      </p:sp>
      <p:pic>
        <p:nvPicPr>
          <p:cNvPr id="11268" name="Content Placeholder 6">
            <a:extLst>
              <a:ext uri="{FF2B5EF4-FFF2-40B4-BE49-F238E27FC236}">
                <a16:creationId xmlns:a16="http://schemas.microsoft.com/office/drawing/2014/main" id="{E8B10696-1ED5-4BBC-8C06-9BFAB9EBB0E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21402" b="-21402"/>
          <a:stretch>
            <a:fillRect/>
          </a:stretch>
        </p:blipFill>
        <p:spPr>
          <a:xfrm>
            <a:off x="2303463" y="2393950"/>
            <a:ext cx="3657600" cy="3473450"/>
          </a:xfrm>
        </p:spPr>
      </p:pic>
      <p:sp>
        <p:nvSpPr>
          <p:cNvPr id="5" name="Text Placeholder 4">
            <a:extLst>
              <a:ext uri="{FF2B5EF4-FFF2-40B4-BE49-F238E27FC236}">
                <a16:creationId xmlns:a16="http://schemas.microsoft.com/office/drawing/2014/main" id="{E526DF37-D419-47BD-B913-3C0FFC237F65}"/>
              </a:ext>
            </a:extLst>
          </p:cNvPr>
          <p:cNvSpPr>
            <a:spLocks noGrp="1"/>
          </p:cNvSpPr>
          <p:nvPr>
            <p:ph type="body" sz="quarter" idx="3"/>
          </p:nvPr>
        </p:nvSpPr>
        <p:spPr>
          <a:xfrm>
            <a:off x="6227763" y="1762125"/>
            <a:ext cx="3657600" cy="514350"/>
          </a:xfrm>
        </p:spPr>
        <p:txBody>
          <a:bodyPr/>
          <a:lstStyle/>
          <a:p>
            <a:pPr eaLnBrk="1" hangingPunct="1">
              <a:defRPr/>
            </a:pPr>
            <a:r>
              <a:rPr lang="en-US">
                <a:effectLst>
                  <a:outerShdw blurRad="38100" dist="38100" dir="2700000" algn="tl">
                    <a:srgbClr val="7C9BA5"/>
                  </a:outerShdw>
                </a:effectLst>
                <a:ea typeface="ＭＳ Ｐゴシック" charset="-128"/>
              </a:rPr>
              <a:t>Auto Fuel</a:t>
            </a:r>
          </a:p>
        </p:txBody>
      </p:sp>
      <p:pic>
        <p:nvPicPr>
          <p:cNvPr id="11270" name="Content Placeholder 7">
            <a:extLst>
              <a:ext uri="{FF2B5EF4-FFF2-40B4-BE49-F238E27FC236}">
                <a16:creationId xmlns:a16="http://schemas.microsoft.com/office/drawing/2014/main" id="{BAB38C1A-F699-489E-A53E-9774138AADF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t="-3552" b="-3552"/>
          <a:stretch>
            <a:fillRect/>
          </a:stretch>
        </p:blipFill>
        <p:spPr>
          <a:xfrm>
            <a:off x="6227763" y="2393950"/>
            <a:ext cx="3657600" cy="3473450"/>
          </a:xfrm>
        </p:spPr>
      </p:pic>
      <p:pic>
        <p:nvPicPr>
          <p:cNvPr id="4" name="Picture 3" descr="Diagram, text&#10;&#10;Description automatically generated">
            <a:extLst>
              <a:ext uri="{FF2B5EF4-FFF2-40B4-BE49-F238E27FC236}">
                <a16:creationId xmlns:a16="http://schemas.microsoft.com/office/drawing/2014/main" id="{96F7983E-EB30-4764-809E-CDC668C73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67130"/>
            <a:ext cx="4307158" cy="1490870"/>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DF7993F-36C9-4169-8F68-3D3819653865}"/>
              </a:ext>
            </a:extLst>
          </p:cNvPr>
          <p:cNvSpPr>
            <a:spLocks noGrp="1" noChangeArrowheads="1"/>
          </p:cNvSpPr>
          <p:nvPr>
            <p:ph type="title"/>
          </p:nvPr>
        </p:nvSpPr>
        <p:spPr/>
        <p:txBody>
          <a:bodyPr/>
          <a:lstStyle/>
          <a:p>
            <a:pPr eaLnBrk="1" hangingPunct="1"/>
            <a:r>
              <a:rPr lang="en-US" altLang="en-US" sz="4000"/>
              <a:t>Evidence for a Chemical Reaction</a:t>
            </a:r>
          </a:p>
        </p:txBody>
      </p:sp>
      <p:sp>
        <p:nvSpPr>
          <p:cNvPr id="12291" name="Rectangle 3">
            <a:extLst>
              <a:ext uri="{FF2B5EF4-FFF2-40B4-BE49-F238E27FC236}">
                <a16:creationId xmlns:a16="http://schemas.microsoft.com/office/drawing/2014/main" id="{B87EDCF7-A8AC-4081-9DEA-EE251B9C1E9F}"/>
              </a:ext>
            </a:extLst>
          </p:cNvPr>
          <p:cNvSpPr>
            <a:spLocks noGrp="1" noChangeArrowheads="1"/>
          </p:cNvSpPr>
          <p:nvPr>
            <p:ph type="body" idx="1"/>
          </p:nvPr>
        </p:nvSpPr>
        <p:spPr/>
        <p:txBody>
          <a:bodyPr/>
          <a:lstStyle/>
          <a:p>
            <a:pPr eaLnBrk="1" hangingPunct="1">
              <a:buFontTx/>
              <a:buNone/>
            </a:pPr>
            <a:r>
              <a:rPr lang="en-US" altLang="en-US" dirty="0"/>
              <a:t>1) </a:t>
            </a:r>
            <a:r>
              <a:rPr lang="en-US" altLang="en-US" dirty="0">
                <a:solidFill>
                  <a:srgbClr val="FF0000"/>
                </a:solidFill>
              </a:rPr>
              <a:t>Change in light or heat.</a:t>
            </a:r>
          </a:p>
          <a:p>
            <a:pPr eaLnBrk="1" hangingPunct="1">
              <a:buFontTx/>
              <a:buNone/>
            </a:pPr>
            <a:endParaRPr lang="en-US" altLang="en-US" dirty="0"/>
          </a:p>
        </p:txBody>
      </p:sp>
      <p:pic>
        <p:nvPicPr>
          <p:cNvPr id="12292" name="Picture 4">
            <a:extLst>
              <a:ext uri="{FF2B5EF4-FFF2-40B4-BE49-F238E27FC236}">
                <a16:creationId xmlns:a16="http://schemas.microsoft.com/office/drawing/2014/main" id="{A78D6B39-8011-4FA9-A3E8-450D24557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514600"/>
            <a:ext cx="3810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Diagram, text&#10;&#10;Description automatically generated">
            <a:extLst>
              <a:ext uri="{FF2B5EF4-FFF2-40B4-BE49-F238E27FC236}">
                <a16:creationId xmlns:a16="http://schemas.microsoft.com/office/drawing/2014/main" id="{6FA436C8-BE17-42D1-95A5-57C09D3C1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3284" y="102591"/>
            <a:ext cx="4307158" cy="241200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F8F151F-F92C-4699-A29E-DD8C1C4DF908}"/>
              </a:ext>
            </a:extLst>
          </p:cNvPr>
          <p:cNvSpPr>
            <a:spLocks noGrp="1" noChangeArrowheads="1"/>
          </p:cNvSpPr>
          <p:nvPr>
            <p:ph type="title"/>
          </p:nvPr>
        </p:nvSpPr>
        <p:spPr/>
        <p:txBody>
          <a:bodyPr/>
          <a:lstStyle/>
          <a:p>
            <a:pPr eaLnBrk="1" hangingPunct="1"/>
            <a:r>
              <a:rPr lang="en-US" altLang="en-US" sz="4000"/>
              <a:t>Evidence for a Chemical Reaction</a:t>
            </a:r>
          </a:p>
        </p:txBody>
      </p:sp>
      <p:sp>
        <p:nvSpPr>
          <p:cNvPr id="13315" name="Rectangle 3">
            <a:extLst>
              <a:ext uri="{FF2B5EF4-FFF2-40B4-BE49-F238E27FC236}">
                <a16:creationId xmlns:a16="http://schemas.microsoft.com/office/drawing/2014/main" id="{19F46B54-BAE6-44CD-A6BE-1F4318421B12}"/>
              </a:ext>
            </a:extLst>
          </p:cNvPr>
          <p:cNvSpPr>
            <a:spLocks noGrp="1" noChangeArrowheads="1"/>
          </p:cNvSpPr>
          <p:nvPr>
            <p:ph type="body" idx="1"/>
          </p:nvPr>
        </p:nvSpPr>
        <p:spPr/>
        <p:txBody>
          <a:bodyPr/>
          <a:lstStyle/>
          <a:p>
            <a:pPr eaLnBrk="1" hangingPunct="1">
              <a:buFontTx/>
              <a:buNone/>
            </a:pPr>
            <a:r>
              <a:rPr lang="en-US" altLang="en-US" dirty="0"/>
              <a:t>2) </a:t>
            </a:r>
            <a:r>
              <a:rPr lang="en-US" altLang="en-US" dirty="0">
                <a:solidFill>
                  <a:srgbClr val="FF0000"/>
                </a:solidFill>
              </a:rPr>
              <a:t>Temperature change (increase or decrease) to the surroundings.</a:t>
            </a:r>
          </a:p>
          <a:p>
            <a:pPr eaLnBrk="1" hangingPunct="1">
              <a:buFontTx/>
              <a:buNone/>
            </a:pPr>
            <a:endParaRPr lang="en-US" altLang="en-US" dirty="0"/>
          </a:p>
        </p:txBody>
      </p:sp>
      <p:pic>
        <p:nvPicPr>
          <p:cNvPr id="13316" name="Picture 5">
            <a:extLst>
              <a:ext uri="{FF2B5EF4-FFF2-40B4-BE49-F238E27FC236}">
                <a16:creationId xmlns:a16="http://schemas.microsoft.com/office/drawing/2014/main" id="{100ED8EF-0F68-4F8E-92AC-81847DAC9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124201"/>
            <a:ext cx="3733800"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Diagram, text&#10;&#10;Description automatically generated">
            <a:extLst>
              <a:ext uri="{FF2B5EF4-FFF2-40B4-BE49-F238E27FC236}">
                <a16:creationId xmlns:a16="http://schemas.microsoft.com/office/drawing/2014/main" id="{BB7B7FA6-D83B-4C9A-9839-5C8391AF7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3923"/>
            <a:ext cx="4307158" cy="2412009"/>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947DEDA-41D0-4451-81C1-C577183B1BA1}"/>
              </a:ext>
            </a:extLst>
          </p:cNvPr>
          <p:cNvSpPr>
            <a:spLocks noGrp="1" noChangeArrowheads="1"/>
          </p:cNvSpPr>
          <p:nvPr>
            <p:ph type="title"/>
          </p:nvPr>
        </p:nvSpPr>
        <p:spPr/>
        <p:txBody>
          <a:bodyPr/>
          <a:lstStyle/>
          <a:p>
            <a:pPr eaLnBrk="1" hangingPunct="1"/>
            <a:r>
              <a:rPr lang="en-US" altLang="en-US" sz="4000"/>
              <a:t>Evidence for a Chemical Reaction</a:t>
            </a:r>
          </a:p>
        </p:txBody>
      </p:sp>
      <p:sp>
        <p:nvSpPr>
          <p:cNvPr id="14339" name="Rectangle 3">
            <a:extLst>
              <a:ext uri="{FF2B5EF4-FFF2-40B4-BE49-F238E27FC236}">
                <a16:creationId xmlns:a16="http://schemas.microsoft.com/office/drawing/2014/main" id="{566E91E1-D488-43B6-8BC8-279CC12BE514}"/>
              </a:ext>
            </a:extLst>
          </p:cNvPr>
          <p:cNvSpPr>
            <a:spLocks noGrp="1" noChangeArrowheads="1"/>
          </p:cNvSpPr>
          <p:nvPr>
            <p:ph type="body" idx="1"/>
          </p:nvPr>
        </p:nvSpPr>
        <p:spPr/>
        <p:txBody>
          <a:bodyPr/>
          <a:lstStyle/>
          <a:p>
            <a:pPr eaLnBrk="1" hangingPunct="1">
              <a:buFontTx/>
              <a:buNone/>
            </a:pPr>
            <a:r>
              <a:rPr lang="en-US" altLang="en-US" dirty="0"/>
              <a:t>3) </a:t>
            </a:r>
            <a:r>
              <a:rPr lang="en-US" altLang="en-US" dirty="0">
                <a:solidFill>
                  <a:srgbClr val="FF0000"/>
                </a:solidFill>
              </a:rPr>
              <a:t>Formation of a gas (bubbling or an odor) other than boiling.</a:t>
            </a:r>
          </a:p>
          <a:p>
            <a:pPr eaLnBrk="1" hangingPunct="1">
              <a:buFontTx/>
              <a:buNone/>
            </a:pPr>
            <a:endParaRPr lang="en-US" altLang="en-US" dirty="0"/>
          </a:p>
        </p:txBody>
      </p:sp>
      <p:pic>
        <p:nvPicPr>
          <p:cNvPr id="14340" name="Picture 5">
            <a:extLst>
              <a:ext uri="{FF2B5EF4-FFF2-40B4-BE49-F238E27FC236}">
                <a16:creationId xmlns:a16="http://schemas.microsoft.com/office/drawing/2014/main" id="{02EF78E1-EB23-448D-A18A-6414C216B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158" y="2701925"/>
            <a:ext cx="57912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Diagram, text&#10;&#10;Description automatically generated">
            <a:extLst>
              <a:ext uri="{FF2B5EF4-FFF2-40B4-BE49-F238E27FC236}">
                <a16:creationId xmlns:a16="http://schemas.microsoft.com/office/drawing/2014/main" id="{2956B34D-745B-4FD8-8CF8-9841EFA98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7932"/>
            <a:ext cx="4307158" cy="21642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BF87420-0DA1-4E2A-967A-5073A3077508}"/>
              </a:ext>
            </a:extLst>
          </p:cNvPr>
          <p:cNvSpPr>
            <a:spLocks noGrp="1" noChangeArrowheads="1"/>
          </p:cNvSpPr>
          <p:nvPr>
            <p:ph type="title"/>
          </p:nvPr>
        </p:nvSpPr>
        <p:spPr/>
        <p:txBody>
          <a:bodyPr/>
          <a:lstStyle/>
          <a:p>
            <a:pPr eaLnBrk="1" hangingPunct="1"/>
            <a:r>
              <a:rPr lang="en-US" altLang="en-US" sz="4000"/>
              <a:t>Evidence for a Chemical Reaction</a:t>
            </a:r>
          </a:p>
        </p:txBody>
      </p:sp>
      <p:sp>
        <p:nvSpPr>
          <p:cNvPr id="15363" name="Rectangle 3">
            <a:extLst>
              <a:ext uri="{FF2B5EF4-FFF2-40B4-BE49-F238E27FC236}">
                <a16:creationId xmlns:a16="http://schemas.microsoft.com/office/drawing/2014/main" id="{8E9444CA-F030-4C43-A3D4-26CDC4BB3118}"/>
              </a:ext>
            </a:extLst>
          </p:cNvPr>
          <p:cNvSpPr>
            <a:spLocks noGrp="1" noChangeArrowheads="1"/>
          </p:cNvSpPr>
          <p:nvPr>
            <p:ph type="body" idx="1"/>
          </p:nvPr>
        </p:nvSpPr>
        <p:spPr/>
        <p:txBody>
          <a:bodyPr/>
          <a:lstStyle/>
          <a:p>
            <a:pPr eaLnBrk="1" hangingPunct="1">
              <a:buFontTx/>
              <a:buNone/>
            </a:pPr>
            <a:r>
              <a:rPr lang="en-US" altLang="en-US" dirty="0"/>
              <a:t>4) </a:t>
            </a:r>
            <a:r>
              <a:rPr lang="en-US" altLang="en-US" dirty="0">
                <a:solidFill>
                  <a:srgbClr val="FF0000"/>
                </a:solidFill>
              </a:rPr>
              <a:t>Color change (due to the formation of a new substance).</a:t>
            </a:r>
          </a:p>
          <a:p>
            <a:pPr eaLnBrk="1" hangingPunct="1">
              <a:buFontTx/>
              <a:buNone/>
            </a:pPr>
            <a:endParaRPr lang="en-US" altLang="en-US" dirty="0"/>
          </a:p>
        </p:txBody>
      </p:sp>
      <p:pic>
        <p:nvPicPr>
          <p:cNvPr id="15364" name="Picture 5">
            <a:extLst>
              <a:ext uri="{FF2B5EF4-FFF2-40B4-BE49-F238E27FC236}">
                <a16:creationId xmlns:a16="http://schemas.microsoft.com/office/drawing/2014/main" id="{EECBEC03-82A0-4172-9D18-F24A94CD3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667000"/>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Diagram, text&#10;&#10;Description automatically generated">
            <a:extLst>
              <a:ext uri="{FF2B5EF4-FFF2-40B4-BE49-F238E27FC236}">
                <a16:creationId xmlns:a16="http://schemas.microsoft.com/office/drawing/2014/main" id="{71E2724F-348E-4AB8-9668-91C0C5420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3591"/>
            <a:ext cx="3657600" cy="2412009"/>
          </a:xfrm>
          <a:prstGeom prst="rect">
            <a:avLst/>
          </a:prstGeom>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3D0291-74D7-4A29-8784-8CF2EBC10238}"/>
              </a:ext>
            </a:extLst>
          </p:cNvPr>
          <p:cNvSpPr>
            <a:spLocks noGrp="1" noChangeArrowheads="1"/>
          </p:cNvSpPr>
          <p:nvPr>
            <p:ph type="title"/>
          </p:nvPr>
        </p:nvSpPr>
        <p:spPr>
          <a:xfrm>
            <a:off x="4965430" y="629268"/>
            <a:ext cx="6586491" cy="1286160"/>
          </a:xfrm>
        </p:spPr>
        <p:txBody>
          <a:bodyPr anchor="b">
            <a:normAutofit/>
          </a:bodyPr>
          <a:lstStyle/>
          <a:p>
            <a:pPr eaLnBrk="1" hangingPunct="1"/>
            <a:r>
              <a:rPr lang="en-US" altLang="en-US" sz="4100"/>
              <a:t>Evidence for a Chemical Reaction</a:t>
            </a:r>
          </a:p>
        </p:txBody>
      </p:sp>
      <p:sp>
        <p:nvSpPr>
          <p:cNvPr id="16387" name="Rectangle 3">
            <a:extLst>
              <a:ext uri="{FF2B5EF4-FFF2-40B4-BE49-F238E27FC236}">
                <a16:creationId xmlns:a16="http://schemas.microsoft.com/office/drawing/2014/main" id="{B061C40E-32A8-4164-BA8D-DCB051C5945D}"/>
              </a:ext>
            </a:extLst>
          </p:cNvPr>
          <p:cNvSpPr>
            <a:spLocks noGrp="1" noChangeArrowheads="1"/>
          </p:cNvSpPr>
          <p:nvPr>
            <p:ph type="body" idx="1"/>
          </p:nvPr>
        </p:nvSpPr>
        <p:spPr>
          <a:xfrm>
            <a:off x="4965431" y="2438400"/>
            <a:ext cx="6586489" cy="3785419"/>
          </a:xfrm>
        </p:spPr>
        <p:txBody>
          <a:bodyPr>
            <a:normAutofit/>
          </a:bodyPr>
          <a:lstStyle/>
          <a:p>
            <a:pPr eaLnBrk="1" hangingPunct="1">
              <a:buFontTx/>
              <a:buNone/>
            </a:pPr>
            <a:r>
              <a:rPr lang="en-US" altLang="en-US" sz="3200" dirty="0"/>
              <a:t>5) </a:t>
            </a:r>
            <a:r>
              <a:rPr lang="en-US" altLang="en-US" sz="3200" dirty="0">
                <a:solidFill>
                  <a:srgbClr val="FF0000"/>
                </a:solidFill>
              </a:rPr>
              <a:t>Formation of a precipitate (a new solid forms) </a:t>
            </a:r>
            <a:r>
              <a:rPr lang="en-US" altLang="en-US" sz="3200" dirty="0"/>
              <a:t>from the reaction of two liquid solutions.</a:t>
            </a:r>
          </a:p>
          <a:p>
            <a:pPr eaLnBrk="1" hangingPunct="1">
              <a:buFontTx/>
              <a:buNone/>
            </a:pPr>
            <a:endParaRPr lang="en-US" altLang="en-US" sz="2000" dirty="0"/>
          </a:p>
        </p:txBody>
      </p:sp>
      <p:pic>
        <p:nvPicPr>
          <p:cNvPr id="16388" name="Picture 5">
            <a:extLst>
              <a:ext uri="{FF2B5EF4-FFF2-40B4-BE49-F238E27FC236}">
                <a16:creationId xmlns:a16="http://schemas.microsoft.com/office/drawing/2014/main" id="{2F654F04-B6DD-4ADA-8F15-8DAC2FD755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37" r="3943"/>
          <a:stretch/>
        </p:blipFill>
        <p:spPr bwMode="auto">
          <a:xfrm>
            <a:off x="20" y="10"/>
            <a:ext cx="4635571" cy="685799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9600"/>
            </a:solidFill>
          </a:ln>
        </p:spPr>
        <p:style>
          <a:lnRef idx="1">
            <a:schemeClr val="accent1"/>
          </a:lnRef>
          <a:fillRef idx="0">
            <a:schemeClr val="accent1"/>
          </a:fillRef>
          <a:effectRef idx="0">
            <a:schemeClr val="accent1"/>
          </a:effectRef>
          <a:fontRef idx="minor">
            <a:schemeClr val="tx1"/>
          </a:fontRef>
        </p:style>
      </p:cxnSp>
      <p:pic>
        <p:nvPicPr>
          <p:cNvPr id="2" name="Picture 1" descr="Diagram, text&#10;&#10;Description automatically generated">
            <a:extLst>
              <a:ext uri="{FF2B5EF4-FFF2-40B4-BE49-F238E27FC236}">
                <a16:creationId xmlns:a16="http://schemas.microsoft.com/office/drawing/2014/main" id="{6190514E-B759-468D-9968-62C41F26E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659" y="4445991"/>
            <a:ext cx="4307158" cy="2412009"/>
          </a:xfrm>
          <a:prstGeom prst="rect">
            <a:avLst/>
          </a:prstGeom>
        </p:spPr>
      </p:pic>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481E8-0F5C-4CC1-8000-9BEB582AB37C}"/>
              </a:ext>
            </a:extLst>
          </p:cNvPr>
          <p:cNvSpPr>
            <a:spLocks noGrp="1"/>
          </p:cNvSpPr>
          <p:nvPr>
            <p:ph idx="1"/>
          </p:nvPr>
        </p:nvSpPr>
        <p:spPr/>
        <p:txBody>
          <a:bodyPr>
            <a:normAutofit/>
          </a:bodyPr>
          <a:lstStyle/>
          <a:p>
            <a:pPr marL="742950" indent="-742950">
              <a:buNone/>
              <a:defRPr/>
            </a:pPr>
            <a:r>
              <a:rPr lang="en-US" sz="3600" dirty="0">
                <a:solidFill>
                  <a:schemeClr val="bg1">
                    <a:lumMod val="65000"/>
                    <a:lumOff val="35000"/>
                  </a:schemeClr>
                </a:solidFill>
              </a:rPr>
              <a:t>Changes in Energy:</a:t>
            </a:r>
          </a:p>
          <a:p>
            <a:pPr marL="514350" indent="-514350">
              <a:buFont typeface="Arial" charset="0"/>
              <a:buChar char="•"/>
              <a:defRPr/>
            </a:pPr>
            <a:r>
              <a:rPr lang="en-US" sz="3600" u="sng" dirty="0">
                <a:solidFill>
                  <a:srgbClr val="0070C0"/>
                </a:solidFill>
              </a:rPr>
              <a:t>ENDOTHERMIC- </a:t>
            </a:r>
            <a:r>
              <a:rPr lang="en-US" sz="3600" dirty="0">
                <a:solidFill>
                  <a:srgbClr val="0070C0"/>
                </a:solidFill>
              </a:rPr>
              <a:t>reactions that take in energy (decrease in temperature)</a:t>
            </a:r>
          </a:p>
          <a:p>
            <a:pPr marL="514350" indent="-514350">
              <a:buFont typeface="Arial" charset="0"/>
              <a:buChar char="•"/>
              <a:defRPr/>
            </a:pPr>
            <a:r>
              <a:rPr lang="en-US" sz="3600" u="sng" dirty="0">
                <a:solidFill>
                  <a:srgbClr val="FF0000"/>
                </a:solidFill>
              </a:rPr>
              <a:t>EXOTHERMIC- </a:t>
            </a:r>
            <a:r>
              <a:rPr lang="en-US" sz="3600" dirty="0">
                <a:solidFill>
                  <a:srgbClr val="FF0000"/>
                </a:solidFill>
              </a:rPr>
              <a:t>reactions that give off energy (increase in temperature)</a:t>
            </a:r>
          </a:p>
          <a:p>
            <a:pPr eaLnBrk="1" hangingPunct="1">
              <a:buFontTx/>
              <a:buNone/>
              <a:defRPr/>
            </a:pPr>
            <a:endParaRPr lang="en-US" dirty="0"/>
          </a:p>
          <a:p>
            <a:pPr eaLnBrk="1" hangingPunct="1">
              <a:buFontTx/>
              <a:buNone/>
              <a:defRPr/>
            </a:pPr>
            <a:r>
              <a:rPr lang="en-US" dirty="0">
                <a:hlinkClick r:id="rId2"/>
              </a:rPr>
              <a:t> Video</a:t>
            </a:r>
            <a:endParaRPr lang="en-US" dirty="0"/>
          </a:p>
        </p:txBody>
      </p:sp>
      <p:sp>
        <p:nvSpPr>
          <p:cNvPr id="18435" name="Title 3">
            <a:extLst>
              <a:ext uri="{FF2B5EF4-FFF2-40B4-BE49-F238E27FC236}">
                <a16:creationId xmlns:a16="http://schemas.microsoft.com/office/drawing/2014/main" id="{B759878B-E8F4-444B-B574-08410E53401B}"/>
              </a:ext>
            </a:extLst>
          </p:cNvPr>
          <p:cNvSpPr>
            <a:spLocks noGrp="1" noChangeArrowheads="1"/>
          </p:cNvSpPr>
          <p:nvPr>
            <p:ph type="title"/>
          </p:nvPr>
        </p:nvSpPr>
        <p:spPr/>
        <p:txBody>
          <a:bodyPr/>
          <a:lstStyle/>
          <a:p>
            <a:pPr eaLnBrk="1" hangingPunct="1"/>
            <a:endParaRPr lang="en-US" altLang="en-US"/>
          </a:p>
        </p:txBody>
      </p:sp>
      <p:sp>
        <p:nvSpPr>
          <p:cNvPr id="5" name="Title 1">
            <a:extLst>
              <a:ext uri="{FF2B5EF4-FFF2-40B4-BE49-F238E27FC236}">
                <a16:creationId xmlns:a16="http://schemas.microsoft.com/office/drawing/2014/main" id="{84F79481-6132-4C89-BF0C-148404FF9151}"/>
              </a:ext>
            </a:extLst>
          </p:cNvPr>
          <p:cNvSpPr txBox="1">
            <a:spLocks/>
          </p:cNvSpPr>
          <p:nvPr/>
        </p:nvSpPr>
        <p:spPr>
          <a:xfrm>
            <a:off x="1981200" y="320040"/>
            <a:ext cx="7239000" cy="1280160"/>
          </a:xfrm>
          <a:prstGeom prst="rect">
            <a:avLst/>
          </a:prstGeom>
        </p:spPr>
        <p:style>
          <a:lnRef idx="2">
            <a:schemeClr val="accent1"/>
          </a:lnRef>
          <a:fillRef idx="1">
            <a:schemeClr val="lt1"/>
          </a:fillRef>
          <a:effectRef idx="0">
            <a:schemeClr val="accent1"/>
          </a:effectRef>
          <a:fontRef idx="minor">
            <a:schemeClr val="dk1"/>
          </a:fontRef>
        </p:style>
        <p:txBody>
          <a:bodyPr lIns="45720" tIns="0" rIns="45720" bIns="0" anchor="b"/>
          <a:lstStyle/>
          <a:p>
            <a:pPr algn="ctr">
              <a:defRPr/>
            </a:pPr>
            <a:r>
              <a:rPr lang="en-US" sz="4000" b="1" cap="all">
                <a:ln w="500">
                  <a:solidFill>
                    <a:schemeClr val="tx2">
                      <a:shade val="20000"/>
                      <a:satMod val="120000"/>
                    </a:schemeClr>
                  </a:solidFill>
                </a:ln>
                <a:latin typeface="Comic Sans MS" pitchFamily="66" charset="0"/>
              </a:rPr>
              <a:t>Observing chemical Reactions</a:t>
            </a:r>
            <a:endParaRPr lang="en-US" sz="4000" b="1" cap="all" dirty="0">
              <a:ln w="500">
                <a:solidFill>
                  <a:schemeClr val="tx2">
                    <a:shade val="20000"/>
                    <a:satMod val="120000"/>
                  </a:schemeClr>
                </a:solidFill>
              </a:ln>
              <a:latin typeface="Comic Sans MS" pitchFamily="66" charset="0"/>
            </a:endParaRPr>
          </a:p>
        </p:txBody>
      </p:sp>
      <p:sp>
        <p:nvSpPr>
          <p:cNvPr id="18437" name="Footer Placeholder 5">
            <a:extLst>
              <a:ext uri="{FF2B5EF4-FFF2-40B4-BE49-F238E27FC236}">
                <a16:creationId xmlns:a16="http://schemas.microsoft.com/office/drawing/2014/main" id="{37359BF4-E293-4E97-8034-09790FDCB3D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400" dirty="0"/>
          </a:p>
        </p:txBody>
      </p:sp>
      <p:pic>
        <p:nvPicPr>
          <p:cNvPr id="2" name="Picture 1" descr="Diagram, text&#10;&#10;Description automatically generated">
            <a:extLst>
              <a:ext uri="{FF2B5EF4-FFF2-40B4-BE49-F238E27FC236}">
                <a16:creationId xmlns:a16="http://schemas.microsoft.com/office/drawing/2014/main" id="{FC1B65D5-0A29-446C-9030-4307BED8D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659" y="4445991"/>
            <a:ext cx="4307158" cy="2412009"/>
          </a:xfrm>
          <a:prstGeom prst="rect">
            <a:avLst/>
          </a:prstGeom>
        </p:spPr>
      </p:pic>
    </p:spTree>
    <p:extLst>
      <p:ext uri="{BB962C8B-B14F-4D97-AF65-F5344CB8AC3E}">
        <p14:creationId xmlns:p14="http://schemas.microsoft.com/office/powerpoint/2010/main" val="140110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5E10-B1BC-4D27-81D6-989EB3CAB9DE}"/>
              </a:ext>
            </a:extLst>
          </p:cNvPr>
          <p:cNvSpPr>
            <a:spLocks noGrp="1"/>
          </p:cNvSpPr>
          <p:nvPr>
            <p:ph type="title"/>
          </p:nvPr>
        </p:nvSpPr>
        <p:spPr>
          <a:xfrm>
            <a:off x="4965430" y="629268"/>
            <a:ext cx="6586491" cy="1286160"/>
          </a:xfrm>
        </p:spPr>
        <p:txBody>
          <a:bodyPr anchor="b">
            <a:normAutofit/>
          </a:bodyPr>
          <a:lstStyle/>
          <a:p>
            <a:r>
              <a:rPr lang="en-US" dirty="0"/>
              <a:t>Test Retake Time</a:t>
            </a:r>
          </a:p>
        </p:txBody>
      </p:sp>
      <p:sp>
        <p:nvSpPr>
          <p:cNvPr id="3" name="Content Placeholder 2">
            <a:extLst>
              <a:ext uri="{FF2B5EF4-FFF2-40B4-BE49-F238E27FC236}">
                <a16:creationId xmlns:a16="http://schemas.microsoft.com/office/drawing/2014/main" id="{75A9CA46-93B1-432A-ACE4-5B9D8EDE8C2D}"/>
              </a:ext>
            </a:extLst>
          </p:cNvPr>
          <p:cNvSpPr>
            <a:spLocks noGrp="1"/>
          </p:cNvSpPr>
          <p:nvPr>
            <p:ph idx="1"/>
          </p:nvPr>
        </p:nvSpPr>
        <p:spPr>
          <a:xfrm>
            <a:off x="4965431" y="2438400"/>
            <a:ext cx="6586489" cy="3785419"/>
          </a:xfrm>
        </p:spPr>
        <p:txBody>
          <a:bodyPr>
            <a:normAutofit/>
          </a:bodyPr>
          <a:lstStyle/>
          <a:p>
            <a:endParaRPr lang="en-US" sz="2000"/>
          </a:p>
        </p:txBody>
      </p:sp>
      <p:pic>
        <p:nvPicPr>
          <p:cNvPr id="5" name="Picture 4">
            <a:extLst>
              <a:ext uri="{FF2B5EF4-FFF2-40B4-BE49-F238E27FC236}">
                <a16:creationId xmlns:a16="http://schemas.microsoft.com/office/drawing/2014/main" id="{51183D85-6F51-4B47-903D-595B494489DF}"/>
              </a:ext>
            </a:extLst>
          </p:cNvPr>
          <p:cNvPicPr>
            <a:picLocks noChangeAspect="1"/>
          </p:cNvPicPr>
          <p:nvPr/>
        </p:nvPicPr>
        <p:blipFill rotWithShape="1">
          <a:blip r:embed="rId2"/>
          <a:srcRect l="5606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A61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565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4A704-C81C-4DF1-B57F-77D2799206CC}"/>
              </a:ext>
            </a:extLst>
          </p:cNvPr>
          <p:cNvSpPr>
            <a:spLocks noGrp="1"/>
          </p:cNvSpPr>
          <p:nvPr>
            <p:ph type="title"/>
          </p:nvPr>
        </p:nvSpPr>
        <p:spPr>
          <a:xfrm>
            <a:off x="686834" y="1153572"/>
            <a:ext cx="3200400" cy="4461163"/>
          </a:xfrm>
        </p:spPr>
        <p:txBody>
          <a:bodyPr>
            <a:normAutofit/>
          </a:bodyPr>
          <a:lstStyle/>
          <a:p>
            <a:r>
              <a:rPr lang="en-US">
                <a:solidFill>
                  <a:srgbClr val="FFFFFF"/>
                </a:solidFill>
              </a:rPr>
              <a:t>Science Warm Up</a:t>
            </a:r>
            <a:br>
              <a:rPr lang="en-US">
                <a:solidFill>
                  <a:srgbClr val="FFFFFF"/>
                </a:solidFill>
              </a:rPr>
            </a:br>
            <a:r>
              <a:rPr lang="en-US">
                <a:solidFill>
                  <a:srgbClr val="FFFFFF"/>
                </a:solidFill>
              </a:rPr>
              <a:t>11/17/2020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99B3BBC-5668-4464-BE46-D077CD7B5A46}"/>
              </a:ext>
            </a:extLst>
          </p:cNvPr>
          <p:cNvSpPr>
            <a:spLocks noGrp="1"/>
          </p:cNvSpPr>
          <p:nvPr>
            <p:ph idx="1"/>
          </p:nvPr>
        </p:nvSpPr>
        <p:spPr>
          <a:xfrm>
            <a:off x="4447308" y="591344"/>
            <a:ext cx="6906491" cy="5585619"/>
          </a:xfrm>
        </p:spPr>
        <p:txBody>
          <a:bodyPr anchor="ctr">
            <a:normAutofit/>
          </a:bodyPr>
          <a:lstStyle/>
          <a:p>
            <a:pPr marL="0" indent="0">
              <a:buNone/>
            </a:pPr>
            <a:r>
              <a:rPr lang="en-US" altLang="en-US" dirty="0">
                <a:solidFill>
                  <a:srgbClr val="FF0000"/>
                </a:solidFill>
              </a:rPr>
              <a:t>Which of the following occurrences indicates that a chemical reaction has taken place? </a:t>
            </a:r>
          </a:p>
          <a:p>
            <a:pPr marL="0" indent="0">
              <a:buNone/>
            </a:pPr>
            <a:endParaRPr lang="en-US" altLang="en-US" dirty="0"/>
          </a:p>
          <a:p>
            <a:pPr marL="0" indent="0">
              <a:buNone/>
            </a:pPr>
            <a:r>
              <a:rPr lang="en-US" altLang="en-US" dirty="0"/>
              <a:t>A. An odor is produced by burning a sugar cube. </a:t>
            </a:r>
          </a:p>
          <a:p>
            <a:pPr marL="0" indent="0">
              <a:buNone/>
            </a:pPr>
            <a:r>
              <a:rPr lang="en-US" altLang="en-US" dirty="0"/>
              <a:t>B. A puddle is produced by melting an ice cube. </a:t>
            </a:r>
          </a:p>
          <a:p>
            <a:pPr marL="0" indent="0">
              <a:buNone/>
            </a:pPr>
            <a:r>
              <a:rPr lang="en-US" altLang="en-US" dirty="0"/>
              <a:t>C. A loud noise is produced by crushing a can. </a:t>
            </a:r>
          </a:p>
          <a:p>
            <a:pPr marL="0" indent="0">
              <a:buNone/>
            </a:pPr>
            <a:r>
              <a:rPr lang="en-US" altLang="en-US" dirty="0"/>
              <a:t>D. A piece of glass is produced by breaking a bottle. </a:t>
            </a:r>
          </a:p>
          <a:p>
            <a:pPr marL="0" indent="0">
              <a:buNone/>
            </a:pPr>
            <a:endParaRPr lang="en-US" dirty="0"/>
          </a:p>
        </p:txBody>
      </p:sp>
      <p:pic>
        <p:nvPicPr>
          <p:cNvPr id="4" name="Picture 3" descr="Diagram, text&#10;&#10;Description automatically generated">
            <a:extLst>
              <a:ext uri="{FF2B5EF4-FFF2-40B4-BE49-F238E27FC236}">
                <a16:creationId xmlns:a16="http://schemas.microsoft.com/office/drawing/2014/main" id="{54D9A4D1-7A24-4914-9262-488B07B5F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582" y="5158499"/>
            <a:ext cx="3322418" cy="1699501"/>
          </a:xfrm>
          <a:prstGeom prst="rect">
            <a:avLst/>
          </a:prstGeom>
        </p:spPr>
      </p:pic>
    </p:spTree>
    <p:extLst>
      <p:ext uri="{BB962C8B-B14F-4D97-AF65-F5344CB8AC3E}">
        <p14:creationId xmlns:p14="http://schemas.microsoft.com/office/powerpoint/2010/main" val="86771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8FC20-3F35-47B9-9501-52D828ABB6B7}"/>
              </a:ext>
            </a:extLst>
          </p:cNvPr>
          <p:cNvSpPr>
            <a:spLocks noGrp="1"/>
          </p:cNvSpPr>
          <p:nvPr>
            <p:ph idx="1"/>
          </p:nvPr>
        </p:nvSpPr>
        <p:spPr>
          <a:xfrm>
            <a:off x="1981200" y="1752600"/>
            <a:ext cx="7239000" cy="3429000"/>
          </a:xfrm>
        </p:spPr>
        <p:txBody>
          <a:bodyPr>
            <a:normAutofit/>
          </a:bodyPr>
          <a:lstStyle/>
          <a:p>
            <a:pPr marL="514350" indent="-514350">
              <a:buNone/>
              <a:defRPr/>
            </a:pPr>
            <a:r>
              <a:rPr lang="en-US" sz="3600" dirty="0"/>
              <a:t>Changes in Energy:</a:t>
            </a:r>
          </a:p>
          <a:p>
            <a:pPr marL="514350" indent="-514350">
              <a:buFont typeface="Arial" charset="0"/>
              <a:buChar char="•"/>
              <a:defRPr/>
            </a:pPr>
            <a:r>
              <a:rPr lang="en-US" dirty="0"/>
              <a:t>Some reactions ABSORB energy</a:t>
            </a:r>
          </a:p>
          <a:p>
            <a:pPr marL="514350" indent="-514350">
              <a:buFont typeface="Arial" charset="0"/>
              <a:buChar char="•"/>
              <a:defRPr/>
            </a:pPr>
            <a:r>
              <a:rPr lang="en-US" dirty="0"/>
              <a:t>Other reactions RELEASE energy</a:t>
            </a:r>
          </a:p>
          <a:p>
            <a:pPr marL="514350" indent="-514350">
              <a:buFont typeface="Arial" charset="0"/>
              <a:buChar char="•"/>
              <a:defRPr/>
            </a:pPr>
            <a:r>
              <a:rPr lang="en-US" dirty="0"/>
              <a:t>You can usually tell if something is absorbing or releasing energy because there is a CHANGE IN TEMPERATURE.</a:t>
            </a:r>
          </a:p>
        </p:txBody>
      </p:sp>
      <p:sp>
        <p:nvSpPr>
          <p:cNvPr id="17411" name="Title 3">
            <a:extLst>
              <a:ext uri="{FF2B5EF4-FFF2-40B4-BE49-F238E27FC236}">
                <a16:creationId xmlns:a16="http://schemas.microsoft.com/office/drawing/2014/main" id="{4617162C-41FE-4C44-BED7-039C516BD786}"/>
              </a:ext>
            </a:extLst>
          </p:cNvPr>
          <p:cNvSpPr>
            <a:spLocks noGrp="1" noChangeArrowheads="1"/>
          </p:cNvSpPr>
          <p:nvPr>
            <p:ph type="title"/>
          </p:nvPr>
        </p:nvSpPr>
        <p:spPr/>
        <p:txBody>
          <a:bodyPr/>
          <a:lstStyle/>
          <a:p>
            <a:pPr eaLnBrk="1" hangingPunct="1"/>
            <a:endParaRPr lang="en-US" altLang="en-US"/>
          </a:p>
        </p:txBody>
      </p:sp>
      <p:sp>
        <p:nvSpPr>
          <p:cNvPr id="5" name="Title 1">
            <a:extLst>
              <a:ext uri="{FF2B5EF4-FFF2-40B4-BE49-F238E27FC236}">
                <a16:creationId xmlns:a16="http://schemas.microsoft.com/office/drawing/2014/main" id="{068DBD42-FC32-4DE1-9FD8-296CB3661D52}"/>
              </a:ext>
            </a:extLst>
          </p:cNvPr>
          <p:cNvSpPr txBox="1">
            <a:spLocks/>
          </p:cNvSpPr>
          <p:nvPr/>
        </p:nvSpPr>
        <p:spPr>
          <a:xfrm>
            <a:off x="1981200" y="320040"/>
            <a:ext cx="7239000" cy="1280160"/>
          </a:xfrm>
          <a:prstGeom prst="rect">
            <a:avLst/>
          </a:prstGeom>
        </p:spPr>
        <p:style>
          <a:lnRef idx="2">
            <a:schemeClr val="accent1"/>
          </a:lnRef>
          <a:fillRef idx="1">
            <a:schemeClr val="lt1"/>
          </a:fillRef>
          <a:effectRef idx="0">
            <a:schemeClr val="accent1"/>
          </a:effectRef>
          <a:fontRef idx="minor">
            <a:schemeClr val="dk1"/>
          </a:fontRef>
        </p:style>
        <p:txBody>
          <a:bodyPr lIns="45720" tIns="0" rIns="45720" bIns="0" anchor="b"/>
          <a:lstStyle/>
          <a:p>
            <a:pPr algn="ctr">
              <a:defRPr/>
            </a:pPr>
            <a:r>
              <a:rPr lang="en-US" sz="4000" b="1" cap="all">
                <a:ln w="500">
                  <a:solidFill>
                    <a:schemeClr val="tx2">
                      <a:shade val="20000"/>
                      <a:satMod val="120000"/>
                    </a:schemeClr>
                  </a:solidFill>
                </a:ln>
                <a:latin typeface="Comic Sans MS" pitchFamily="66" charset="0"/>
              </a:rPr>
              <a:t>Observing chemical Reactions</a:t>
            </a:r>
            <a:endParaRPr lang="en-US" sz="4000" b="1" cap="all" dirty="0">
              <a:ln w="500">
                <a:solidFill>
                  <a:schemeClr val="tx2">
                    <a:shade val="20000"/>
                    <a:satMod val="120000"/>
                  </a:schemeClr>
                </a:solidFill>
              </a:ln>
              <a:latin typeface="Comic Sans MS" pitchFamily="66" charset="0"/>
            </a:endParaRPr>
          </a:p>
        </p:txBody>
      </p:sp>
      <p:sp>
        <p:nvSpPr>
          <p:cNvPr id="17413" name="Footer Placeholder 5">
            <a:extLst>
              <a:ext uri="{FF2B5EF4-FFF2-40B4-BE49-F238E27FC236}">
                <a16:creationId xmlns:a16="http://schemas.microsoft.com/office/drawing/2014/main" id="{81FD7A45-DFAE-452A-8F61-17C40935497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506" name="Title 1">
            <a:extLst>
              <a:ext uri="{FF2B5EF4-FFF2-40B4-BE49-F238E27FC236}">
                <a16:creationId xmlns:a16="http://schemas.microsoft.com/office/drawing/2014/main" id="{D2F7F569-4F44-49C3-9EF5-75ADBDF5E816}"/>
              </a:ext>
            </a:extLst>
          </p:cNvPr>
          <p:cNvSpPr>
            <a:spLocks noGrp="1" noChangeArrowheads="1"/>
          </p:cNvSpPr>
          <p:nvPr>
            <p:ph type="title"/>
          </p:nvPr>
        </p:nvSpPr>
        <p:spPr>
          <a:xfrm>
            <a:off x="958506" y="800392"/>
            <a:ext cx="10264697" cy="1212102"/>
          </a:xfrm>
        </p:spPr>
        <p:txBody>
          <a:bodyPr>
            <a:normAutofit/>
          </a:bodyPr>
          <a:lstStyle/>
          <a:p>
            <a:pPr eaLnBrk="1" hangingPunct="1"/>
            <a:r>
              <a:rPr lang="en-US" altLang="en-US" sz="4000" dirty="0">
                <a:solidFill>
                  <a:srgbClr val="FFFFFF"/>
                </a:solidFill>
              </a:rPr>
              <a:t>Science Closure</a:t>
            </a:r>
            <a:br>
              <a:rPr lang="en-US" altLang="en-US" sz="4000" dirty="0">
                <a:solidFill>
                  <a:srgbClr val="FFFFFF"/>
                </a:solidFill>
              </a:rPr>
            </a:br>
            <a:r>
              <a:rPr lang="en-US" altLang="en-US" sz="4000" dirty="0">
                <a:solidFill>
                  <a:srgbClr val="FFFFFF"/>
                </a:solidFill>
              </a:rPr>
              <a:t>11/15/2020</a:t>
            </a:r>
          </a:p>
        </p:txBody>
      </p:sp>
      <p:sp>
        <p:nvSpPr>
          <p:cNvPr id="21507" name="Content Placeholder 2">
            <a:extLst>
              <a:ext uri="{FF2B5EF4-FFF2-40B4-BE49-F238E27FC236}">
                <a16:creationId xmlns:a16="http://schemas.microsoft.com/office/drawing/2014/main" id="{E5B06238-1D0C-41CE-B169-FD95A050215E}"/>
              </a:ext>
            </a:extLst>
          </p:cNvPr>
          <p:cNvSpPr>
            <a:spLocks noGrp="1" noChangeArrowheads="1"/>
          </p:cNvSpPr>
          <p:nvPr>
            <p:ph idx="1"/>
          </p:nvPr>
        </p:nvSpPr>
        <p:spPr>
          <a:xfrm>
            <a:off x="1367624" y="2490436"/>
            <a:ext cx="9708995" cy="4367564"/>
          </a:xfrm>
        </p:spPr>
        <p:txBody>
          <a:bodyPr anchor="ctr">
            <a:normAutofit/>
          </a:bodyPr>
          <a:lstStyle/>
          <a:p>
            <a:pPr marL="0" indent="0">
              <a:buNone/>
            </a:pPr>
            <a:r>
              <a:rPr lang="en-US" altLang="en-US" sz="3200" dirty="0">
                <a:solidFill>
                  <a:srgbClr val="FF0000"/>
                </a:solidFill>
              </a:rPr>
              <a:t>Which of the following occurrences indicates that a chemical reaction has taken place? </a:t>
            </a:r>
          </a:p>
          <a:p>
            <a:pPr marL="0" indent="0">
              <a:buNone/>
            </a:pPr>
            <a:endParaRPr lang="en-US" altLang="en-US" sz="3200" dirty="0"/>
          </a:p>
          <a:p>
            <a:pPr marL="0" indent="0">
              <a:buNone/>
            </a:pPr>
            <a:r>
              <a:rPr lang="en-US" altLang="en-US" sz="3200" dirty="0"/>
              <a:t>A. An odor is produced by burning a sugar cube. </a:t>
            </a:r>
          </a:p>
          <a:p>
            <a:pPr marL="0" indent="0">
              <a:buNone/>
            </a:pPr>
            <a:r>
              <a:rPr lang="en-US" altLang="en-US" sz="3200" dirty="0"/>
              <a:t>B. A puddle is produced by melting an ice cube. </a:t>
            </a:r>
          </a:p>
          <a:p>
            <a:pPr marL="0" indent="0">
              <a:buNone/>
            </a:pPr>
            <a:r>
              <a:rPr lang="en-US" altLang="en-US" sz="3200" dirty="0"/>
              <a:t>C. A loud noise is produced by crushing a can. </a:t>
            </a:r>
          </a:p>
          <a:p>
            <a:pPr marL="0" indent="0">
              <a:buNone/>
            </a:pPr>
            <a:r>
              <a:rPr lang="en-US" altLang="en-US" sz="3200" dirty="0"/>
              <a:t>D. A piece of glass is produced by breaking a bottle. </a:t>
            </a:r>
          </a:p>
          <a:p>
            <a:pPr marL="0" indent="0">
              <a:buNone/>
            </a:pPr>
            <a:endParaRPr lang="en-US" altLang="en-US" sz="2400" dirty="0"/>
          </a:p>
        </p:txBody>
      </p:sp>
      <p:pic>
        <p:nvPicPr>
          <p:cNvPr id="2" name="Picture 1" descr="Diagram, text&#10;&#10;Description automatically generated">
            <a:extLst>
              <a:ext uri="{FF2B5EF4-FFF2-40B4-BE49-F238E27FC236}">
                <a16:creationId xmlns:a16="http://schemas.microsoft.com/office/drawing/2014/main" id="{5227B01A-1F8C-41FF-BFCE-6C5DA2D55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997" y="174293"/>
            <a:ext cx="4307158" cy="2002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1BE273-2039-4F2D-BDFB-7B43661B1F86}"/>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Agenda</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6E29978-A6E8-4D87-8CC1-6636107A7C2A}"/>
              </a:ext>
            </a:extLst>
          </p:cNvPr>
          <p:cNvSpPr>
            <a:spLocks noGrp="1"/>
          </p:cNvSpPr>
          <p:nvPr>
            <p:ph idx="1"/>
          </p:nvPr>
        </p:nvSpPr>
        <p:spPr>
          <a:xfrm>
            <a:off x="5221862" y="1719618"/>
            <a:ext cx="5948831" cy="4334629"/>
          </a:xfrm>
        </p:spPr>
        <p:txBody>
          <a:bodyPr anchor="ctr">
            <a:normAutofit/>
          </a:bodyPr>
          <a:lstStyle/>
          <a:p>
            <a:pPr marL="514350" indent="-514350">
              <a:buAutoNum type="arabicPeriod"/>
            </a:pPr>
            <a:r>
              <a:rPr lang="en-US" dirty="0">
                <a:solidFill>
                  <a:srgbClr val="FEFFFF"/>
                </a:solidFill>
              </a:rPr>
              <a:t>Review Objective</a:t>
            </a:r>
          </a:p>
          <a:p>
            <a:pPr marL="514350" indent="-514350">
              <a:buAutoNum type="arabicPeriod"/>
            </a:pPr>
            <a:r>
              <a:rPr lang="en-US" dirty="0">
                <a:solidFill>
                  <a:srgbClr val="FEFFFF"/>
                </a:solidFill>
              </a:rPr>
              <a:t>Intro to Chemical Reactions (Notes part 2)</a:t>
            </a:r>
          </a:p>
          <a:p>
            <a:pPr marL="514350" indent="-514350">
              <a:buAutoNum type="arabicPeriod"/>
            </a:pPr>
            <a:r>
              <a:rPr lang="en-US">
                <a:solidFill>
                  <a:srgbClr val="FEFFFF"/>
                </a:solidFill>
              </a:rPr>
              <a:t>Video</a:t>
            </a:r>
            <a:endParaRPr lang="en-US" dirty="0">
              <a:solidFill>
                <a:srgbClr val="FEFFFF"/>
              </a:solidFill>
            </a:endParaRPr>
          </a:p>
          <a:p>
            <a:pPr marL="514350" indent="-514350">
              <a:buAutoNum type="arabicPeriod"/>
            </a:pPr>
            <a:r>
              <a:rPr lang="en-US" dirty="0">
                <a:solidFill>
                  <a:srgbClr val="FEFFFF"/>
                </a:solidFill>
              </a:rPr>
              <a:t>Closure</a:t>
            </a:r>
          </a:p>
        </p:txBody>
      </p:sp>
      <p:pic>
        <p:nvPicPr>
          <p:cNvPr id="4" name="Picture 3" descr="Diagram, text&#10;&#10;Description automatically generated">
            <a:extLst>
              <a:ext uri="{FF2B5EF4-FFF2-40B4-BE49-F238E27FC236}">
                <a16:creationId xmlns:a16="http://schemas.microsoft.com/office/drawing/2014/main" id="{818B41E3-3933-480E-8309-ED8EFF5F5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323" y="126124"/>
            <a:ext cx="3322418" cy="1699501"/>
          </a:xfrm>
          <a:prstGeom prst="rect">
            <a:avLst/>
          </a:prstGeom>
        </p:spPr>
      </p:pic>
    </p:spTree>
    <p:extLst>
      <p:ext uri="{BB962C8B-B14F-4D97-AF65-F5344CB8AC3E}">
        <p14:creationId xmlns:p14="http://schemas.microsoft.com/office/powerpoint/2010/main" val="242851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F2E3E-8050-408A-9801-E00205CB7A8D}"/>
              </a:ext>
            </a:extLst>
          </p:cNvPr>
          <p:cNvSpPr>
            <a:spLocks noGrp="1"/>
          </p:cNvSpPr>
          <p:nvPr>
            <p:ph type="title"/>
          </p:nvPr>
        </p:nvSpPr>
        <p:spPr>
          <a:xfrm>
            <a:off x="1913468" y="365125"/>
            <a:ext cx="9440332" cy="1325563"/>
          </a:xfrm>
        </p:spPr>
        <p:txBody>
          <a:bodyPr>
            <a:normAutofit/>
          </a:bodyPr>
          <a:lstStyle/>
          <a:p>
            <a:r>
              <a:rPr lang="en-US" sz="4200" dirty="0"/>
              <a:t>Science Warm Up</a:t>
            </a:r>
            <a:br>
              <a:rPr lang="en-US" sz="4200" dirty="0"/>
            </a:br>
            <a:r>
              <a:rPr lang="en-US" sz="4200" dirty="0"/>
              <a:t>11/15/2020</a:t>
            </a:r>
          </a:p>
        </p:txBody>
      </p:sp>
      <p:sp>
        <p:nvSpPr>
          <p:cNvPr id="12" name="Rectangle 11">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Magnet">
            <a:extLst>
              <a:ext uri="{FF2B5EF4-FFF2-40B4-BE49-F238E27FC236}">
                <a16:creationId xmlns:a16="http://schemas.microsoft.com/office/drawing/2014/main" id="{3645915B-7A05-4967-B3A7-2B276348B9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5" name="Content Placeholder 4">
            <a:extLst>
              <a:ext uri="{FF2B5EF4-FFF2-40B4-BE49-F238E27FC236}">
                <a16:creationId xmlns:a16="http://schemas.microsoft.com/office/drawing/2014/main" id="{ABDDE8BE-0646-452C-8C6B-941E1D237A36}"/>
              </a:ext>
            </a:extLst>
          </p:cNvPr>
          <p:cNvSpPr>
            <a:spLocks noGrp="1"/>
          </p:cNvSpPr>
          <p:nvPr>
            <p:ph idx="1"/>
          </p:nvPr>
        </p:nvSpPr>
        <p:spPr>
          <a:xfrm>
            <a:off x="838200" y="1825625"/>
            <a:ext cx="10515600" cy="4351338"/>
          </a:xfrm>
        </p:spPr>
        <p:txBody>
          <a:bodyPr>
            <a:normAutofit fontScale="92500"/>
          </a:bodyPr>
          <a:lstStyle/>
          <a:p>
            <a:pPr marL="0" marR="90170" lvl="0" indent="0">
              <a:spcBef>
                <a:spcPts val="0"/>
              </a:spcBef>
              <a:spcAft>
                <a:spcPts val="0"/>
              </a:spcAft>
              <a:buSzPts val="1100"/>
              <a:buNone/>
              <a:tabLst>
                <a:tab pos="528320" algn="l"/>
              </a:tabLst>
            </a:pPr>
            <a:r>
              <a:rPr lang="en-US" sz="3200" dirty="0">
                <a:effectLst/>
                <a:latin typeface="Tahoma" panose="020B0604030504040204" pitchFamily="34" charset="0"/>
                <a:ea typeface="Calibri" panose="020F0502020204030204" pitchFamily="34" charset="0"/>
              </a:rPr>
              <a:t>A magnet was placed near a pile that contained both iron and sulfur. The magnet was moved gradually closer to the pile. As it neared the pile, the magnet started attracting small pieces of iron from the pile. </a:t>
            </a:r>
            <a:r>
              <a:rPr lang="en-US" sz="3200" dirty="0">
                <a:solidFill>
                  <a:srgbClr val="FF0000"/>
                </a:solidFill>
                <a:effectLst/>
                <a:latin typeface="Tahoma" panose="020B0604030504040204" pitchFamily="34" charset="0"/>
                <a:ea typeface="Calibri" panose="020F0502020204030204" pitchFamily="34" charset="0"/>
              </a:rPr>
              <a:t>Which of these</a:t>
            </a:r>
            <a:r>
              <a:rPr lang="en-US" sz="3200" spc="-175" dirty="0">
                <a:solidFill>
                  <a:srgbClr val="FF0000"/>
                </a:solidFill>
                <a:effectLst/>
                <a:latin typeface="Tahoma" panose="020B0604030504040204" pitchFamily="34" charset="0"/>
                <a:ea typeface="Calibri" panose="020F0502020204030204" pitchFamily="34" charset="0"/>
              </a:rPr>
              <a:t> </a:t>
            </a:r>
            <a:r>
              <a:rPr lang="en-US" sz="3200" dirty="0">
                <a:solidFill>
                  <a:srgbClr val="FF0000"/>
                </a:solidFill>
                <a:effectLst/>
                <a:latin typeface="Tahoma" panose="020B0604030504040204" pitchFamily="34" charset="0"/>
                <a:ea typeface="Calibri" panose="020F0502020204030204" pitchFamily="34" charset="0"/>
              </a:rPr>
              <a:t>statements best describes the contents of the</a:t>
            </a:r>
            <a:r>
              <a:rPr lang="en-US" sz="3200" spc="-20" dirty="0">
                <a:solidFill>
                  <a:srgbClr val="FF0000"/>
                </a:solidFill>
                <a:effectLst/>
                <a:latin typeface="Tahoma" panose="020B0604030504040204" pitchFamily="34" charset="0"/>
                <a:ea typeface="Calibri" panose="020F0502020204030204" pitchFamily="34" charset="0"/>
              </a:rPr>
              <a:t> </a:t>
            </a:r>
            <a:r>
              <a:rPr lang="en-US" sz="3200" dirty="0">
                <a:solidFill>
                  <a:srgbClr val="FF0000"/>
                </a:solidFill>
                <a:effectLst/>
                <a:latin typeface="Tahoma" panose="020B0604030504040204" pitchFamily="34" charset="0"/>
                <a:ea typeface="Calibri" panose="020F0502020204030204" pitchFamily="34" charset="0"/>
              </a:rPr>
              <a:t>pile?</a:t>
            </a:r>
          </a:p>
          <a:p>
            <a:pPr marL="0" marR="90170" lvl="0" indent="0">
              <a:spcBef>
                <a:spcPts val="0"/>
              </a:spcBef>
              <a:spcAft>
                <a:spcPts val="0"/>
              </a:spcAft>
              <a:buSzPts val="1100"/>
              <a:buNone/>
              <a:tabLst>
                <a:tab pos="528320" algn="l"/>
              </a:tabLst>
            </a:pPr>
            <a:endParaRPr lang="en-US" sz="3200" dirty="0">
              <a:solidFill>
                <a:srgbClr val="FF0000"/>
              </a:solidFill>
              <a:effectLst/>
              <a:latin typeface="Calibri" panose="020F0502020204030204" pitchFamily="34" charset="0"/>
              <a:ea typeface="Calibri" panose="020F0502020204030204" pitchFamily="34" charset="0"/>
            </a:endParaRPr>
          </a:p>
          <a:p>
            <a:pPr marL="742950" marR="0" lvl="1" indent="-285750">
              <a:spcBef>
                <a:spcPts val="395"/>
              </a:spcBef>
              <a:spcAft>
                <a:spcPts val="0"/>
              </a:spcAft>
              <a:buSzPts val="1100"/>
              <a:buFont typeface="Calibri" panose="020F0502020204030204" pitchFamily="34" charset="0"/>
              <a:buAutoNum type="alphaUcPeriod"/>
              <a:tabLst>
                <a:tab pos="859155" algn="l"/>
              </a:tabLst>
            </a:pPr>
            <a:r>
              <a:rPr lang="en-US" sz="3200" spc="-5" dirty="0">
                <a:effectLst/>
                <a:latin typeface="Tahoma" panose="020B0604030504040204" pitchFamily="34" charset="0"/>
                <a:ea typeface="Calibri" panose="020F0502020204030204" pitchFamily="34" charset="0"/>
              </a:rPr>
              <a:t>It is a homogeneous mixture of iron and</a:t>
            </a:r>
            <a:r>
              <a:rPr lang="en-US" sz="3200" spc="-50" dirty="0">
                <a:effectLst/>
                <a:latin typeface="Tahoma" panose="020B0604030504040204" pitchFamily="34" charset="0"/>
                <a:ea typeface="Calibri" panose="020F0502020204030204" pitchFamily="34" charset="0"/>
              </a:rPr>
              <a:t> </a:t>
            </a:r>
            <a:r>
              <a:rPr lang="en-US" sz="3200" spc="-5" dirty="0">
                <a:effectLst/>
                <a:latin typeface="Tahoma" panose="020B0604030504040204" pitchFamily="34" charset="0"/>
                <a:ea typeface="Calibri" panose="020F0502020204030204" pitchFamily="34" charset="0"/>
              </a:rPr>
              <a:t>sulfur.</a:t>
            </a:r>
            <a:endParaRPr lang="en-US" sz="3200" spc="-5" dirty="0">
              <a:effectLst/>
              <a:latin typeface="Calibri" panose="020F0502020204030204" pitchFamily="34" charset="0"/>
              <a:ea typeface="Calibri" panose="020F0502020204030204" pitchFamily="34" charset="0"/>
            </a:endParaRPr>
          </a:p>
          <a:p>
            <a:pPr marL="742950" marR="0" lvl="1" indent="-285750">
              <a:spcBef>
                <a:spcPts val="160"/>
              </a:spcBef>
              <a:spcAft>
                <a:spcPts val="0"/>
              </a:spcAft>
              <a:buSzPts val="1100"/>
              <a:buFont typeface="Calibri" panose="020F0502020204030204" pitchFamily="34" charset="0"/>
              <a:buAutoNum type="alphaUcPeriod"/>
              <a:tabLst>
                <a:tab pos="859155" algn="l"/>
              </a:tabLst>
            </a:pPr>
            <a:r>
              <a:rPr lang="en-US" sz="3200" spc="-5" dirty="0">
                <a:effectLst/>
                <a:latin typeface="Tahoma" panose="020B0604030504040204" pitchFamily="34" charset="0"/>
                <a:ea typeface="Calibri" panose="020F0502020204030204" pitchFamily="34" charset="0"/>
              </a:rPr>
              <a:t>It is a heterogeneous mixture of iron and</a:t>
            </a:r>
            <a:r>
              <a:rPr lang="en-US" sz="3200" spc="-50" dirty="0">
                <a:effectLst/>
                <a:latin typeface="Tahoma" panose="020B0604030504040204" pitchFamily="34" charset="0"/>
                <a:ea typeface="Calibri" panose="020F0502020204030204" pitchFamily="34" charset="0"/>
              </a:rPr>
              <a:t> </a:t>
            </a:r>
            <a:r>
              <a:rPr lang="en-US" sz="3200" spc="-5" dirty="0">
                <a:effectLst/>
                <a:latin typeface="Tahoma" panose="020B0604030504040204" pitchFamily="34" charset="0"/>
                <a:ea typeface="Calibri" panose="020F0502020204030204" pitchFamily="34" charset="0"/>
              </a:rPr>
              <a:t>sulfur.</a:t>
            </a:r>
            <a:endParaRPr lang="en-US" sz="3200" spc="-5" dirty="0">
              <a:effectLst/>
              <a:latin typeface="Calibri" panose="020F0502020204030204" pitchFamily="34" charset="0"/>
              <a:ea typeface="Calibri" panose="020F0502020204030204" pitchFamily="34" charset="0"/>
            </a:endParaRPr>
          </a:p>
          <a:p>
            <a:pPr marL="742950" marR="0" lvl="1" indent="-285750">
              <a:spcBef>
                <a:spcPts val="155"/>
              </a:spcBef>
              <a:spcAft>
                <a:spcPts val="0"/>
              </a:spcAft>
              <a:buSzPts val="1100"/>
              <a:buFont typeface="Calibri" panose="020F0502020204030204" pitchFamily="34" charset="0"/>
              <a:buAutoNum type="alphaUcPeriod"/>
              <a:tabLst>
                <a:tab pos="859155" algn="l"/>
              </a:tabLst>
            </a:pPr>
            <a:r>
              <a:rPr lang="en-US" sz="3200" spc="-5" dirty="0">
                <a:effectLst/>
                <a:latin typeface="Tahoma" panose="020B0604030504040204" pitchFamily="34" charset="0"/>
                <a:ea typeface="Calibri" panose="020F0502020204030204" pitchFamily="34" charset="0"/>
              </a:rPr>
              <a:t>It is a compound that contains both iron and</a:t>
            </a:r>
            <a:r>
              <a:rPr lang="en-US" sz="3200" spc="-20" dirty="0">
                <a:effectLst/>
                <a:latin typeface="Tahoma" panose="020B0604030504040204" pitchFamily="34" charset="0"/>
                <a:ea typeface="Calibri" panose="020F0502020204030204" pitchFamily="34" charset="0"/>
              </a:rPr>
              <a:t> </a:t>
            </a:r>
            <a:r>
              <a:rPr lang="en-US" sz="3200" spc="-5" dirty="0">
                <a:effectLst/>
                <a:latin typeface="Tahoma" panose="020B0604030504040204" pitchFamily="34" charset="0"/>
                <a:ea typeface="Calibri" panose="020F0502020204030204" pitchFamily="34" charset="0"/>
              </a:rPr>
              <a:t>sulfur.</a:t>
            </a:r>
            <a:endParaRPr lang="en-US" sz="3200" spc="-5" dirty="0">
              <a:effectLst/>
              <a:latin typeface="Calibri" panose="020F0502020204030204" pitchFamily="34" charset="0"/>
              <a:ea typeface="Calibri" panose="020F0502020204030204" pitchFamily="34" charset="0"/>
            </a:endParaRPr>
          </a:p>
          <a:p>
            <a:pPr marL="742950" marR="0" lvl="1" indent="-285750">
              <a:spcBef>
                <a:spcPts val="160"/>
              </a:spcBef>
              <a:spcAft>
                <a:spcPts val="0"/>
              </a:spcAft>
              <a:buSzPts val="1100"/>
              <a:buFont typeface="Calibri" panose="020F0502020204030204" pitchFamily="34" charset="0"/>
              <a:buAutoNum type="alphaUcPeriod"/>
              <a:tabLst>
                <a:tab pos="859155" algn="l"/>
              </a:tabLst>
            </a:pPr>
            <a:r>
              <a:rPr lang="en-US" sz="3200" spc="-5" dirty="0">
                <a:effectLst/>
                <a:latin typeface="Tahoma" panose="020B0604030504040204" pitchFamily="34" charset="0"/>
                <a:ea typeface="Calibri" panose="020F0502020204030204" pitchFamily="34" charset="0"/>
              </a:rPr>
              <a:t>It is a compound that can be separated by</a:t>
            </a:r>
            <a:r>
              <a:rPr lang="en-US" sz="3200" spc="-25" dirty="0">
                <a:effectLst/>
                <a:latin typeface="Tahoma" panose="020B0604030504040204" pitchFamily="34" charset="0"/>
                <a:ea typeface="Calibri" panose="020F0502020204030204" pitchFamily="34" charset="0"/>
              </a:rPr>
              <a:t> </a:t>
            </a:r>
            <a:r>
              <a:rPr lang="en-US" sz="3200" spc="-5" dirty="0">
                <a:effectLst/>
                <a:latin typeface="Tahoma" panose="020B0604030504040204" pitchFamily="34" charset="0"/>
                <a:ea typeface="Calibri" panose="020F0502020204030204" pitchFamily="34" charset="0"/>
              </a:rPr>
              <a:t>magnetism.</a:t>
            </a:r>
            <a:endParaRPr lang="en-US" sz="3200" spc="-5" dirty="0">
              <a:effectLst/>
              <a:latin typeface="Calibri" panose="020F0502020204030204" pitchFamily="34" charset="0"/>
              <a:ea typeface="Calibri" panose="020F0502020204030204" pitchFamily="34" charset="0"/>
            </a:endParaRPr>
          </a:p>
          <a:p>
            <a:pPr marL="0" indent="0">
              <a:buNone/>
            </a:pPr>
            <a:endParaRPr lang="en-US" dirty="0"/>
          </a:p>
        </p:txBody>
      </p:sp>
      <p:pic>
        <p:nvPicPr>
          <p:cNvPr id="7" name="Picture 6" descr="Diagram, text&#10;&#10;Description automatically generated">
            <a:extLst>
              <a:ext uri="{FF2B5EF4-FFF2-40B4-BE49-F238E27FC236}">
                <a16:creationId xmlns:a16="http://schemas.microsoft.com/office/drawing/2014/main" id="{D6D85BF6-F87C-46E7-99CD-2C7D4DA88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323" y="126124"/>
            <a:ext cx="3322418" cy="1699501"/>
          </a:xfrm>
          <a:prstGeom prst="rect">
            <a:avLst/>
          </a:prstGeom>
        </p:spPr>
      </p:pic>
    </p:spTree>
    <p:extLst>
      <p:ext uri="{BB962C8B-B14F-4D97-AF65-F5344CB8AC3E}">
        <p14:creationId xmlns:p14="http://schemas.microsoft.com/office/powerpoint/2010/main" val="10379996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46" name="Title 3">
            <a:extLst>
              <a:ext uri="{FF2B5EF4-FFF2-40B4-BE49-F238E27FC236}">
                <a16:creationId xmlns:a16="http://schemas.microsoft.com/office/drawing/2014/main" id="{F9218065-EC6F-4C97-A7BA-14D7E5BFD3F2}"/>
              </a:ext>
            </a:extLst>
          </p:cNvPr>
          <p:cNvSpPr>
            <a:spLocks noGrp="1" noChangeArrowheads="1"/>
          </p:cNvSpPr>
          <p:nvPr>
            <p:ph type="title"/>
          </p:nvPr>
        </p:nvSpPr>
        <p:spPr>
          <a:xfrm>
            <a:off x="804201" y="951272"/>
            <a:ext cx="6149595" cy="1164673"/>
          </a:xfrm>
        </p:spPr>
        <p:txBody>
          <a:bodyPr vert="horz" lIns="91440" tIns="45720" rIns="91440" bIns="45720" rtlCol="0" anchor="ctr">
            <a:noAutofit/>
          </a:bodyPr>
          <a:lstStyle/>
          <a:p>
            <a:r>
              <a:rPr lang="en-US" altLang="en-US" sz="3200" dirty="0">
                <a:solidFill>
                  <a:srgbClr val="FFFFFF"/>
                </a:solidFill>
              </a:rPr>
              <a:t>Take a look at the picture below and complete the following sentences with your own responses</a:t>
            </a:r>
          </a:p>
        </p:txBody>
      </p:sp>
      <p:sp>
        <p:nvSpPr>
          <p:cNvPr id="6" name="Content Placeholder 5">
            <a:extLst>
              <a:ext uri="{FF2B5EF4-FFF2-40B4-BE49-F238E27FC236}">
                <a16:creationId xmlns:a16="http://schemas.microsoft.com/office/drawing/2014/main" id="{828CBF0A-07EE-44A6-BD36-564D0D363E29}"/>
              </a:ext>
            </a:extLst>
          </p:cNvPr>
          <p:cNvSpPr>
            <a:spLocks noGrp="1"/>
          </p:cNvSpPr>
          <p:nvPr>
            <p:ph sz="half" idx="2"/>
          </p:nvPr>
        </p:nvSpPr>
        <p:spPr>
          <a:xfrm>
            <a:off x="811094" y="2271393"/>
            <a:ext cx="6149595" cy="3262716"/>
          </a:xfrm>
        </p:spPr>
        <p:txBody>
          <a:bodyPr vert="horz" lIns="91440" tIns="45720" rIns="91440" bIns="45720" rtlCol="0" anchor="t">
            <a:normAutofit/>
          </a:bodyPr>
          <a:lstStyle/>
          <a:p>
            <a:pPr marL="0">
              <a:defRPr/>
            </a:pPr>
            <a:r>
              <a:rPr lang="en-US" sz="4000" dirty="0">
                <a:solidFill>
                  <a:srgbClr val="FEFFFF"/>
                </a:solidFill>
              </a:rPr>
              <a:t>1. This makes me think of….</a:t>
            </a:r>
          </a:p>
          <a:p>
            <a:pPr marL="0">
              <a:defRPr/>
            </a:pPr>
            <a:r>
              <a:rPr lang="en-US" sz="4000" dirty="0">
                <a:solidFill>
                  <a:srgbClr val="FEFFFF"/>
                </a:solidFill>
              </a:rPr>
              <a:t>2. I wonder….</a:t>
            </a:r>
          </a:p>
          <a:p>
            <a:pPr marL="0">
              <a:defRPr/>
            </a:pPr>
            <a:r>
              <a:rPr lang="en-US" sz="4000" dirty="0">
                <a:solidFill>
                  <a:srgbClr val="FEFFFF"/>
                </a:solidFill>
              </a:rPr>
              <a:t>3. I have some questions….</a:t>
            </a:r>
          </a:p>
          <a:p>
            <a:pPr marL="0">
              <a:defRPr/>
            </a:pPr>
            <a:r>
              <a:rPr lang="en-US" sz="4000" dirty="0">
                <a:solidFill>
                  <a:srgbClr val="FEFFFF"/>
                </a:solidFill>
              </a:rPr>
              <a:t>4. This makes me want to….</a:t>
            </a:r>
          </a:p>
          <a:p>
            <a:pPr marL="0">
              <a:defRPr/>
            </a:pPr>
            <a:endParaRPr lang="en-US" sz="2400" dirty="0">
              <a:solidFill>
                <a:srgbClr val="FEFFFF"/>
              </a:solidFill>
            </a:endParaRPr>
          </a:p>
        </p:txBody>
      </p:sp>
      <p:pic>
        <p:nvPicPr>
          <p:cNvPr id="2" name="Picture 1" descr="Diagram, text&#10;&#10;Description automatically generated">
            <a:extLst>
              <a:ext uri="{FF2B5EF4-FFF2-40B4-BE49-F238E27FC236}">
                <a16:creationId xmlns:a16="http://schemas.microsoft.com/office/drawing/2014/main" id="{91A38CE3-987E-4292-A12D-BC5971AA1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997" y="174293"/>
            <a:ext cx="4307158" cy="2412009"/>
          </a:xfrm>
          <a:prstGeom prst="rect">
            <a:avLst/>
          </a:prstGeom>
        </p:spPr>
      </p:pic>
      <p:pic>
        <p:nvPicPr>
          <p:cNvPr id="6148" name="Content Placeholder 8">
            <a:extLst>
              <a:ext uri="{FF2B5EF4-FFF2-40B4-BE49-F238E27FC236}">
                <a16:creationId xmlns:a16="http://schemas.microsoft.com/office/drawing/2014/main" id="{5E8DB5C2-8712-4E2C-8F1D-36DE36BD758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3637"/>
          <a:stretch/>
        </p:blipFill>
        <p:spPr>
          <a:xfrm>
            <a:off x="7553832" y="2760068"/>
            <a:ext cx="4935140" cy="3661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106D38-6413-4924-9C0C-38850C218720}"/>
              </a:ext>
            </a:extLst>
          </p:cNvPr>
          <p:cNvSpPr>
            <a:spLocks noGrp="1"/>
          </p:cNvSpPr>
          <p:nvPr>
            <p:ph idx="4294967295"/>
          </p:nvPr>
        </p:nvSpPr>
        <p:spPr>
          <a:xfrm>
            <a:off x="1298712" y="1825625"/>
            <a:ext cx="10485776" cy="4351338"/>
          </a:xfrm>
        </p:spPr>
        <p:txBody>
          <a:bodyPr/>
          <a:lstStyle/>
          <a:p>
            <a:pPr marL="0" indent="0">
              <a:buNone/>
            </a:pPr>
            <a:r>
              <a:rPr lang="en-US" sz="3200" dirty="0">
                <a:solidFill>
                  <a:srgbClr val="000000"/>
                </a:solidFill>
                <a:effectLst/>
                <a:latin typeface="Calibri" panose="020F0502020204030204" pitchFamily="34" charset="0"/>
                <a:ea typeface="Calibri" panose="020F0502020204030204" pitchFamily="34" charset="0"/>
              </a:rPr>
              <a:t>TSWBAT </a:t>
            </a:r>
            <a:r>
              <a:rPr lang="en-US" sz="3200" dirty="0">
                <a:solidFill>
                  <a:srgbClr val="FF3399"/>
                </a:solidFill>
                <a:effectLst/>
                <a:latin typeface="Calibri" panose="020F0502020204030204" pitchFamily="34" charset="0"/>
                <a:ea typeface="Calibri" panose="020F0502020204030204" pitchFamily="34" charset="0"/>
              </a:rPr>
              <a:t>analyze</a:t>
            </a:r>
            <a:r>
              <a:rPr lang="en-US" sz="3200" dirty="0">
                <a:solidFill>
                  <a:srgbClr val="000000"/>
                </a:solidFill>
                <a:effectLst/>
                <a:latin typeface="Calibri" panose="020F0502020204030204" pitchFamily="34" charset="0"/>
                <a:ea typeface="Calibri" panose="020F0502020204030204" pitchFamily="34" charset="0"/>
              </a:rPr>
              <a:t> and </a:t>
            </a:r>
            <a:r>
              <a:rPr lang="en-US" sz="3200" dirty="0">
                <a:solidFill>
                  <a:srgbClr val="FF3399"/>
                </a:solidFill>
                <a:effectLst/>
                <a:latin typeface="Calibri" panose="020F0502020204030204" pitchFamily="34" charset="0"/>
                <a:ea typeface="Calibri" panose="020F0502020204030204" pitchFamily="34" charset="0"/>
              </a:rPr>
              <a:t>interpret </a:t>
            </a:r>
            <a:r>
              <a:rPr lang="en-US" sz="3200" dirty="0">
                <a:solidFill>
                  <a:srgbClr val="0070C0"/>
                </a:solidFill>
                <a:effectLst/>
                <a:latin typeface="Calibri" panose="020F0502020204030204" pitchFamily="34" charset="0"/>
                <a:ea typeface="Calibri" panose="020F0502020204030204" pitchFamily="34" charset="0"/>
              </a:rPr>
              <a:t>chemical reactions </a:t>
            </a:r>
            <a:r>
              <a:rPr lang="en-US" sz="3200" dirty="0">
                <a:solidFill>
                  <a:srgbClr val="000000"/>
                </a:solidFill>
                <a:effectLst/>
                <a:latin typeface="Calibri" panose="020F0502020204030204" pitchFamily="34" charset="0"/>
                <a:ea typeface="Calibri" panose="020F0502020204030204" pitchFamily="34" charset="0"/>
              </a:rPr>
              <a:t>in order to </a:t>
            </a:r>
            <a:r>
              <a:rPr lang="en-US" sz="3200" dirty="0">
                <a:solidFill>
                  <a:srgbClr val="FF3399"/>
                </a:solidFill>
                <a:effectLst/>
                <a:latin typeface="Calibri" panose="020F0502020204030204" pitchFamily="34" charset="0"/>
                <a:ea typeface="Calibri" panose="020F0502020204030204" pitchFamily="34" charset="0"/>
              </a:rPr>
              <a:t>determine</a:t>
            </a:r>
            <a:r>
              <a:rPr lang="en-US" sz="3200" dirty="0">
                <a:solidFill>
                  <a:srgbClr val="000000"/>
                </a:solidFill>
                <a:effectLst/>
                <a:latin typeface="Calibri" panose="020F0502020204030204" pitchFamily="34" charset="0"/>
                <a:ea typeface="Calibri" panose="020F0502020204030204" pitchFamily="34" charset="0"/>
              </a:rPr>
              <a:t> if the total number of atoms in the </a:t>
            </a:r>
            <a:r>
              <a:rPr lang="en-US" sz="3200" dirty="0">
                <a:solidFill>
                  <a:srgbClr val="0070C0"/>
                </a:solidFill>
                <a:effectLst/>
                <a:latin typeface="Calibri" panose="020F0502020204030204" pitchFamily="34" charset="0"/>
                <a:ea typeface="Calibri" panose="020F0502020204030204" pitchFamily="34" charset="0"/>
              </a:rPr>
              <a:t>reactants</a:t>
            </a:r>
            <a:r>
              <a:rPr lang="en-US" sz="3200" dirty="0">
                <a:solidFill>
                  <a:srgbClr val="000000"/>
                </a:solidFill>
                <a:effectLst/>
                <a:latin typeface="Calibri" panose="020F0502020204030204" pitchFamily="34" charset="0"/>
                <a:ea typeface="Calibri" panose="020F0502020204030204" pitchFamily="34" charset="0"/>
              </a:rPr>
              <a:t> and </a:t>
            </a:r>
            <a:r>
              <a:rPr lang="en-US" sz="3200" dirty="0">
                <a:solidFill>
                  <a:srgbClr val="0070C0"/>
                </a:solidFill>
                <a:effectLst/>
                <a:latin typeface="Calibri" panose="020F0502020204030204" pitchFamily="34" charset="0"/>
                <a:ea typeface="Calibri" panose="020F0502020204030204" pitchFamily="34" charset="0"/>
              </a:rPr>
              <a:t>products</a:t>
            </a:r>
            <a:r>
              <a:rPr lang="en-US" sz="3200" dirty="0">
                <a:solidFill>
                  <a:srgbClr val="000000"/>
                </a:solidFill>
                <a:effectLst/>
                <a:latin typeface="Calibri" panose="020F0502020204030204" pitchFamily="34" charset="0"/>
                <a:ea typeface="Calibri" panose="020F0502020204030204" pitchFamily="34" charset="0"/>
              </a:rPr>
              <a:t> support the </a:t>
            </a:r>
            <a:r>
              <a:rPr lang="en-US" sz="3200" dirty="0">
                <a:solidFill>
                  <a:srgbClr val="0070C0"/>
                </a:solidFill>
                <a:effectLst/>
                <a:latin typeface="Calibri" panose="020F0502020204030204" pitchFamily="34" charset="0"/>
                <a:ea typeface="Calibri" panose="020F0502020204030204" pitchFamily="34" charset="0"/>
              </a:rPr>
              <a:t>Law of Conservation of Mass</a:t>
            </a:r>
            <a:r>
              <a:rPr lang="en-US" sz="3200" dirty="0">
                <a:solidFill>
                  <a:srgbClr val="000000"/>
                </a:solidFill>
                <a:effectLst/>
                <a:latin typeface="Calibri" panose="020F0502020204030204" pitchFamily="34" charset="0"/>
                <a:ea typeface="Calibri" panose="020F0502020204030204" pitchFamily="34" charset="0"/>
              </a:rPr>
              <a:t>.</a:t>
            </a:r>
          </a:p>
          <a:p>
            <a:pPr marL="0" indent="0">
              <a:buNone/>
            </a:pPr>
            <a:endParaRPr lang="en-US" dirty="0"/>
          </a:p>
        </p:txBody>
      </p:sp>
      <p:sp>
        <p:nvSpPr>
          <p:cNvPr id="4" name="Rectangle: Rounded Corners 3">
            <a:extLst>
              <a:ext uri="{FF2B5EF4-FFF2-40B4-BE49-F238E27FC236}">
                <a16:creationId xmlns:a16="http://schemas.microsoft.com/office/drawing/2014/main" id="{923CFA64-7221-4B87-8DCB-9DC90597367D}"/>
              </a:ext>
            </a:extLst>
          </p:cNvPr>
          <p:cNvSpPr/>
          <p:nvPr/>
        </p:nvSpPr>
        <p:spPr>
          <a:xfrm>
            <a:off x="1298713" y="533538"/>
            <a:ext cx="250466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examine in detail</a:t>
            </a:r>
          </a:p>
        </p:txBody>
      </p:sp>
      <p:sp>
        <p:nvSpPr>
          <p:cNvPr id="6" name="Rectangle: Rounded Corners 5">
            <a:extLst>
              <a:ext uri="{FF2B5EF4-FFF2-40B4-BE49-F238E27FC236}">
                <a16:creationId xmlns:a16="http://schemas.microsoft.com/office/drawing/2014/main" id="{3F25E962-1AA0-4C9E-9B47-09E612122228}"/>
              </a:ext>
            </a:extLst>
          </p:cNvPr>
          <p:cNvSpPr/>
          <p:nvPr/>
        </p:nvSpPr>
        <p:spPr>
          <a:xfrm>
            <a:off x="4408003" y="452438"/>
            <a:ext cx="203255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explain the meaning</a:t>
            </a:r>
          </a:p>
        </p:txBody>
      </p:sp>
      <p:sp>
        <p:nvSpPr>
          <p:cNvPr id="8" name="Rectangle: Rounded Corners 7">
            <a:extLst>
              <a:ext uri="{FF2B5EF4-FFF2-40B4-BE49-F238E27FC236}">
                <a16:creationId xmlns:a16="http://schemas.microsoft.com/office/drawing/2014/main" id="{B2D2195D-E289-44F2-85E9-F37D6048737D}"/>
              </a:ext>
            </a:extLst>
          </p:cNvPr>
          <p:cNvSpPr/>
          <p:nvPr/>
        </p:nvSpPr>
        <p:spPr>
          <a:xfrm>
            <a:off x="7513982" y="145775"/>
            <a:ext cx="3220277" cy="1302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The process in which atoms are rearranged and chemical bonds are broken &amp; formed to produce a chemical change of a substance.</a:t>
            </a:r>
          </a:p>
        </p:txBody>
      </p:sp>
      <p:sp>
        <p:nvSpPr>
          <p:cNvPr id="10" name="Rectangle: Rounded Corners 9">
            <a:extLst>
              <a:ext uri="{FF2B5EF4-FFF2-40B4-BE49-F238E27FC236}">
                <a16:creationId xmlns:a16="http://schemas.microsoft.com/office/drawing/2014/main" id="{9B5EA4E0-E638-484B-972C-9CCA6D8D54E9}"/>
              </a:ext>
            </a:extLst>
          </p:cNvPr>
          <p:cNvSpPr/>
          <p:nvPr/>
        </p:nvSpPr>
        <p:spPr>
          <a:xfrm>
            <a:off x="10520131" y="3109648"/>
            <a:ext cx="1568531" cy="13028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 substance that participates in a chemical reaction.</a:t>
            </a:r>
          </a:p>
        </p:txBody>
      </p:sp>
      <p:sp>
        <p:nvSpPr>
          <p:cNvPr id="12" name="Rectangle: Rounded Corners 11">
            <a:extLst>
              <a:ext uri="{FF2B5EF4-FFF2-40B4-BE49-F238E27FC236}">
                <a16:creationId xmlns:a16="http://schemas.microsoft.com/office/drawing/2014/main" id="{37D0127D-AB61-4938-8E37-78E0ADBE2879}"/>
              </a:ext>
            </a:extLst>
          </p:cNvPr>
          <p:cNvSpPr/>
          <p:nvPr/>
        </p:nvSpPr>
        <p:spPr>
          <a:xfrm>
            <a:off x="-5841" y="3648442"/>
            <a:ext cx="1565825"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to decide</a:t>
            </a:r>
          </a:p>
        </p:txBody>
      </p:sp>
      <p:sp>
        <p:nvSpPr>
          <p:cNvPr id="14" name="Rectangle: Rounded Corners 13">
            <a:extLst>
              <a:ext uri="{FF2B5EF4-FFF2-40B4-BE49-F238E27FC236}">
                <a16:creationId xmlns:a16="http://schemas.microsoft.com/office/drawing/2014/main" id="{6230471F-3FE9-415E-971A-442B5E2E614B}"/>
              </a:ext>
            </a:extLst>
          </p:cNvPr>
          <p:cNvSpPr/>
          <p:nvPr/>
        </p:nvSpPr>
        <p:spPr>
          <a:xfrm>
            <a:off x="6679925" y="4220818"/>
            <a:ext cx="3591332"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Mass can not be created or destroyed in ordinary chemical or physical changes.</a:t>
            </a:r>
          </a:p>
        </p:txBody>
      </p:sp>
      <p:sp>
        <p:nvSpPr>
          <p:cNvPr id="16" name="Rectangle: Rounded Corners 15">
            <a:extLst>
              <a:ext uri="{FF2B5EF4-FFF2-40B4-BE49-F238E27FC236}">
                <a16:creationId xmlns:a16="http://schemas.microsoft.com/office/drawing/2014/main" id="{FB8BFFA2-B133-4010-AD44-CEDEB98994A1}"/>
              </a:ext>
            </a:extLst>
          </p:cNvPr>
          <p:cNvSpPr/>
          <p:nvPr/>
        </p:nvSpPr>
        <p:spPr>
          <a:xfrm>
            <a:off x="2896354" y="4010024"/>
            <a:ext cx="259162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 substance that forms  in a chemical reaction.</a:t>
            </a:r>
          </a:p>
        </p:txBody>
      </p:sp>
      <p:cxnSp>
        <p:nvCxnSpPr>
          <p:cNvPr id="19" name="Straight Arrow Connector 18">
            <a:extLst>
              <a:ext uri="{FF2B5EF4-FFF2-40B4-BE49-F238E27FC236}">
                <a16:creationId xmlns:a16="http://schemas.microsoft.com/office/drawing/2014/main" id="{9C84FEC5-1794-4A47-BE0B-3843D6EB3CF0}"/>
              </a:ext>
            </a:extLst>
          </p:cNvPr>
          <p:cNvCxnSpPr>
            <a:cxnSpLocks/>
            <a:stCxn id="4" idx="2"/>
          </p:cNvCxnSpPr>
          <p:nvPr/>
        </p:nvCxnSpPr>
        <p:spPr>
          <a:xfrm>
            <a:off x="2551043" y="1447938"/>
            <a:ext cx="491776" cy="529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5E8EC75-F404-4B90-928A-A90F40CA78A0}"/>
              </a:ext>
            </a:extLst>
          </p:cNvPr>
          <p:cNvCxnSpPr>
            <a:cxnSpLocks/>
          </p:cNvCxnSpPr>
          <p:nvPr/>
        </p:nvCxnSpPr>
        <p:spPr>
          <a:xfrm>
            <a:off x="9881153" y="2567746"/>
            <a:ext cx="760343" cy="517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250057F-87D9-47F4-8E15-88A950980DAD}"/>
              </a:ext>
            </a:extLst>
          </p:cNvPr>
          <p:cNvCxnSpPr>
            <a:cxnSpLocks/>
          </p:cNvCxnSpPr>
          <p:nvPr/>
        </p:nvCxnSpPr>
        <p:spPr>
          <a:xfrm flipH="1">
            <a:off x="7937219" y="1447938"/>
            <a:ext cx="534223" cy="581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BF821E-E170-421B-89C2-351A487D8986}"/>
              </a:ext>
            </a:extLst>
          </p:cNvPr>
          <p:cNvCxnSpPr>
            <a:cxnSpLocks/>
          </p:cNvCxnSpPr>
          <p:nvPr/>
        </p:nvCxnSpPr>
        <p:spPr>
          <a:xfrm>
            <a:off x="5538575" y="1329402"/>
            <a:ext cx="0" cy="64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13FB2FB-6ACF-4240-AEB2-F6D76EFC8646}"/>
              </a:ext>
            </a:extLst>
          </p:cNvPr>
          <p:cNvCxnSpPr>
            <a:cxnSpLocks/>
          </p:cNvCxnSpPr>
          <p:nvPr/>
        </p:nvCxnSpPr>
        <p:spPr>
          <a:xfrm>
            <a:off x="2149532" y="3094037"/>
            <a:ext cx="893287"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1C85C1C-F6F0-40A0-9C16-E4D78DAEB755}"/>
              </a:ext>
            </a:extLst>
          </p:cNvPr>
          <p:cNvCxnSpPr>
            <a:cxnSpLocks/>
          </p:cNvCxnSpPr>
          <p:nvPr/>
        </p:nvCxnSpPr>
        <p:spPr>
          <a:xfrm flipH="1">
            <a:off x="477078" y="2691198"/>
            <a:ext cx="927652"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9053858-6D01-43E6-B49F-B694D4904B37}"/>
              </a:ext>
            </a:extLst>
          </p:cNvPr>
          <p:cNvCxnSpPr>
            <a:cxnSpLocks/>
          </p:cNvCxnSpPr>
          <p:nvPr/>
        </p:nvCxnSpPr>
        <p:spPr>
          <a:xfrm>
            <a:off x="6824347" y="3094037"/>
            <a:ext cx="794823" cy="1108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9" name="Picture 4" descr="Clientmoji">
            <a:extLst>
              <a:ext uri="{FF2B5EF4-FFF2-40B4-BE49-F238E27FC236}">
                <a16:creationId xmlns:a16="http://schemas.microsoft.com/office/drawing/2014/main" id="{D79E1AE1-9559-4833-8B1A-659EC228F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94" y="4908447"/>
            <a:ext cx="1865891" cy="186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C76B5FF-0813-4C55-BB08-59B9E662289C}"/>
              </a:ext>
            </a:extLst>
          </p:cNvPr>
          <p:cNvSpPr>
            <a:spLocks noGrp="1" noChangeArrowheads="1"/>
          </p:cNvSpPr>
          <p:nvPr>
            <p:ph type="title"/>
          </p:nvPr>
        </p:nvSpPr>
        <p:spPr/>
        <p:txBody>
          <a:bodyPr/>
          <a:lstStyle/>
          <a:p>
            <a:pPr eaLnBrk="1" hangingPunct="1"/>
            <a:r>
              <a:rPr lang="en-US" altLang="en-US" dirty="0">
                <a:latin typeface="Tahoma" panose="020B0604030504040204" pitchFamily="34" charset="0"/>
                <a:ea typeface="MS PGothic" panose="020B0600070205080204" pitchFamily="34" charset="-128"/>
                <a:cs typeface="Tahoma" panose="020B0604030504040204" pitchFamily="34" charset="0"/>
              </a:rPr>
              <a:t>Vocabulary Terms</a:t>
            </a:r>
            <a:br>
              <a:rPr lang="en-US" altLang="en-US" dirty="0">
                <a:latin typeface="Tahoma" panose="020B0604030504040204" pitchFamily="34" charset="0"/>
                <a:ea typeface="MS PGothic" panose="020B0600070205080204" pitchFamily="34" charset="-128"/>
                <a:cs typeface="Tahoma" panose="020B0604030504040204" pitchFamily="34" charset="0"/>
              </a:rPr>
            </a:br>
            <a:r>
              <a:rPr lang="en-US" altLang="en-US" sz="3200" dirty="0">
                <a:solidFill>
                  <a:srgbClr val="FF0000"/>
                </a:solidFill>
                <a:latin typeface="Tahoma" panose="020B0604030504040204" pitchFamily="34" charset="0"/>
                <a:ea typeface="MS PGothic" panose="020B0600070205080204" pitchFamily="34" charset="-128"/>
                <a:cs typeface="Tahoma" panose="020B0604030504040204" pitchFamily="34" charset="0"/>
              </a:rPr>
              <a:t>Define for Homework tonight!</a:t>
            </a:r>
          </a:p>
        </p:txBody>
      </p:sp>
      <p:sp>
        <p:nvSpPr>
          <p:cNvPr id="3" name="Content Placeholder 2">
            <a:extLst>
              <a:ext uri="{FF2B5EF4-FFF2-40B4-BE49-F238E27FC236}">
                <a16:creationId xmlns:a16="http://schemas.microsoft.com/office/drawing/2014/main" id="{6C784847-85BD-411E-A1F3-A1A818332DFC}"/>
              </a:ext>
            </a:extLst>
          </p:cNvPr>
          <p:cNvSpPr>
            <a:spLocks noGrp="1"/>
          </p:cNvSpPr>
          <p:nvPr>
            <p:ph idx="1"/>
          </p:nvPr>
        </p:nvSpPr>
        <p:spPr>
          <a:xfrm>
            <a:off x="1736725" y="1882776"/>
            <a:ext cx="8148638" cy="4975225"/>
          </a:xfrm>
        </p:spPr>
        <p:txBody>
          <a:bodyPr>
            <a:normAutofit fontScale="92500" lnSpcReduction="20000"/>
          </a:bodyPr>
          <a:lstStyle/>
          <a:p>
            <a:pPr marL="0" indent="0">
              <a:buNone/>
              <a:defRPr/>
            </a:pPr>
            <a:r>
              <a:rPr lang="en-US" sz="4400" dirty="0">
                <a:latin typeface="Tahoma" panose="020B0604030504040204" pitchFamily="34" charset="0"/>
                <a:ea typeface="Tahoma" panose="020B0604030504040204" pitchFamily="34" charset="0"/>
                <a:cs typeface="Tahoma" panose="020B0604030504040204" pitchFamily="34" charset="0"/>
              </a:rPr>
              <a:t>1.  chemical reaction </a:t>
            </a:r>
          </a:p>
          <a:p>
            <a:pPr marL="0" indent="0">
              <a:buNone/>
              <a:defRPr/>
            </a:pPr>
            <a:r>
              <a:rPr lang="en-US" sz="4400" dirty="0">
                <a:latin typeface="Tahoma" panose="020B0604030504040204" pitchFamily="34" charset="0"/>
                <a:ea typeface="Tahoma" panose="020B0604030504040204" pitchFamily="34" charset="0"/>
                <a:cs typeface="Tahoma" panose="020B0604030504040204" pitchFamily="34" charset="0"/>
              </a:rPr>
              <a:t>2. chemical formula</a:t>
            </a:r>
          </a:p>
          <a:p>
            <a:pPr marL="0" indent="0">
              <a:buNone/>
              <a:defRPr/>
            </a:pPr>
            <a:r>
              <a:rPr lang="en-US" sz="4400" dirty="0">
                <a:latin typeface="Tahoma" panose="020B0604030504040204" pitchFamily="34" charset="0"/>
                <a:ea typeface="Tahoma" panose="020B0604030504040204" pitchFamily="34" charset="0"/>
                <a:cs typeface="Tahoma" panose="020B0604030504040204" pitchFamily="34" charset="0"/>
              </a:rPr>
              <a:t>3. exothermic reaction </a:t>
            </a:r>
          </a:p>
          <a:p>
            <a:pPr marL="0" indent="0">
              <a:buNone/>
              <a:defRPr/>
            </a:pPr>
            <a:r>
              <a:rPr lang="en-US" sz="4400" dirty="0">
                <a:latin typeface="Tahoma" panose="020B0604030504040204" pitchFamily="34" charset="0"/>
                <a:ea typeface="Tahoma" panose="020B0604030504040204" pitchFamily="34" charset="0"/>
                <a:cs typeface="Tahoma" panose="020B0604030504040204" pitchFamily="34" charset="0"/>
              </a:rPr>
              <a:t>4.  endothermic reaction </a:t>
            </a:r>
          </a:p>
          <a:p>
            <a:pPr marL="0" indent="0">
              <a:buNone/>
              <a:defRPr/>
            </a:pPr>
            <a:r>
              <a:rPr lang="en-US" sz="4400" dirty="0">
                <a:latin typeface="Tahoma" panose="020B0604030504040204" pitchFamily="34" charset="0"/>
                <a:ea typeface="Tahoma" panose="020B0604030504040204" pitchFamily="34" charset="0"/>
                <a:cs typeface="Tahoma" panose="020B0604030504040204" pitchFamily="34" charset="0"/>
              </a:rPr>
              <a:t>5. reactant</a:t>
            </a:r>
          </a:p>
          <a:p>
            <a:pPr marL="0" indent="0">
              <a:buNone/>
              <a:defRPr/>
            </a:pPr>
            <a:r>
              <a:rPr lang="en-US" sz="4400" dirty="0">
                <a:latin typeface="Tahoma" panose="020B0604030504040204" pitchFamily="34" charset="0"/>
                <a:ea typeface="Tahoma" panose="020B0604030504040204" pitchFamily="34" charset="0"/>
                <a:cs typeface="Tahoma" panose="020B0604030504040204" pitchFamily="34" charset="0"/>
              </a:rPr>
              <a:t>6. law of conservation of energy </a:t>
            </a:r>
          </a:p>
          <a:p>
            <a:pPr marL="0" indent="0">
              <a:buNone/>
              <a:defRPr/>
            </a:pPr>
            <a:r>
              <a:rPr lang="en-US" sz="4400" dirty="0">
                <a:latin typeface="Tahoma" panose="020B0604030504040204" pitchFamily="34" charset="0"/>
                <a:ea typeface="Tahoma" panose="020B0604030504040204" pitchFamily="34" charset="0"/>
                <a:cs typeface="Tahoma" panose="020B0604030504040204" pitchFamily="34" charset="0"/>
              </a:rPr>
              <a:t>7. product </a:t>
            </a:r>
          </a:p>
          <a:p>
            <a:pPr marL="0" indent="0">
              <a:buNone/>
              <a:defRPr/>
            </a:pPr>
            <a:r>
              <a:rPr lang="en-US" sz="4400" dirty="0">
                <a:latin typeface="Tahoma" panose="020B0604030504040204" pitchFamily="34" charset="0"/>
                <a:ea typeface="Tahoma" panose="020B0604030504040204" pitchFamily="34" charset="0"/>
                <a:cs typeface="Tahoma" panose="020B0604030504040204" pitchFamily="34" charset="0"/>
              </a:rPr>
              <a:t>8. law of conservation of mass </a:t>
            </a:r>
          </a:p>
          <a:p>
            <a:pPr marL="0" indent="0">
              <a:buNone/>
              <a:defRPr/>
            </a:pPr>
            <a:endParaRPr lang="en-US" dirty="0"/>
          </a:p>
        </p:txBody>
      </p:sp>
      <p:pic>
        <p:nvPicPr>
          <p:cNvPr id="2" name="Picture 1" descr="Diagram, text&#10;&#10;Description automatically generated">
            <a:extLst>
              <a:ext uri="{FF2B5EF4-FFF2-40B4-BE49-F238E27FC236}">
                <a16:creationId xmlns:a16="http://schemas.microsoft.com/office/drawing/2014/main" id="{343DF8F0-43AF-4857-B759-2B7542910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615" y="87231"/>
            <a:ext cx="4064385" cy="1699501"/>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C77E7B0-3773-4F0F-8AC4-D7849C96891B}"/>
              </a:ext>
            </a:extLst>
          </p:cNvPr>
          <p:cNvPicPr>
            <a:picLocks noChangeAspect="1"/>
          </p:cNvPicPr>
          <p:nvPr/>
        </p:nvPicPr>
        <p:blipFill rotWithShape="1">
          <a:blip r:embed="rId2">
            <a:alphaModFix amt="35000"/>
          </a:blip>
          <a:srcRect t="7354" b="8376"/>
          <a:stretch/>
        </p:blipFill>
        <p:spPr>
          <a:xfrm>
            <a:off x="20" y="10"/>
            <a:ext cx="12191980" cy="6857990"/>
          </a:xfrm>
          <a:prstGeom prst="rect">
            <a:avLst/>
          </a:prstGeom>
        </p:spPr>
      </p:pic>
      <p:graphicFrame>
        <p:nvGraphicFramePr>
          <p:cNvPr id="7" name="Content Placeholder 2">
            <a:extLst>
              <a:ext uri="{FF2B5EF4-FFF2-40B4-BE49-F238E27FC236}">
                <a16:creationId xmlns:a16="http://schemas.microsoft.com/office/drawing/2014/main" id="{18841F30-74DE-4053-8EB0-C48134BA97AC}"/>
              </a:ext>
            </a:extLst>
          </p:cNvPr>
          <p:cNvGraphicFramePr>
            <a:graphicFrameLocks noGrp="1"/>
          </p:cNvGraphicFramePr>
          <p:nvPr>
            <p:ph idx="4294967295"/>
            <p:extLst>
              <p:ext uri="{D42A27DB-BD31-4B8C-83A1-F6EECF244321}">
                <p14:modId xmlns:p14="http://schemas.microsoft.com/office/powerpoint/2010/main" val="38045073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Diagram, text&#10;&#10;Description automatically generated">
            <a:extLst>
              <a:ext uri="{FF2B5EF4-FFF2-40B4-BE49-F238E27FC236}">
                <a16:creationId xmlns:a16="http://schemas.microsoft.com/office/drawing/2014/main" id="{7C7351A4-6F4B-4C7B-88D3-3CDB1909A4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9310" y="0"/>
            <a:ext cx="5482670" cy="1699501"/>
          </a:xfrm>
          <a:prstGeom prst="rect">
            <a:avLst/>
          </a:prstGeom>
        </p:spPr>
      </p:pic>
    </p:spTree>
    <p:extLst>
      <p:ext uri="{BB962C8B-B14F-4D97-AF65-F5344CB8AC3E}">
        <p14:creationId xmlns:p14="http://schemas.microsoft.com/office/powerpoint/2010/main" val="1341950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07E5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BFD62E6-7FB7-44C1-BD07-2FA4DAD3A78F}"/>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Chemical Reactions</a:t>
            </a:r>
          </a:p>
        </p:txBody>
      </p:sp>
      <p:pic>
        <p:nvPicPr>
          <p:cNvPr id="7173" name="Picture 5">
            <a:extLst>
              <a:ext uri="{FF2B5EF4-FFF2-40B4-BE49-F238E27FC236}">
                <a16:creationId xmlns:a16="http://schemas.microsoft.com/office/drawing/2014/main" id="{B2CDDF88-D8DF-4A7A-9C73-EAADE54CB7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35" r="-1" b="2143"/>
          <a:stretch/>
        </p:blipFill>
        <p:spPr bwMode="auto">
          <a:xfrm>
            <a:off x="327547" y="321733"/>
            <a:ext cx="7058306" cy="41073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Rectangle 7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6EB581BA-FBA1-4C06-9694-7F1388B7E959}"/>
              </a:ext>
            </a:extLst>
          </p:cNvPr>
          <p:cNvSpPr>
            <a:spLocks noGrp="1"/>
          </p:cNvSpPr>
          <p:nvPr>
            <p:ph idx="1"/>
          </p:nvPr>
        </p:nvSpPr>
        <p:spPr>
          <a:xfrm>
            <a:off x="8029319" y="917725"/>
            <a:ext cx="3424739" cy="4852362"/>
          </a:xfrm>
        </p:spPr>
        <p:txBody>
          <a:bodyPr anchor="ctr">
            <a:normAutofit/>
          </a:bodyPr>
          <a:lstStyle/>
          <a:p>
            <a:pPr eaLnBrk="1" hangingPunct="1">
              <a:defRPr/>
            </a:pPr>
            <a:endParaRPr lang="en-US" sz="2000" dirty="0">
              <a:solidFill>
                <a:srgbClr val="FFFFFF"/>
              </a:solidFill>
            </a:endParaRPr>
          </a:p>
          <a:p>
            <a:pPr eaLnBrk="1" hangingPunct="1">
              <a:defRPr/>
            </a:pPr>
            <a:endParaRPr lang="en-US" sz="2000" dirty="0">
              <a:solidFill>
                <a:srgbClr val="FFFFFF"/>
              </a:solidFill>
            </a:endParaRPr>
          </a:p>
          <a:p>
            <a:pPr eaLnBrk="1" hangingPunct="1">
              <a:defRPr/>
            </a:pPr>
            <a:endParaRPr lang="en-US" sz="2000" dirty="0">
              <a:solidFill>
                <a:srgbClr val="FFFFFF"/>
              </a:solidFill>
            </a:endParaRPr>
          </a:p>
          <a:p>
            <a:pPr eaLnBrk="1" hangingPunct="1">
              <a:defRPr/>
            </a:pPr>
            <a:endParaRPr lang="en-US" sz="2000" dirty="0">
              <a:solidFill>
                <a:srgbClr val="FFFFFF"/>
              </a:solidFill>
            </a:endParaRPr>
          </a:p>
          <a:p>
            <a:pPr eaLnBrk="1" hangingPunct="1">
              <a:defRPr/>
            </a:pPr>
            <a:endParaRPr lang="en-US" sz="2000" dirty="0">
              <a:solidFill>
                <a:srgbClr val="FFFFFF"/>
              </a:solidFill>
            </a:endParaRPr>
          </a:p>
          <a:p>
            <a:pPr marL="0" indent="0">
              <a:buNone/>
              <a:defRPr/>
            </a:pPr>
            <a:endParaRPr lang="en-US" sz="2000" dirty="0">
              <a:solidFill>
                <a:srgbClr val="FFFFFF"/>
              </a:solidFill>
            </a:endParaRPr>
          </a:p>
          <a:p>
            <a:pPr marL="0" indent="0">
              <a:buNone/>
              <a:defRPr/>
            </a:pPr>
            <a:r>
              <a:rPr lang="en-US" sz="2000" dirty="0">
                <a:solidFill>
                  <a:srgbClr val="FFFFFF"/>
                </a:solidFill>
              </a:rPr>
              <a:t>7.PS1.4 Analyze and interpret chemical reactions to determine if the total number of atoms in the reactants and products support the Law of Conservation of Mass.</a:t>
            </a:r>
          </a:p>
        </p:txBody>
      </p:sp>
      <p:pic>
        <p:nvPicPr>
          <p:cNvPr id="4" name="Picture 3" descr="Diagram, text&#10;&#10;Description automatically generated">
            <a:extLst>
              <a:ext uri="{FF2B5EF4-FFF2-40B4-BE49-F238E27FC236}">
                <a16:creationId xmlns:a16="http://schemas.microsoft.com/office/drawing/2014/main" id="{BBF5B904-015B-4903-A2AB-AD6DCF096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310" y="0"/>
            <a:ext cx="5482670" cy="1699501"/>
          </a:xfrm>
          <a:prstGeom prst="rect">
            <a:avLst/>
          </a:prstGeom>
        </p:spPr>
      </p:pic>
    </p:spTree>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TotalTime>
  <Words>822</Words>
  <Application>Microsoft Office PowerPoint</Application>
  <PresentationFormat>Widescreen</PresentationFormat>
  <Paragraphs>107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Comic Sans MS</vt:lpstr>
      <vt:lpstr>Tahoma</vt:lpstr>
      <vt:lpstr>Office Theme</vt:lpstr>
      <vt:lpstr>Homeroom Warm Up </vt:lpstr>
      <vt:lpstr>Science Warm Up 11/17/2020</vt:lpstr>
      <vt:lpstr>Agenda</vt:lpstr>
      <vt:lpstr>Science Warm Up 11/15/2020</vt:lpstr>
      <vt:lpstr>Take a look at the picture below and complete the following sentences with your own responses</vt:lpstr>
      <vt:lpstr>PowerPoint Presentation</vt:lpstr>
      <vt:lpstr>Vocabulary Terms Define for Homework tonight!</vt:lpstr>
      <vt:lpstr>PowerPoint Presentation</vt:lpstr>
      <vt:lpstr>Chemical Reactions</vt:lpstr>
      <vt:lpstr>What is a Chemical Reaction?</vt:lpstr>
      <vt:lpstr>Chemical Reactions are Everywhere</vt:lpstr>
      <vt:lpstr>Chemical Reactions are Everywhere</vt:lpstr>
      <vt:lpstr>Evidence for a Chemical Reaction</vt:lpstr>
      <vt:lpstr>Evidence for a Chemical Reaction</vt:lpstr>
      <vt:lpstr>Evidence for a Chemical Reaction</vt:lpstr>
      <vt:lpstr>Evidence for a Chemical Reaction</vt:lpstr>
      <vt:lpstr>Evidence for a Chemical Reaction</vt:lpstr>
      <vt:lpstr>PowerPoint Presentation</vt:lpstr>
      <vt:lpstr>Test Retake Time</vt:lpstr>
      <vt:lpstr>PowerPoint Presentation</vt:lpstr>
      <vt:lpstr>Science Closure 11/15/2020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Ebony Stanford</dc:creator>
  <cp:lastModifiedBy>Ebony Stanford</cp:lastModifiedBy>
  <cp:revision>17</cp:revision>
  <dcterms:created xsi:type="dcterms:W3CDTF">2020-11-16T00:13:08Z</dcterms:created>
  <dcterms:modified xsi:type="dcterms:W3CDTF">2020-11-17T20:08:16Z</dcterms:modified>
</cp:coreProperties>
</file>