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3" r:id="rId2"/>
    <p:sldId id="284" r:id="rId3"/>
    <p:sldId id="256" r:id="rId4"/>
    <p:sldId id="260" r:id="rId5"/>
    <p:sldId id="257" r:id="rId6"/>
    <p:sldId id="278" r:id="rId7"/>
    <p:sldId id="259" r:id="rId8"/>
    <p:sldId id="258" r:id="rId9"/>
    <p:sldId id="261" r:id="rId10"/>
    <p:sldId id="279" r:id="rId11"/>
    <p:sldId id="264" r:id="rId12"/>
    <p:sldId id="265" r:id="rId13"/>
    <p:sldId id="268" r:id="rId14"/>
    <p:sldId id="262" r:id="rId15"/>
    <p:sldId id="266" r:id="rId16"/>
    <p:sldId id="267" r:id="rId17"/>
    <p:sldId id="263" r:id="rId18"/>
    <p:sldId id="269" r:id="rId19"/>
    <p:sldId id="280" r:id="rId20"/>
    <p:sldId id="270" r:id="rId21"/>
    <p:sldId id="271" r:id="rId22"/>
    <p:sldId id="272" r:id="rId23"/>
    <p:sldId id="273" r:id="rId24"/>
    <p:sldId id="274" r:id="rId25"/>
    <p:sldId id="281" r:id="rId26"/>
    <p:sldId id="275" r:id="rId27"/>
    <p:sldId id="282" r:id="rId28"/>
    <p:sldId id="276"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68" d="100"/>
          <a:sy n="68" d="100"/>
        </p:scale>
        <p:origin x="147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A6EFF3-7BE7-4544-AD32-1793C487C3B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A6EFF3-7BE7-4544-AD32-1793C487C3B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A6EFF3-7BE7-4544-AD32-1793C487C3B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A6EFF3-7BE7-4544-AD32-1793C487C3B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EFF3-7BE7-4544-AD32-1793C487C3B4}"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A6EFF3-7BE7-4544-AD32-1793C487C3B4}"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A6EFF3-7BE7-4544-AD32-1793C487C3B4}"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A6EFF3-7BE7-4544-AD32-1793C487C3B4}"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EFF3-7BE7-4544-AD32-1793C487C3B4}"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EFF3-7BE7-4544-AD32-1793C487C3B4}"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F966D-A51C-4087-8780-51CCF6F4B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A6EFF3-7BE7-4544-AD32-1793C487C3B4}"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F966D-A51C-4087-8780-51CCF6F4B59E}"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D8A6EFF3-7BE7-4544-AD32-1793C487C3B4}" type="datetimeFigureOut">
              <a:rPr lang="en-US" smtClean="0"/>
              <a:pPr/>
              <a:t>5/7/2020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A8F966D-A51C-4087-8780-51CCF6F4B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leversso.discoveryeducation.com/learn/player/e4b6c1b2-4403-4ff3-a253-c2c4a3082203?homework_id=d0c5020d-f26e-4389-bc49-05ebd29760f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lobalwarmingkids.net/" TargetMode="External"/><Relationship Id="rId2" Type="http://schemas.openxmlformats.org/officeDocument/2006/relationships/hyperlink" Target="http://www.climatechangeeducation.org/" TargetMode="External"/><Relationship Id="rId1" Type="http://schemas.openxmlformats.org/officeDocument/2006/relationships/slideLayout" Target="../slideLayouts/slideLayout2.xml"/><Relationship Id="rId4" Type="http://schemas.openxmlformats.org/officeDocument/2006/relationships/hyperlink" Target="http://www.education.noaa.gov/sclimate.html"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4C354F-AF8E-458A-BCA7-DC05FD7AD47F}"/>
              </a:ext>
            </a:extLst>
          </p:cNvPr>
          <p:cNvSpPr>
            <a:spLocks noGrp="1"/>
          </p:cNvSpPr>
          <p:nvPr>
            <p:ph type="title"/>
          </p:nvPr>
        </p:nvSpPr>
        <p:spPr/>
        <p:txBody>
          <a:bodyPr/>
          <a:lstStyle/>
          <a:p>
            <a:r>
              <a:rPr lang="en-US" b="1" dirty="0"/>
              <a:t>Weekly Enrichment Activities</a:t>
            </a:r>
            <a:br>
              <a:rPr lang="en-US" b="1" dirty="0"/>
            </a:br>
            <a:r>
              <a:rPr lang="en-US" b="1" dirty="0"/>
              <a:t>Week of 5/11/20</a:t>
            </a:r>
          </a:p>
        </p:txBody>
      </p:sp>
      <p:sp>
        <p:nvSpPr>
          <p:cNvPr id="6" name="Content Placeholder 5">
            <a:extLst>
              <a:ext uri="{FF2B5EF4-FFF2-40B4-BE49-F238E27FC236}">
                <a16:creationId xmlns:a16="http://schemas.microsoft.com/office/drawing/2014/main" id="{7A59E317-2406-4945-91A4-3D0701658C68}"/>
              </a:ext>
            </a:extLst>
          </p:cNvPr>
          <p:cNvSpPr>
            <a:spLocks noGrp="1"/>
          </p:cNvSpPr>
          <p:nvPr>
            <p:ph idx="1"/>
          </p:nvPr>
        </p:nvSpPr>
        <p:spPr>
          <a:xfrm>
            <a:off x="76200" y="1981200"/>
            <a:ext cx="8915400" cy="4714875"/>
          </a:xfrm>
        </p:spPr>
        <p:txBody>
          <a:bodyPr>
            <a:normAutofit fontScale="62500" lnSpcReduction="20000"/>
          </a:bodyPr>
          <a:lstStyle/>
          <a:p>
            <a:r>
              <a:rPr lang="en-US" sz="2600" dirty="0">
                <a:solidFill>
                  <a:schemeClr val="tx1"/>
                </a:solidFill>
              </a:rPr>
              <a:t>Read notes on Climate Change and Global Warming included in this ppt</a:t>
            </a:r>
          </a:p>
          <a:p>
            <a:r>
              <a:rPr lang="en-US" sz="2600" dirty="0">
                <a:solidFill>
                  <a:schemeClr val="tx1"/>
                </a:solidFill>
              </a:rPr>
              <a:t>Watch video on Climate Change on BrainPOP. Also answer the quiz questions for the video.</a:t>
            </a:r>
          </a:p>
          <a:p>
            <a:r>
              <a:rPr lang="en-US" sz="2600" dirty="0">
                <a:solidFill>
                  <a:schemeClr val="tx1"/>
                </a:solidFill>
              </a:rPr>
              <a:t>Define vocabulary terms listed on Science textbook page 483.</a:t>
            </a:r>
          </a:p>
          <a:p>
            <a:r>
              <a:rPr lang="en-US" sz="2600" dirty="0">
                <a:solidFill>
                  <a:schemeClr val="tx1"/>
                </a:solidFill>
              </a:rPr>
              <a:t>Read and complete Science textbook pages 482-499.</a:t>
            </a:r>
          </a:p>
          <a:p>
            <a:r>
              <a:rPr lang="en-US" sz="2600" dirty="0">
                <a:solidFill>
                  <a:schemeClr val="tx1"/>
                </a:solidFill>
              </a:rPr>
              <a:t>Log in to Clever through </a:t>
            </a:r>
            <a:r>
              <a:rPr lang="en-US" sz="2600" dirty="0" err="1">
                <a:solidFill>
                  <a:schemeClr val="tx1"/>
                </a:solidFill>
              </a:rPr>
              <a:t>Edugoodies</a:t>
            </a:r>
            <a:r>
              <a:rPr lang="en-US" sz="2600" dirty="0">
                <a:solidFill>
                  <a:schemeClr val="tx1"/>
                </a:solidFill>
              </a:rPr>
              <a:t>. Scroll down and then click on Discovery Education. Once you have logged in you will be able to view video lesson I assigned titled </a:t>
            </a:r>
            <a:r>
              <a:rPr lang="en-US" sz="2600" dirty="0">
                <a:solidFill>
                  <a:schemeClr val="tx1"/>
                </a:solidFill>
                <a:hlinkClick r:id="rId2">
                  <a:extLst>
                    <a:ext uri="{A12FA001-AC4F-418D-AE19-62706E023703}">
                      <ahyp:hlinkClr xmlns:ahyp="http://schemas.microsoft.com/office/drawing/2018/hyperlinkcolor" val="tx"/>
                    </a:ext>
                  </a:extLst>
                </a:hlinkClick>
              </a:rPr>
              <a:t>Human Impact on Earth's Systems and Global Warming</a:t>
            </a:r>
            <a:endParaRPr lang="en-US" sz="2600" dirty="0">
              <a:solidFill>
                <a:schemeClr val="tx1"/>
              </a:solidFill>
            </a:endParaRPr>
          </a:p>
          <a:p>
            <a:r>
              <a:rPr lang="en-US" sz="2600" dirty="0">
                <a:solidFill>
                  <a:schemeClr val="tx1"/>
                </a:solidFill>
              </a:rPr>
              <a:t>See next slide for Legends of Learning Science Games’ details</a:t>
            </a:r>
          </a:p>
          <a:p>
            <a:pPr marL="0" indent="0">
              <a:buNone/>
            </a:pPr>
            <a:endParaRPr lang="en-US" sz="2600" dirty="0">
              <a:solidFill>
                <a:schemeClr val="tx1"/>
              </a:solidFill>
            </a:endParaRPr>
          </a:p>
          <a:p>
            <a:pPr marL="114300" indent="0">
              <a:buNone/>
            </a:pPr>
            <a:endParaRPr lang="en-US" dirty="0">
              <a:solidFill>
                <a:schemeClr val="tx1"/>
              </a:solidFill>
            </a:endParaRPr>
          </a:p>
          <a:p>
            <a:pPr marL="114300" indent="0">
              <a:buNone/>
            </a:pPr>
            <a:endParaRPr lang="en-US" sz="3300" dirty="0">
              <a:solidFill>
                <a:schemeClr val="tx1"/>
              </a:solidFill>
            </a:endParaRPr>
          </a:p>
          <a:p>
            <a:pPr marL="114300" indent="0">
              <a:buNone/>
            </a:pPr>
            <a:endParaRPr lang="en-US" sz="3300" dirty="0">
              <a:solidFill>
                <a:schemeClr val="tx1"/>
              </a:solidFill>
            </a:endParaRPr>
          </a:p>
          <a:p>
            <a:pPr marL="114300" indent="0">
              <a:buNone/>
            </a:pPr>
            <a:r>
              <a:rPr lang="en-US" sz="3300" dirty="0">
                <a:solidFill>
                  <a:schemeClr val="tx1"/>
                </a:solidFill>
              </a:rPr>
              <a:t>Have  a great week! </a:t>
            </a:r>
          </a:p>
        </p:txBody>
      </p:sp>
      <p:pic>
        <p:nvPicPr>
          <p:cNvPr id="8" name="Picture 7" descr="A picture containing drawing&#10;&#10;Description automatically generated">
            <a:extLst>
              <a:ext uri="{FF2B5EF4-FFF2-40B4-BE49-F238E27FC236}">
                <a16:creationId xmlns:a16="http://schemas.microsoft.com/office/drawing/2014/main" id="{66530F6E-66DA-4C3A-A161-EBD2248B2D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9425" y="4648200"/>
            <a:ext cx="2238375" cy="2047875"/>
          </a:xfrm>
          <a:prstGeom prst="rect">
            <a:avLst/>
          </a:prstGeom>
        </p:spPr>
      </p:pic>
    </p:spTree>
    <p:extLst>
      <p:ext uri="{BB962C8B-B14F-4D97-AF65-F5344CB8AC3E}">
        <p14:creationId xmlns:p14="http://schemas.microsoft.com/office/powerpoint/2010/main" val="366832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9455" y="440499"/>
            <a:ext cx="8229600" cy="646331"/>
          </a:xfrm>
          <a:prstGeom prst="rect">
            <a:avLst/>
          </a:prstGeom>
          <a:noFill/>
        </p:spPr>
        <p:txBody>
          <a:bodyPr wrap="square" rtlCol="0">
            <a:spAutoFit/>
          </a:bodyPr>
          <a:lstStyle/>
          <a:p>
            <a:pPr algn="ctr"/>
            <a:r>
              <a:rPr lang="en-US" sz="3600" dirty="0">
                <a:latin typeface="Arial Rounded MT Bold" pitchFamily="34" charset="0"/>
              </a:rPr>
              <a:t> </a:t>
            </a:r>
            <a:r>
              <a:rPr lang="en-US" sz="3600" b="1" dirty="0">
                <a:solidFill>
                  <a:schemeClr val="tx1">
                    <a:lumMod val="85000"/>
                    <a:lumOff val="15000"/>
                  </a:schemeClr>
                </a:solidFill>
                <a:latin typeface="Comic Sans MS" panose="030F0702030302020204" pitchFamily="66" charset="0"/>
              </a:rPr>
              <a:t>Greenhouse Gases</a:t>
            </a:r>
          </a:p>
        </p:txBody>
      </p:sp>
      <p:sp>
        <p:nvSpPr>
          <p:cNvPr id="3" name="TextBox 2"/>
          <p:cNvSpPr txBox="1"/>
          <p:nvPr/>
        </p:nvSpPr>
        <p:spPr>
          <a:xfrm>
            <a:off x="287055" y="1295400"/>
            <a:ext cx="8382000" cy="1384995"/>
          </a:xfrm>
          <a:prstGeom prst="rect">
            <a:avLst/>
          </a:prstGeom>
          <a:solidFill>
            <a:schemeClr val="bg1">
              <a:lumMod val="95000"/>
            </a:schemeClr>
          </a:solidFill>
        </p:spPr>
        <p:txBody>
          <a:bodyPr wrap="square" rtlCol="0">
            <a:spAutoFit/>
          </a:bodyPr>
          <a:lstStyle/>
          <a:p>
            <a:pPr algn="ctr"/>
            <a:r>
              <a:rPr lang="en-US" sz="2800" b="1" dirty="0">
                <a:solidFill>
                  <a:schemeClr val="accent3">
                    <a:lumMod val="50000"/>
                  </a:schemeClr>
                </a:solidFill>
                <a:latin typeface="Comic Sans MS" panose="030F0702030302020204" pitchFamily="66" charset="0"/>
              </a:rPr>
              <a:t>Some gases in the atmosphere are called ‘Greenhouse’ gases because they act like the glass in a greenhouse. </a:t>
            </a:r>
          </a:p>
        </p:txBody>
      </p:sp>
      <p:pic>
        <p:nvPicPr>
          <p:cNvPr id="8" name="Picture 7" descr="greenhouse effect 7.jpg"/>
          <p:cNvPicPr>
            <a:picLocks noChangeAspect="1"/>
          </p:cNvPicPr>
          <p:nvPr/>
        </p:nvPicPr>
        <p:blipFill>
          <a:blip r:embed="rId2" cstate="print"/>
          <a:stretch>
            <a:fillRect/>
          </a:stretch>
        </p:blipFill>
        <p:spPr>
          <a:xfrm>
            <a:off x="663268" y="3442617"/>
            <a:ext cx="4073311" cy="2958184"/>
          </a:xfrm>
          <a:prstGeom prst="rect">
            <a:avLst/>
          </a:prstGeom>
        </p:spPr>
      </p:pic>
      <p:sp>
        <p:nvSpPr>
          <p:cNvPr id="10" name="TextBox 9"/>
          <p:cNvSpPr txBox="1"/>
          <p:nvPr/>
        </p:nvSpPr>
        <p:spPr>
          <a:xfrm>
            <a:off x="4724400" y="3276600"/>
            <a:ext cx="3886200" cy="2246769"/>
          </a:xfrm>
          <a:prstGeom prst="rect">
            <a:avLst/>
          </a:prstGeom>
          <a:solidFill>
            <a:schemeClr val="tx2">
              <a:lumMod val="40000"/>
              <a:lumOff val="60000"/>
            </a:schemeClr>
          </a:solidFill>
        </p:spPr>
        <p:txBody>
          <a:bodyPr wrap="square" rtlCol="0">
            <a:spAutoFit/>
          </a:bodyPr>
          <a:lstStyle/>
          <a:p>
            <a:pPr algn="ctr"/>
            <a:r>
              <a:rPr lang="en-US" sz="2800" b="1" dirty="0">
                <a:solidFill>
                  <a:srgbClr val="FF0000"/>
                </a:solidFill>
                <a:latin typeface="Comic Sans MS" panose="030F0702030302020204" pitchFamily="66" charset="0"/>
              </a:rPr>
              <a:t>They especially retain the heat that would normally radiate back out to space at night.</a:t>
            </a:r>
          </a:p>
        </p:txBody>
      </p:sp>
    </p:spTree>
    <p:extLst>
      <p:ext uri="{BB962C8B-B14F-4D97-AF65-F5344CB8AC3E}">
        <p14:creationId xmlns:p14="http://schemas.microsoft.com/office/powerpoint/2010/main" val="3130377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2" presetClass="entr" presetSubtype="4" fill="hold" grpId="0" nodeType="withEffect">
                                  <p:stCondLst>
                                    <p:cond delay="450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1000" fill="hold"/>
                                        <p:tgtEl>
                                          <p:spTgt spid="10"/>
                                        </p:tgtEl>
                                        <p:attrNameLst>
                                          <p:attrName>ppt_x</p:attrName>
                                        </p:attrNameLst>
                                      </p:cBhvr>
                                      <p:tavLst>
                                        <p:tav tm="0">
                                          <p:val>
                                            <p:strVal val="#ppt_x"/>
                                          </p:val>
                                        </p:tav>
                                        <p:tav tm="100000">
                                          <p:val>
                                            <p:strVal val="#ppt_x"/>
                                          </p:val>
                                        </p:tav>
                                      </p:tavLst>
                                    </p:anim>
                                    <p:anim calcmode="lin" valueType="num">
                                      <p:cBhvr additive="base">
                                        <p:cTn id="11"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609600"/>
            <a:ext cx="8229600" cy="646331"/>
          </a:xfrm>
          <a:prstGeom prst="rect">
            <a:avLst/>
          </a:prstGeom>
          <a:noFill/>
        </p:spPr>
        <p:txBody>
          <a:bodyPr wrap="square" rtlCol="0">
            <a:spAutoFit/>
          </a:bodyPr>
          <a:lstStyle/>
          <a:p>
            <a:pPr algn="ctr"/>
            <a:r>
              <a:rPr lang="en-US" sz="3600" dirty="0">
                <a:latin typeface="Arial Rounded MT Bold" pitchFamily="34" charset="0"/>
              </a:rPr>
              <a:t> </a:t>
            </a:r>
            <a:r>
              <a:rPr lang="en-US" sz="3600" b="1" dirty="0">
                <a:solidFill>
                  <a:schemeClr val="tx2">
                    <a:lumMod val="75000"/>
                  </a:schemeClr>
                </a:solidFill>
                <a:latin typeface="Comic Sans MS" panose="030F0702030302020204" pitchFamily="66" charset="0"/>
              </a:rPr>
              <a:t>Greenhouse Gases </a:t>
            </a:r>
          </a:p>
        </p:txBody>
      </p:sp>
      <p:pic>
        <p:nvPicPr>
          <p:cNvPr id="10" name="Picture 9" descr="greenhouse gases.jpg"/>
          <p:cNvPicPr>
            <a:picLocks noChangeAspect="1"/>
          </p:cNvPicPr>
          <p:nvPr/>
        </p:nvPicPr>
        <p:blipFill>
          <a:blip r:embed="rId2" cstate="print"/>
          <a:stretch>
            <a:fillRect/>
          </a:stretch>
        </p:blipFill>
        <p:spPr>
          <a:xfrm>
            <a:off x="295406" y="1600200"/>
            <a:ext cx="4565737" cy="2439026"/>
          </a:xfrm>
          <a:prstGeom prst="rect">
            <a:avLst/>
          </a:prstGeom>
        </p:spPr>
      </p:pic>
      <p:sp>
        <p:nvSpPr>
          <p:cNvPr id="11" name="TextBox 10"/>
          <p:cNvSpPr txBox="1"/>
          <p:nvPr/>
        </p:nvSpPr>
        <p:spPr>
          <a:xfrm>
            <a:off x="4840266" y="2057400"/>
            <a:ext cx="3810000" cy="2677656"/>
          </a:xfrm>
          <a:prstGeom prst="rect">
            <a:avLst/>
          </a:prstGeom>
          <a:solidFill>
            <a:schemeClr val="accent2">
              <a:lumMod val="60000"/>
              <a:lumOff val="40000"/>
            </a:schemeClr>
          </a:solidFill>
        </p:spPr>
        <p:txBody>
          <a:bodyPr wrap="square" rtlCol="0">
            <a:spAutoFit/>
          </a:bodyPr>
          <a:lstStyle/>
          <a:p>
            <a:pPr algn="ctr"/>
            <a:r>
              <a:rPr lang="en-US" sz="2800" b="1" dirty="0">
                <a:solidFill>
                  <a:schemeClr val="tx2">
                    <a:lumMod val="75000"/>
                  </a:schemeClr>
                </a:solidFill>
                <a:latin typeface="Comic Sans MS" panose="030F0702030302020204" pitchFamily="66" charset="0"/>
                <a:cs typeface="Aharoni" pitchFamily="2" charset="-79"/>
              </a:rPr>
              <a:t>Some GREENHOUSE GASES are:  water vapor, carbon dioxide, methane, ozone, and nitrous oxide.</a:t>
            </a:r>
          </a:p>
        </p:txBody>
      </p:sp>
      <p:sp>
        <p:nvSpPr>
          <p:cNvPr id="4" name="TextBox 3"/>
          <p:cNvSpPr txBox="1"/>
          <p:nvPr/>
        </p:nvSpPr>
        <p:spPr>
          <a:xfrm>
            <a:off x="533400" y="4572000"/>
            <a:ext cx="3505200" cy="1200329"/>
          </a:xfrm>
          <a:prstGeom prst="rect">
            <a:avLst/>
          </a:prstGeom>
          <a:noFill/>
        </p:spPr>
        <p:txBody>
          <a:bodyPr wrap="square" rtlCol="0">
            <a:spAutoFit/>
          </a:bodyPr>
          <a:lstStyle/>
          <a:p>
            <a:pPr algn="ctr"/>
            <a:r>
              <a:rPr lang="en-US" sz="2400" b="1" dirty="0">
                <a:solidFill>
                  <a:schemeClr val="accent4">
                    <a:lumMod val="75000"/>
                  </a:schemeClr>
                </a:solidFill>
                <a:latin typeface="Comic Sans MS" panose="030F0702030302020204" pitchFamily="66" charset="0"/>
              </a:rPr>
              <a:t>Remember that gases are matter, and are composed of atoms.</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1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0" presetClass="entr" presetSubtype="0" fill="hold" grpId="0" nodeType="withEffect">
                                  <p:stCondLst>
                                    <p:cond delay="30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par>
                                <p:cTn id="12" presetID="2" presetClass="entr" presetSubtype="8" fill="hold" grpId="0" nodeType="withEffect">
                                  <p:stCondLst>
                                    <p:cond delay="500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0-#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ow.jpg"/>
          <p:cNvPicPr>
            <a:picLocks noChangeAspect="1"/>
          </p:cNvPicPr>
          <p:nvPr/>
        </p:nvPicPr>
        <p:blipFill>
          <a:blip r:embed="rId2" cstate="print"/>
          <a:stretch>
            <a:fillRect/>
          </a:stretch>
        </p:blipFill>
        <p:spPr>
          <a:xfrm>
            <a:off x="5673247" y="1143000"/>
            <a:ext cx="3435246" cy="2286000"/>
          </a:xfrm>
          <a:prstGeom prst="rect">
            <a:avLst/>
          </a:prstGeom>
        </p:spPr>
      </p:pic>
      <p:pic>
        <p:nvPicPr>
          <p:cNvPr id="9" name="Picture 8" descr="car exhaust.jpg"/>
          <p:cNvPicPr>
            <a:picLocks noChangeAspect="1"/>
          </p:cNvPicPr>
          <p:nvPr/>
        </p:nvPicPr>
        <p:blipFill>
          <a:blip r:embed="rId3" cstate="print"/>
          <a:stretch>
            <a:fillRect/>
          </a:stretch>
        </p:blipFill>
        <p:spPr>
          <a:xfrm>
            <a:off x="1697410" y="4288207"/>
            <a:ext cx="3191916" cy="2124075"/>
          </a:xfrm>
          <a:prstGeom prst="rect">
            <a:avLst/>
          </a:prstGeom>
        </p:spPr>
      </p:pic>
      <p:pic>
        <p:nvPicPr>
          <p:cNvPr id="8" name="Picture 7" descr="fossil fuels.jpg"/>
          <p:cNvPicPr>
            <a:picLocks noChangeAspect="1"/>
          </p:cNvPicPr>
          <p:nvPr/>
        </p:nvPicPr>
        <p:blipFill>
          <a:blip r:embed="rId4" cstate="print"/>
          <a:stretch>
            <a:fillRect/>
          </a:stretch>
        </p:blipFill>
        <p:spPr>
          <a:xfrm>
            <a:off x="126946" y="3141553"/>
            <a:ext cx="2577352" cy="2285999"/>
          </a:xfrm>
          <a:prstGeom prst="rect">
            <a:avLst/>
          </a:prstGeom>
        </p:spPr>
      </p:pic>
      <p:sp>
        <p:nvSpPr>
          <p:cNvPr id="5" name="TextBox 4"/>
          <p:cNvSpPr txBox="1"/>
          <p:nvPr/>
        </p:nvSpPr>
        <p:spPr>
          <a:xfrm>
            <a:off x="457200" y="381000"/>
            <a:ext cx="8229600" cy="646331"/>
          </a:xfrm>
          <a:prstGeom prst="rect">
            <a:avLst/>
          </a:prstGeom>
          <a:noFill/>
        </p:spPr>
        <p:txBody>
          <a:bodyPr wrap="square" rtlCol="0">
            <a:spAutoFit/>
          </a:bodyPr>
          <a:lstStyle/>
          <a:p>
            <a:pPr algn="ctr"/>
            <a:r>
              <a:rPr lang="en-US" sz="3600" dirty="0">
                <a:latin typeface="Arial Rounded MT Bold" pitchFamily="34" charset="0"/>
              </a:rPr>
              <a:t> </a:t>
            </a:r>
            <a:r>
              <a:rPr lang="en-US" sz="3600" b="1" dirty="0">
                <a:latin typeface="Comic Sans MS" panose="030F0702030302020204" pitchFamily="66" charset="0"/>
              </a:rPr>
              <a:t>Greenhouse Gases</a:t>
            </a:r>
          </a:p>
        </p:txBody>
      </p:sp>
      <p:sp>
        <p:nvSpPr>
          <p:cNvPr id="6" name="TextBox 5"/>
          <p:cNvSpPr txBox="1"/>
          <p:nvPr/>
        </p:nvSpPr>
        <p:spPr>
          <a:xfrm>
            <a:off x="186847" y="1295400"/>
            <a:ext cx="5486400" cy="1815882"/>
          </a:xfrm>
          <a:prstGeom prst="rect">
            <a:avLst/>
          </a:prstGeom>
          <a:noFill/>
        </p:spPr>
        <p:txBody>
          <a:bodyPr wrap="square" rtlCol="0">
            <a:spAutoFit/>
          </a:bodyPr>
          <a:lstStyle/>
          <a:p>
            <a:pPr algn="ctr"/>
            <a:r>
              <a:rPr lang="en-US" sz="2800" b="1" dirty="0">
                <a:solidFill>
                  <a:schemeClr val="accent6">
                    <a:lumMod val="50000"/>
                  </a:schemeClr>
                </a:solidFill>
                <a:latin typeface="Comic Sans MS" panose="030F0702030302020204" pitchFamily="66" charset="0"/>
              </a:rPr>
              <a:t>Certain human activities can add to the amount of these gases in the air, often called ‘particulates’.  </a:t>
            </a:r>
          </a:p>
        </p:txBody>
      </p:sp>
      <p:sp>
        <p:nvSpPr>
          <p:cNvPr id="7" name="TextBox 6"/>
          <p:cNvSpPr txBox="1"/>
          <p:nvPr/>
        </p:nvSpPr>
        <p:spPr>
          <a:xfrm>
            <a:off x="4798512" y="3390378"/>
            <a:ext cx="3888288" cy="3108543"/>
          </a:xfrm>
          <a:prstGeom prst="rect">
            <a:avLst/>
          </a:prstGeom>
          <a:solidFill>
            <a:schemeClr val="accent4">
              <a:lumMod val="20000"/>
              <a:lumOff val="80000"/>
            </a:schemeClr>
          </a:solidFill>
        </p:spPr>
        <p:txBody>
          <a:bodyPr wrap="square" rtlCol="0">
            <a:spAutoFit/>
          </a:bodyPr>
          <a:lstStyle/>
          <a:p>
            <a:r>
              <a:rPr lang="en-US" sz="2800" b="1" dirty="0">
                <a:solidFill>
                  <a:srgbClr val="FF0000"/>
                </a:solidFill>
                <a:latin typeface="Comic Sans MS" panose="030F0702030302020204" pitchFamily="66" charset="0"/>
              </a:rPr>
              <a:t>For instance:  burning fossil fuels, burning wood, decomposing organic wastes, agricultural and industrial activities.</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2" presetClass="entr" presetSubtype="4" fill="hold" grpId="0" nodeType="withEffect">
                                  <p:stCondLst>
                                    <p:cond delay="300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1000" fill="hold"/>
                                        <p:tgtEl>
                                          <p:spTgt spid="7"/>
                                        </p:tgtEl>
                                        <p:attrNameLst>
                                          <p:attrName>ppt_x</p:attrName>
                                        </p:attrNameLst>
                                      </p:cBhvr>
                                      <p:tavLst>
                                        <p:tav tm="0">
                                          <p:val>
                                            <p:strVal val="#ppt_x"/>
                                          </p:val>
                                        </p:tav>
                                        <p:tav tm="100000">
                                          <p:val>
                                            <p:strVal val="#ppt_x"/>
                                          </p:val>
                                        </p:tav>
                                      </p:tavLst>
                                    </p:anim>
                                    <p:anim calcmode="lin" valueType="num">
                                      <p:cBhvr additive="base">
                                        <p:cTn id="11" dur="1000" fill="hold"/>
                                        <p:tgtEl>
                                          <p:spTgt spid="7"/>
                                        </p:tgtEl>
                                        <p:attrNameLst>
                                          <p:attrName>ppt_y</p:attrName>
                                        </p:attrNameLst>
                                      </p:cBhvr>
                                      <p:tavLst>
                                        <p:tav tm="0">
                                          <p:val>
                                            <p:strVal val="1+#ppt_h/2"/>
                                          </p:val>
                                        </p:tav>
                                        <p:tav tm="100000">
                                          <p:val>
                                            <p:strVal val="#ppt_y"/>
                                          </p:val>
                                        </p:tav>
                                      </p:tavLst>
                                    </p:anim>
                                  </p:childTnLst>
                                </p:cTn>
                              </p:par>
                              <p:par>
                                <p:cTn id="12" presetID="2" presetClass="entr" presetSubtype="8" fill="hold" nodeType="withEffect">
                                  <p:stCondLst>
                                    <p:cond delay="400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2000" fill="hold"/>
                                        <p:tgtEl>
                                          <p:spTgt spid="8"/>
                                        </p:tgtEl>
                                        <p:attrNameLst>
                                          <p:attrName>ppt_x</p:attrName>
                                        </p:attrNameLst>
                                      </p:cBhvr>
                                      <p:tavLst>
                                        <p:tav tm="0">
                                          <p:val>
                                            <p:strVal val="0-#ppt_w/2"/>
                                          </p:val>
                                        </p:tav>
                                        <p:tav tm="100000">
                                          <p:val>
                                            <p:strVal val="#ppt_x"/>
                                          </p:val>
                                        </p:tav>
                                      </p:tavLst>
                                    </p:anim>
                                    <p:anim calcmode="lin" valueType="num">
                                      <p:cBhvr additive="base">
                                        <p:cTn id="15" dur="2000" fill="hold"/>
                                        <p:tgtEl>
                                          <p:spTgt spid="8"/>
                                        </p:tgtEl>
                                        <p:attrNameLst>
                                          <p:attrName>ppt_y</p:attrName>
                                        </p:attrNameLst>
                                      </p:cBhvr>
                                      <p:tavLst>
                                        <p:tav tm="0">
                                          <p:val>
                                            <p:strVal val="#ppt_y"/>
                                          </p:val>
                                        </p:tav>
                                        <p:tav tm="100000">
                                          <p:val>
                                            <p:strVal val="#ppt_y"/>
                                          </p:val>
                                        </p:tav>
                                      </p:tavLst>
                                    </p:anim>
                                  </p:childTnLst>
                                </p:cTn>
                              </p:par>
                              <p:par>
                                <p:cTn id="16" presetID="2" presetClass="entr" presetSubtype="4" fill="hold" nodeType="withEffect">
                                  <p:stCondLst>
                                    <p:cond delay="600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ppt_x"/>
                                          </p:val>
                                        </p:tav>
                                        <p:tav tm="100000">
                                          <p:val>
                                            <p:strVal val="#ppt_x"/>
                                          </p:val>
                                        </p:tav>
                                      </p:tavLst>
                                    </p:anim>
                                    <p:anim calcmode="lin" valueType="num">
                                      <p:cBhvr additive="base">
                                        <p:cTn id="19" dur="1000" fill="hold"/>
                                        <p:tgtEl>
                                          <p:spTgt spid="9"/>
                                        </p:tgtEl>
                                        <p:attrNameLst>
                                          <p:attrName>ppt_y</p:attrName>
                                        </p:attrNameLst>
                                      </p:cBhvr>
                                      <p:tavLst>
                                        <p:tav tm="0">
                                          <p:val>
                                            <p:strVal val="1+#ppt_h/2"/>
                                          </p:val>
                                        </p:tav>
                                        <p:tav tm="100000">
                                          <p:val>
                                            <p:strVal val="#ppt_y"/>
                                          </p:val>
                                        </p:tav>
                                      </p:tavLst>
                                    </p:anim>
                                  </p:childTnLst>
                                </p:cTn>
                              </p:par>
                              <p:par>
                                <p:cTn id="20" presetID="10" presetClass="entr" presetSubtype="0" fill="hold" nodeType="withEffect">
                                  <p:stCondLst>
                                    <p:cond delay="700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eforestation.jpg"/>
          <p:cNvPicPr>
            <a:picLocks noChangeAspect="1"/>
          </p:cNvPicPr>
          <p:nvPr/>
        </p:nvPicPr>
        <p:blipFill>
          <a:blip r:embed="rId2" cstate="print"/>
          <a:stretch>
            <a:fillRect/>
          </a:stretch>
        </p:blipFill>
        <p:spPr>
          <a:xfrm>
            <a:off x="304800" y="3081305"/>
            <a:ext cx="3277644" cy="2455069"/>
          </a:xfrm>
          <a:prstGeom prst="rect">
            <a:avLst/>
          </a:prstGeom>
        </p:spPr>
      </p:pic>
      <p:sp>
        <p:nvSpPr>
          <p:cNvPr id="5" name="TextBox 4"/>
          <p:cNvSpPr txBox="1"/>
          <p:nvPr/>
        </p:nvSpPr>
        <p:spPr>
          <a:xfrm>
            <a:off x="407096" y="533400"/>
            <a:ext cx="8229600" cy="646331"/>
          </a:xfrm>
          <a:prstGeom prst="rect">
            <a:avLst/>
          </a:prstGeom>
          <a:noFill/>
        </p:spPr>
        <p:txBody>
          <a:bodyPr wrap="square" rtlCol="0">
            <a:spAutoFit/>
          </a:bodyPr>
          <a:lstStyle/>
          <a:p>
            <a:pPr algn="ctr"/>
            <a:r>
              <a:rPr lang="en-US" sz="3600" b="1" dirty="0">
                <a:latin typeface="Comic Sans MS" panose="030F0702030302020204" pitchFamily="66" charset="0"/>
              </a:rPr>
              <a:t>Making Connections</a:t>
            </a:r>
          </a:p>
        </p:txBody>
      </p:sp>
      <p:sp>
        <p:nvSpPr>
          <p:cNvPr id="6" name="TextBox 5"/>
          <p:cNvSpPr txBox="1"/>
          <p:nvPr/>
        </p:nvSpPr>
        <p:spPr>
          <a:xfrm>
            <a:off x="381000" y="1524000"/>
            <a:ext cx="8382000" cy="1384995"/>
          </a:xfrm>
          <a:prstGeom prst="rect">
            <a:avLst/>
          </a:prstGeom>
          <a:solidFill>
            <a:schemeClr val="accent2">
              <a:lumMod val="60000"/>
              <a:lumOff val="40000"/>
            </a:schemeClr>
          </a:solidFill>
        </p:spPr>
        <p:txBody>
          <a:bodyPr wrap="square" rtlCol="0">
            <a:spAutoFit/>
          </a:bodyPr>
          <a:lstStyle/>
          <a:p>
            <a:pPr algn="ctr"/>
            <a:r>
              <a:rPr lang="en-US" sz="2800" b="1" dirty="0">
                <a:solidFill>
                  <a:srgbClr val="FF0000"/>
                </a:solidFill>
                <a:latin typeface="Comic Sans MS" panose="030F0702030302020204" pitchFamily="66" charset="0"/>
              </a:rPr>
              <a:t>Studies of ancient climates show that an increase of Earth’s temperatures follows an increase in atmospheric carbon dioxide.</a:t>
            </a:r>
          </a:p>
        </p:txBody>
      </p:sp>
      <p:sp>
        <p:nvSpPr>
          <p:cNvPr id="7" name="TextBox 6"/>
          <p:cNvSpPr txBox="1"/>
          <p:nvPr/>
        </p:nvSpPr>
        <p:spPr>
          <a:xfrm>
            <a:off x="3945699" y="3276600"/>
            <a:ext cx="4724400" cy="1815882"/>
          </a:xfrm>
          <a:prstGeom prst="rect">
            <a:avLst/>
          </a:prstGeom>
          <a:solidFill>
            <a:schemeClr val="accent3">
              <a:lumMod val="40000"/>
              <a:lumOff val="60000"/>
            </a:schemeClr>
          </a:solidFill>
        </p:spPr>
        <p:txBody>
          <a:bodyPr wrap="square" rtlCol="0">
            <a:spAutoFit/>
          </a:bodyPr>
          <a:lstStyle/>
          <a:p>
            <a:pPr algn="ctr"/>
            <a:r>
              <a:rPr lang="en-US" sz="2800" b="1" dirty="0">
                <a:solidFill>
                  <a:schemeClr val="accent3">
                    <a:lumMod val="75000"/>
                  </a:schemeClr>
                </a:solidFill>
                <a:latin typeface="Comic Sans MS" panose="030F0702030302020204" pitchFamily="66" charset="0"/>
              </a:rPr>
              <a:t>Carbon dioxide levels in the atmosphere have been increasing rapidly since the 1950’s</a:t>
            </a:r>
            <a:r>
              <a:rPr lang="en-US" sz="2800" b="1" dirty="0">
                <a:solidFill>
                  <a:schemeClr val="accent3">
                    <a:lumMod val="75000"/>
                  </a:schemeClr>
                </a:solidFill>
              </a:rPr>
              <a:t>.</a:t>
            </a:r>
          </a:p>
        </p:txBody>
      </p:sp>
      <p:sp>
        <p:nvSpPr>
          <p:cNvPr id="8" name="TextBox 7"/>
          <p:cNvSpPr txBox="1"/>
          <p:nvPr/>
        </p:nvSpPr>
        <p:spPr>
          <a:xfrm>
            <a:off x="914400" y="5334000"/>
            <a:ext cx="7391400" cy="1384995"/>
          </a:xfrm>
          <a:prstGeom prst="rect">
            <a:avLst/>
          </a:prstGeom>
          <a:solidFill>
            <a:schemeClr val="accent1">
              <a:lumMod val="20000"/>
              <a:lumOff val="80000"/>
            </a:schemeClr>
          </a:solidFill>
        </p:spPr>
        <p:txBody>
          <a:bodyPr wrap="square" rtlCol="0">
            <a:spAutoFit/>
          </a:bodyPr>
          <a:lstStyle/>
          <a:p>
            <a:pPr algn="ctr"/>
            <a:r>
              <a:rPr lang="en-US" sz="2800" b="1" dirty="0">
                <a:solidFill>
                  <a:schemeClr val="accent1">
                    <a:lumMod val="50000"/>
                  </a:schemeClr>
                </a:solidFill>
                <a:latin typeface="Comic Sans MS" panose="030F0702030302020204" pitchFamily="66" charset="0"/>
              </a:rPr>
              <a:t>The CO</a:t>
            </a:r>
            <a:r>
              <a:rPr lang="en-US" sz="2800" b="1" baseline="-25000" dirty="0">
                <a:solidFill>
                  <a:schemeClr val="accent1">
                    <a:lumMod val="50000"/>
                  </a:schemeClr>
                </a:solidFill>
                <a:latin typeface="Comic Sans MS" panose="030F0702030302020204" pitchFamily="66" charset="0"/>
              </a:rPr>
              <a:t>2</a:t>
            </a:r>
            <a:r>
              <a:rPr lang="en-US" sz="2800" b="1" dirty="0">
                <a:solidFill>
                  <a:schemeClr val="accent1">
                    <a:lumMod val="50000"/>
                  </a:schemeClr>
                </a:solidFill>
                <a:latin typeface="Comic Sans MS" panose="030F0702030302020204" pitchFamily="66" charset="0"/>
              </a:rPr>
              <a:t> increase has been connected to the burning of fossil fuels and to deforestation.</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6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55" presetClass="entr" presetSubtype="0" fill="hold" grpId="0" nodeType="withEffect">
                                  <p:stCondLst>
                                    <p:cond delay="1000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strVal val="#ppt_w*0.70"/>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Effect transition="in" filter="fade">
                                      <p:cBhvr>
                                        <p:cTn id="17" dur="1000"/>
                                        <p:tgtEl>
                                          <p:spTgt spid="8"/>
                                        </p:tgtEl>
                                      </p:cBhvr>
                                    </p:animEffect>
                                  </p:childTnLst>
                                </p:cTn>
                              </p:par>
                              <p:par>
                                <p:cTn id="18" presetID="55" presetClass="entr" presetSubtype="0" fill="hold" nodeType="withEffect">
                                  <p:stCondLst>
                                    <p:cond delay="950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strVal val="#ppt_w*0.70"/>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lobal warming 2.bmp"/>
          <p:cNvPicPr>
            <a:picLocks noChangeAspect="1"/>
          </p:cNvPicPr>
          <p:nvPr/>
        </p:nvPicPr>
        <p:blipFill>
          <a:blip r:embed="rId2" cstate="print"/>
          <a:stretch>
            <a:fillRect/>
          </a:stretch>
        </p:blipFill>
        <p:spPr>
          <a:xfrm>
            <a:off x="4724400" y="2164097"/>
            <a:ext cx="3797256" cy="2526900"/>
          </a:xfrm>
          <a:prstGeom prst="rect">
            <a:avLst/>
          </a:prstGeom>
          <a:scene3d>
            <a:camera prst="orthographicFront">
              <a:rot lat="0" lon="0" rev="20999999"/>
            </a:camera>
            <a:lightRig rig="threePt" dir="t"/>
          </a:scene3d>
        </p:spPr>
      </p:pic>
      <p:sp>
        <p:nvSpPr>
          <p:cNvPr id="5" name="TextBox 4"/>
          <p:cNvSpPr txBox="1"/>
          <p:nvPr/>
        </p:nvSpPr>
        <p:spPr>
          <a:xfrm>
            <a:off x="457200" y="609600"/>
            <a:ext cx="8229600" cy="646331"/>
          </a:xfrm>
          <a:prstGeom prst="rect">
            <a:avLst/>
          </a:prstGeom>
          <a:noFill/>
        </p:spPr>
        <p:txBody>
          <a:bodyPr wrap="square" rtlCol="0">
            <a:spAutoFit/>
          </a:bodyPr>
          <a:lstStyle/>
          <a:p>
            <a:pPr algn="ctr"/>
            <a:r>
              <a:rPr lang="en-US" sz="3600" b="1" dirty="0">
                <a:solidFill>
                  <a:schemeClr val="accent6">
                    <a:lumMod val="50000"/>
                  </a:schemeClr>
                </a:solidFill>
                <a:latin typeface="Comic Sans MS" panose="030F0702030302020204" pitchFamily="66" charset="0"/>
              </a:rPr>
              <a:t>Making Connections</a:t>
            </a:r>
          </a:p>
        </p:txBody>
      </p:sp>
      <p:sp>
        <p:nvSpPr>
          <p:cNvPr id="8" name="TextBox 7"/>
          <p:cNvSpPr txBox="1"/>
          <p:nvPr/>
        </p:nvSpPr>
        <p:spPr>
          <a:xfrm>
            <a:off x="457200" y="1615857"/>
            <a:ext cx="4267200" cy="3970318"/>
          </a:xfrm>
          <a:prstGeom prst="rect">
            <a:avLst/>
          </a:prstGeom>
          <a:solidFill>
            <a:schemeClr val="accent6">
              <a:lumMod val="40000"/>
              <a:lumOff val="60000"/>
            </a:schemeClr>
          </a:solidFill>
        </p:spPr>
        <p:txBody>
          <a:bodyPr wrap="square" rtlCol="0">
            <a:spAutoFit/>
          </a:bodyPr>
          <a:lstStyle/>
          <a:p>
            <a:pPr algn="ctr"/>
            <a:r>
              <a:rPr lang="en-US" sz="2800" b="1" dirty="0">
                <a:solidFill>
                  <a:schemeClr val="accent5">
                    <a:lumMod val="50000"/>
                  </a:schemeClr>
                </a:solidFill>
                <a:latin typeface="Comic Sans MS" panose="030F0702030302020204" pitchFamily="66" charset="0"/>
              </a:rPr>
              <a:t>Based on climatologists’ estimates, it is believed that Earth’s average temperature has increased 0.9 degrees </a:t>
            </a:r>
            <a:r>
              <a:rPr lang="en-US" sz="2800" b="1" dirty="0" err="1">
                <a:solidFill>
                  <a:schemeClr val="accent5">
                    <a:lumMod val="50000"/>
                  </a:schemeClr>
                </a:solidFill>
                <a:latin typeface="Comic Sans MS" panose="030F0702030302020204" pitchFamily="66" charset="0"/>
              </a:rPr>
              <a:t>Celcius</a:t>
            </a:r>
            <a:r>
              <a:rPr lang="en-US" sz="2800" b="1" dirty="0">
                <a:solidFill>
                  <a:schemeClr val="accent5">
                    <a:lumMod val="50000"/>
                  </a:schemeClr>
                </a:solidFill>
                <a:latin typeface="Comic Sans MS" panose="030F0702030302020204" pitchFamily="66" charset="0"/>
              </a:rPr>
              <a:t>, or 1.62 degrees </a:t>
            </a:r>
            <a:r>
              <a:rPr lang="en-US" sz="2800" b="1" dirty="0" err="1">
                <a:solidFill>
                  <a:schemeClr val="accent5">
                    <a:lumMod val="50000"/>
                  </a:schemeClr>
                </a:solidFill>
                <a:latin typeface="Comic Sans MS" panose="030F0702030302020204" pitchFamily="66" charset="0"/>
              </a:rPr>
              <a:t>Farenheit</a:t>
            </a:r>
            <a:r>
              <a:rPr lang="en-US" sz="2800" b="1" dirty="0">
                <a:solidFill>
                  <a:schemeClr val="accent5">
                    <a:lumMod val="50000"/>
                  </a:schemeClr>
                </a:solidFill>
                <a:latin typeface="Comic Sans MS" panose="030F0702030302020204" pitchFamily="66" charset="0"/>
              </a:rPr>
              <a:t> between 1860 and 2000.</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2" presetClass="entr" presetSubtype="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2000" fill="hold"/>
                                        <p:tgtEl>
                                          <p:spTgt spid="10"/>
                                        </p:tgtEl>
                                        <p:attrNameLst>
                                          <p:attrName>ppt_x</p:attrName>
                                        </p:attrNameLst>
                                      </p:cBhvr>
                                      <p:tavLst>
                                        <p:tav tm="0">
                                          <p:val>
                                            <p:strVal val="1+#ppt_w/2"/>
                                          </p:val>
                                        </p:tav>
                                        <p:tav tm="100000">
                                          <p:val>
                                            <p:strVal val="#ppt_x"/>
                                          </p:val>
                                        </p:tav>
                                      </p:tavLst>
                                    </p:anim>
                                    <p:anim calcmode="lin" valueType="num">
                                      <p:cBhvr additive="base">
                                        <p:cTn id="11" dur="2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57200"/>
            <a:ext cx="8229600" cy="1200329"/>
          </a:xfrm>
          <a:prstGeom prst="rect">
            <a:avLst/>
          </a:prstGeom>
          <a:noFill/>
        </p:spPr>
        <p:txBody>
          <a:bodyPr wrap="square" rtlCol="0">
            <a:spAutoFit/>
          </a:bodyPr>
          <a:lstStyle/>
          <a:p>
            <a:pPr algn="ctr"/>
            <a:r>
              <a:rPr lang="en-US" sz="3600" b="1" dirty="0">
                <a:latin typeface="Comic Sans MS" panose="030F0702030302020204" pitchFamily="66" charset="0"/>
              </a:rPr>
              <a:t>Global Warming and The Greenhouse Effect</a:t>
            </a:r>
          </a:p>
        </p:txBody>
      </p:sp>
      <p:sp>
        <p:nvSpPr>
          <p:cNvPr id="6" name="TextBox 5"/>
          <p:cNvSpPr txBox="1"/>
          <p:nvPr/>
        </p:nvSpPr>
        <p:spPr>
          <a:xfrm>
            <a:off x="457200" y="1828800"/>
            <a:ext cx="8229600" cy="1384995"/>
          </a:xfrm>
          <a:prstGeom prst="rect">
            <a:avLst/>
          </a:prstGeom>
          <a:solidFill>
            <a:schemeClr val="accent1">
              <a:lumMod val="60000"/>
              <a:lumOff val="40000"/>
            </a:schemeClr>
          </a:solidFill>
        </p:spPr>
        <p:txBody>
          <a:bodyPr wrap="square" rtlCol="0">
            <a:spAutoFit/>
          </a:bodyPr>
          <a:lstStyle/>
          <a:p>
            <a:pPr algn="ctr"/>
            <a:r>
              <a:rPr lang="en-US" sz="2800" b="1" dirty="0">
                <a:solidFill>
                  <a:schemeClr val="accent4">
                    <a:lumMod val="50000"/>
                  </a:schemeClr>
                </a:solidFill>
                <a:latin typeface="Comic Sans MS" panose="030F0702030302020204" pitchFamily="66" charset="0"/>
                <a:cs typeface="Aharoni" pitchFamily="2" charset="-79"/>
              </a:rPr>
              <a:t>If we increase the amount of gases in our atmosphere, there will be more matter to absorb and retain the heat.</a:t>
            </a:r>
          </a:p>
        </p:txBody>
      </p:sp>
      <p:sp>
        <p:nvSpPr>
          <p:cNvPr id="7" name="TextBox 6"/>
          <p:cNvSpPr txBox="1"/>
          <p:nvPr/>
        </p:nvSpPr>
        <p:spPr>
          <a:xfrm>
            <a:off x="3352800" y="3581400"/>
            <a:ext cx="5486400" cy="2677656"/>
          </a:xfrm>
          <a:prstGeom prst="rect">
            <a:avLst/>
          </a:prstGeom>
          <a:solidFill>
            <a:schemeClr val="tx1">
              <a:lumMod val="95000"/>
              <a:lumOff val="5000"/>
            </a:schemeClr>
          </a:solidFill>
        </p:spPr>
        <p:txBody>
          <a:bodyPr wrap="square" rtlCol="0">
            <a:spAutoFit/>
          </a:bodyPr>
          <a:lstStyle/>
          <a:p>
            <a:pPr algn="ctr"/>
            <a:r>
              <a:rPr lang="en-US" sz="2800" dirty="0">
                <a:solidFill>
                  <a:schemeClr val="accent1">
                    <a:lumMod val="75000"/>
                  </a:schemeClr>
                </a:solidFill>
                <a:latin typeface="Arial Rounded MT Bold" pitchFamily="34" charset="0"/>
                <a:cs typeface="Aharoni" pitchFamily="2" charset="-79"/>
              </a:rPr>
              <a:t>It is believed this is exactly what we are doing – creating and releasing more greenhouse gases into the atmosphere through our everyday activities.</a:t>
            </a:r>
          </a:p>
        </p:txBody>
      </p:sp>
      <p:pic>
        <p:nvPicPr>
          <p:cNvPr id="8" name="Picture 7" descr="cars.jpg"/>
          <p:cNvPicPr>
            <a:picLocks noChangeAspect="1"/>
          </p:cNvPicPr>
          <p:nvPr/>
        </p:nvPicPr>
        <p:blipFill>
          <a:blip r:embed="rId2" cstate="print"/>
          <a:stretch>
            <a:fillRect/>
          </a:stretch>
        </p:blipFill>
        <p:spPr>
          <a:xfrm>
            <a:off x="228600" y="3886200"/>
            <a:ext cx="2973674" cy="19716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35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3000"/>
                                        <p:tgtEl>
                                          <p:spTgt spid="7"/>
                                        </p:tgtEl>
                                      </p:cBhvr>
                                    </p:animEffect>
                                  </p:childTnLst>
                                </p:cTn>
                              </p:par>
                              <p:par>
                                <p:cTn id="11" presetID="2" presetClass="entr" presetSubtype="4" fill="hold" nodeType="withEffect">
                                  <p:stCondLst>
                                    <p:cond delay="350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0" fill="hold"/>
                                        <p:tgtEl>
                                          <p:spTgt spid="8"/>
                                        </p:tgtEl>
                                        <p:attrNameLst>
                                          <p:attrName>ppt_x</p:attrName>
                                        </p:attrNameLst>
                                      </p:cBhvr>
                                      <p:tavLst>
                                        <p:tav tm="0">
                                          <p:val>
                                            <p:strVal val="#ppt_x"/>
                                          </p:val>
                                        </p:tav>
                                        <p:tav tm="100000">
                                          <p:val>
                                            <p:strVal val="#ppt_x"/>
                                          </p:val>
                                        </p:tav>
                                      </p:tavLst>
                                    </p:anim>
                                    <p:anim calcmode="lin" valueType="num">
                                      <p:cBhvr additive="base">
                                        <p:cTn id="14"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5300" y="381000"/>
            <a:ext cx="8229600" cy="1200329"/>
          </a:xfrm>
          <a:prstGeom prst="rect">
            <a:avLst/>
          </a:prstGeom>
          <a:noFill/>
        </p:spPr>
        <p:txBody>
          <a:bodyPr wrap="square" rtlCol="0">
            <a:spAutoFit/>
          </a:bodyPr>
          <a:lstStyle/>
          <a:p>
            <a:pPr algn="ctr"/>
            <a:r>
              <a:rPr lang="en-US" sz="3600" b="1" dirty="0">
                <a:solidFill>
                  <a:schemeClr val="tx1">
                    <a:lumMod val="85000"/>
                    <a:lumOff val="15000"/>
                  </a:schemeClr>
                </a:solidFill>
                <a:latin typeface="Comic Sans MS" panose="030F0702030302020204" pitchFamily="66" charset="0"/>
              </a:rPr>
              <a:t>Global Warming and The Greenhouse Effect</a:t>
            </a:r>
          </a:p>
        </p:txBody>
      </p:sp>
      <p:sp>
        <p:nvSpPr>
          <p:cNvPr id="6" name="TextBox 5"/>
          <p:cNvSpPr txBox="1"/>
          <p:nvPr/>
        </p:nvSpPr>
        <p:spPr>
          <a:xfrm>
            <a:off x="540707" y="1676400"/>
            <a:ext cx="7848600" cy="954107"/>
          </a:xfrm>
          <a:prstGeom prst="rect">
            <a:avLst/>
          </a:prstGeom>
          <a:solidFill>
            <a:schemeClr val="accent6">
              <a:lumMod val="40000"/>
              <a:lumOff val="60000"/>
            </a:schemeClr>
          </a:solidFill>
        </p:spPr>
        <p:txBody>
          <a:bodyPr wrap="square" rtlCol="0">
            <a:spAutoFit/>
          </a:bodyPr>
          <a:lstStyle/>
          <a:p>
            <a:pPr algn="ctr"/>
            <a:r>
              <a:rPr lang="en-US" sz="2800" b="1" dirty="0">
                <a:solidFill>
                  <a:schemeClr val="accent5">
                    <a:lumMod val="50000"/>
                  </a:schemeClr>
                </a:solidFill>
                <a:latin typeface="Comic Sans MS" panose="030F0702030302020204" pitchFamily="66" charset="0"/>
              </a:rPr>
              <a:t>So, what’s the connection between Global Warming and the Greenhouse Effect?</a:t>
            </a:r>
          </a:p>
        </p:txBody>
      </p:sp>
      <p:sp>
        <p:nvSpPr>
          <p:cNvPr id="7" name="TextBox 6"/>
          <p:cNvSpPr txBox="1"/>
          <p:nvPr/>
        </p:nvSpPr>
        <p:spPr>
          <a:xfrm>
            <a:off x="3074096" y="2631510"/>
            <a:ext cx="5105400" cy="954107"/>
          </a:xfrm>
          <a:prstGeom prst="rect">
            <a:avLst/>
          </a:prstGeom>
          <a:solidFill>
            <a:schemeClr val="accent4">
              <a:lumMod val="20000"/>
              <a:lumOff val="80000"/>
            </a:schemeClr>
          </a:solidFill>
        </p:spPr>
        <p:txBody>
          <a:bodyPr wrap="square" rtlCol="0">
            <a:spAutoFit/>
          </a:bodyPr>
          <a:lstStyle/>
          <a:p>
            <a:pPr algn="ctr"/>
            <a:r>
              <a:rPr lang="en-US" sz="2800" b="1" dirty="0">
                <a:solidFill>
                  <a:schemeClr val="accent2">
                    <a:lumMod val="50000"/>
                  </a:schemeClr>
                </a:solidFill>
                <a:latin typeface="Comic Sans MS" panose="030F0702030302020204" pitchFamily="66" charset="0"/>
              </a:rPr>
              <a:t>Humans are adding to the levels of greenhouse gases.</a:t>
            </a:r>
          </a:p>
        </p:txBody>
      </p:sp>
      <p:sp>
        <p:nvSpPr>
          <p:cNvPr id="8" name="TextBox 7"/>
          <p:cNvSpPr txBox="1"/>
          <p:nvPr/>
        </p:nvSpPr>
        <p:spPr>
          <a:xfrm>
            <a:off x="304799" y="4079619"/>
            <a:ext cx="3140901" cy="1815882"/>
          </a:xfrm>
          <a:prstGeom prst="rect">
            <a:avLst/>
          </a:prstGeom>
          <a:solidFill>
            <a:schemeClr val="accent6">
              <a:lumMod val="40000"/>
              <a:lumOff val="60000"/>
            </a:schemeClr>
          </a:solidFill>
        </p:spPr>
        <p:txBody>
          <a:bodyPr wrap="square" rtlCol="0">
            <a:spAutoFit/>
          </a:bodyPr>
          <a:lstStyle/>
          <a:p>
            <a:pPr algn="ctr"/>
            <a:r>
              <a:rPr lang="en-US" sz="2800" b="1" dirty="0">
                <a:solidFill>
                  <a:schemeClr val="accent6">
                    <a:lumMod val="50000"/>
                  </a:schemeClr>
                </a:solidFill>
                <a:latin typeface="Comic Sans MS" panose="030F0702030302020204" pitchFamily="66" charset="0"/>
              </a:rPr>
              <a:t>Greenhouse gases can absorb and retain the Sun’s heat.</a:t>
            </a:r>
          </a:p>
        </p:txBody>
      </p:sp>
      <p:sp>
        <p:nvSpPr>
          <p:cNvPr id="9" name="TextBox 8"/>
          <p:cNvSpPr txBox="1"/>
          <p:nvPr/>
        </p:nvSpPr>
        <p:spPr>
          <a:xfrm>
            <a:off x="3445701" y="4512139"/>
            <a:ext cx="4733795" cy="1384995"/>
          </a:xfrm>
          <a:prstGeom prst="rect">
            <a:avLst/>
          </a:prstGeom>
          <a:solidFill>
            <a:schemeClr val="accent2">
              <a:lumMod val="20000"/>
              <a:lumOff val="80000"/>
            </a:schemeClr>
          </a:solidFill>
        </p:spPr>
        <p:txBody>
          <a:bodyPr wrap="square" rtlCol="0">
            <a:spAutoFit/>
          </a:bodyPr>
          <a:lstStyle/>
          <a:p>
            <a:pPr algn="ctr"/>
            <a:r>
              <a:rPr lang="en-US" sz="2800" b="1" dirty="0">
                <a:solidFill>
                  <a:schemeClr val="accent4">
                    <a:lumMod val="75000"/>
                  </a:schemeClr>
                </a:solidFill>
                <a:latin typeface="Comic Sans MS" panose="030F0702030302020204" pitchFamily="66" charset="0"/>
              </a:rPr>
              <a:t>More heat in the atmosphere means higher global temperatures.</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6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8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11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ntarctica.jpg"/>
          <p:cNvPicPr>
            <a:picLocks noChangeAspect="1"/>
          </p:cNvPicPr>
          <p:nvPr/>
        </p:nvPicPr>
        <p:blipFill>
          <a:blip r:embed="rId2" cstate="print"/>
          <a:stretch>
            <a:fillRect/>
          </a:stretch>
        </p:blipFill>
        <p:spPr>
          <a:xfrm>
            <a:off x="5715000" y="1659924"/>
            <a:ext cx="2743540" cy="2731347"/>
          </a:xfrm>
          <a:prstGeom prst="rect">
            <a:avLst/>
          </a:prstGeom>
        </p:spPr>
      </p:pic>
      <p:sp>
        <p:nvSpPr>
          <p:cNvPr id="5" name="TextBox 4"/>
          <p:cNvSpPr txBox="1"/>
          <p:nvPr/>
        </p:nvSpPr>
        <p:spPr>
          <a:xfrm>
            <a:off x="457200" y="457200"/>
            <a:ext cx="8229600" cy="1200329"/>
          </a:xfrm>
          <a:prstGeom prst="rect">
            <a:avLst/>
          </a:prstGeom>
          <a:noFill/>
        </p:spPr>
        <p:txBody>
          <a:bodyPr wrap="square" rtlCol="0">
            <a:spAutoFit/>
          </a:bodyPr>
          <a:lstStyle/>
          <a:p>
            <a:pPr algn="ctr"/>
            <a:r>
              <a:rPr lang="en-US" sz="3600" b="1" dirty="0">
                <a:latin typeface="Comic Sans MS" panose="030F0702030302020204" pitchFamily="66" charset="0"/>
              </a:rPr>
              <a:t>What are the likely effects of </a:t>
            </a:r>
          </a:p>
          <a:p>
            <a:pPr algn="ctr"/>
            <a:r>
              <a:rPr lang="en-US" sz="3600" b="1" dirty="0">
                <a:latin typeface="Comic Sans MS" panose="030F0702030302020204" pitchFamily="66" charset="0"/>
              </a:rPr>
              <a:t>these higher temperatures?</a:t>
            </a:r>
          </a:p>
        </p:txBody>
      </p:sp>
      <p:sp>
        <p:nvSpPr>
          <p:cNvPr id="9" name="TextBox 8"/>
          <p:cNvSpPr txBox="1"/>
          <p:nvPr/>
        </p:nvSpPr>
        <p:spPr>
          <a:xfrm>
            <a:off x="495300" y="1902857"/>
            <a:ext cx="4076700" cy="1815882"/>
          </a:xfrm>
          <a:prstGeom prst="rect">
            <a:avLst/>
          </a:prstGeom>
          <a:solidFill>
            <a:schemeClr val="accent6">
              <a:lumMod val="50000"/>
            </a:schemeClr>
          </a:solidFill>
        </p:spPr>
        <p:txBody>
          <a:bodyPr wrap="square" rtlCol="0">
            <a:spAutoFit/>
          </a:bodyPr>
          <a:lstStyle/>
          <a:p>
            <a:pPr algn="ctr"/>
            <a:r>
              <a:rPr lang="en-US" sz="2800" b="1" dirty="0">
                <a:solidFill>
                  <a:schemeClr val="accent3">
                    <a:lumMod val="40000"/>
                    <a:lumOff val="60000"/>
                  </a:schemeClr>
                </a:solidFill>
                <a:latin typeface="Comic Sans MS" panose="030F0702030302020204" pitchFamily="66" charset="0"/>
              </a:rPr>
              <a:t>Sea levels may rise anywhere from 7 – 23 inches over the next hundred years or so. </a:t>
            </a:r>
          </a:p>
        </p:txBody>
      </p:sp>
      <p:sp>
        <p:nvSpPr>
          <p:cNvPr id="11" name="TextBox 10"/>
          <p:cNvSpPr txBox="1"/>
          <p:nvPr/>
        </p:nvSpPr>
        <p:spPr>
          <a:xfrm>
            <a:off x="1371600" y="4114800"/>
            <a:ext cx="4724400" cy="2246769"/>
          </a:xfrm>
          <a:prstGeom prst="rect">
            <a:avLst/>
          </a:prstGeom>
          <a:solidFill>
            <a:schemeClr val="accent1">
              <a:lumMod val="50000"/>
            </a:schemeClr>
          </a:solidFill>
        </p:spPr>
        <p:txBody>
          <a:bodyPr wrap="square" rtlCol="0">
            <a:spAutoFit/>
          </a:bodyPr>
          <a:lstStyle/>
          <a:p>
            <a:pPr algn="ctr"/>
            <a:r>
              <a:rPr lang="en-US" sz="2800" b="1" dirty="0">
                <a:solidFill>
                  <a:schemeClr val="accent1">
                    <a:lumMod val="40000"/>
                    <a:lumOff val="60000"/>
                  </a:schemeClr>
                </a:solidFill>
                <a:latin typeface="Comic Sans MS" panose="030F0702030302020204" pitchFamily="66" charset="0"/>
              </a:rPr>
              <a:t>This may be due to the melting of mountain glaciers and ice sheets of Greenland and Antarctica.</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500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par>
                                <p:cTn id="11" presetID="2" presetClass="entr" presetSubtype="2" fill="hold" nodeType="withEffect">
                                  <p:stCondLst>
                                    <p:cond delay="600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1+#ppt_w/2"/>
                                          </p:val>
                                        </p:tav>
                                        <p:tav tm="100000">
                                          <p:val>
                                            <p:strVal val="#ppt_x"/>
                                          </p:val>
                                        </p:tav>
                                      </p:tavLst>
                                    </p:anim>
                                    <p:anim calcmode="lin" valueType="num">
                                      <p:cBhvr additive="base">
                                        <p:cTn id="14"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0999"/>
            <a:ext cx="8229600" cy="646331"/>
          </a:xfrm>
          <a:prstGeom prst="rect">
            <a:avLst/>
          </a:prstGeom>
          <a:noFill/>
        </p:spPr>
        <p:txBody>
          <a:bodyPr wrap="square" rtlCol="0">
            <a:spAutoFit/>
          </a:bodyPr>
          <a:lstStyle/>
          <a:p>
            <a:pPr algn="ctr"/>
            <a:r>
              <a:rPr lang="en-US" sz="3600" b="1" dirty="0">
                <a:solidFill>
                  <a:schemeClr val="tx2">
                    <a:lumMod val="50000"/>
                  </a:schemeClr>
                </a:solidFill>
                <a:latin typeface="Comic Sans MS" panose="030F0702030302020204" pitchFamily="66" charset="0"/>
              </a:rPr>
              <a:t>Likely Effects</a:t>
            </a:r>
          </a:p>
        </p:txBody>
      </p:sp>
      <p:sp>
        <p:nvSpPr>
          <p:cNvPr id="10" name="TextBox 9"/>
          <p:cNvSpPr txBox="1"/>
          <p:nvPr/>
        </p:nvSpPr>
        <p:spPr>
          <a:xfrm>
            <a:off x="663879" y="1600200"/>
            <a:ext cx="4267200" cy="2246769"/>
          </a:xfrm>
          <a:prstGeom prst="rect">
            <a:avLst/>
          </a:prstGeom>
          <a:solidFill>
            <a:schemeClr val="accent6">
              <a:lumMod val="50000"/>
            </a:schemeClr>
          </a:solidFill>
        </p:spPr>
        <p:txBody>
          <a:bodyPr wrap="square" rtlCol="0">
            <a:spAutoFit/>
          </a:bodyPr>
          <a:lstStyle/>
          <a:p>
            <a:pPr algn="ctr"/>
            <a:r>
              <a:rPr lang="en-US" sz="2800" b="1" dirty="0">
                <a:solidFill>
                  <a:schemeClr val="accent1">
                    <a:lumMod val="75000"/>
                  </a:schemeClr>
                </a:solidFill>
                <a:latin typeface="Comic Sans MS" panose="030F0702030302020204" pitchFamily="66" charset="0"/>
              </a:rPr>
              <a:t>Arctic sea ice is fresh water – it is less dense and may cause changes in deep ocean currents.</a:t>
            </a:r>
          </a:p>
        </p:txBody>
      </p:sp>
      <p:sp>
        <p:nvSpPr>
          <p:cNvPr id="11" name="TextBox 10"/>
          <p:cNvSpPr txBox="1"/>
          <p:nvPr/>
        </p:nvSpPr>
        <p:spPr>
          <a:xfrm>
            <a:off x="381000" y="4876800"/>
            <a:ext cx="8382000" cy="1384995"/>
          </a:xfrm>
          <a:prstGeom prst="rect">
            <a:avLst/>
          </a:prstGeom>
          <a:noFill/>
        </p:spPr>
        <p:txBody>
          <a:bodyPr wrap="square" rtlCol="0">
            <a:spAutoFit/>
          </a:bodyPr>
          <a:lstStyle/>
          <a:p>
            <a:pPr algn="ctr"/>
            <a:r>
              <a:rPr lang="en-US" sz="2800" b="1" dirty="0">
                <a:solidFill>
                  <a:schemeClr val="tx1">
                    <a:lumMod val="85000"/>
                    <a:lumOff val="15000"/>
                  </a:schemeClr>
                </a:solidFill>
                <a:latin typeface="Comic Sans MS" panose="030F0702030302020204" pitchFamily="66" charset="0"/>
              </a:rPr>
              <a:t>Less sea ice may also mean higher sea temperatures because water absorbs more of the sun’s energy than the ice would.</a:t>
            </a:r>
          </a:p>
        </p:txBody>
      </p:sp>
      <p:pic>
        <p:nvPicPr>
          <p:cNvPr id="13" name="Picture 12" descr="global warming.bmp"/>
          <p:cNvPicPr>
            <a:picLocks noChangeAspect="1"/>
          </p:cNvPicPr>
          <p:nvPr/>
        </p:nvPicPr>
        <p:blipFill>
          <a:blip r:embed="rId2" cstate="print"/>
          <a:stretch>
            <a:fillRect/>
          </a:stretch>
        </p:blipFill>
        <p:spPr>
          <a:xfrm>
            <a:off x="4931079" y="1600200"/>
            <a:ext cx="3345095" cy="31010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15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5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ppt_x"/>
                                          </p:val>
                                        </p:tav>
                                        <p:tav tm="100000">
                                          <p:val>
                                            <p:strVal val="#ppt_x"/>
                                          </p:val>
                                        </p:tav>
                                      </p:tavLst>
                                    </p:anim>
                                    <p:anim calcmode="lin" valueType="num">
                                      <p:cBhvr additive="base">
                                        <p:cTn id="12" dur="1000" fill="hold"/>
                                        <p:tgtEl>
                                          <p:spTgt spid="11"/>
                                        </p:tgtEl>
                                        <p:attrNameLst>
                                          <p:attrName>ppt_y</p:attrName>
                                        </p:attrNameLst>
                                      </p:cBhvr>
                                      <p:tavLst>
                                        <p:tav tm="0">
                                          <p:val>
                                            <p:strVal val="1+#ppt_h/2"/>
                                          </p:val>
                                        </p:tav>
                                        <p:tav tm="100000">
                                          <p:val>
                                            <p:strVal val="#ppt_y"/>
                                          </p:val>
                                        </p:tav>
                                      </p:tavLst>
                                    </p:anim>
                                  </p:childTnLst>
                                </p:cTn>
                              </p:par>
                              <p:par>
                                <p:cTn id="13" presetID="10" presetClass="entr" presetSubtype="0" fill="hold" nodeType="withEffect">
                                  <p:stCondLst>
                                    <p:cond delay="300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19600" y="1905000"/>
            <a:ext cx="4495800" cy="3539430"/>
          </a:xfrm>
          <a:prstGeom prst="rect">
            <a:avLst/>
          </a:prstGeom>
          <a:solidFill>
            <a:srgbClr val="99CCFF"/>
          </a:solidFill>
        </p:spPr>
        <p:txBody>
          <a:bodyPr wrap="square" rtlCol="0">
            <a:spAutoFit/>
          </a:bodyPr>
          <a:lstStyle/>
          <a:p>
            <a:pPr algn="ctr"/>
            <a:r>
              <a:rPr lang="en-US" sz="2800" b="1" dirty="0">
                <a:solidFill>
                  <a:srgbClr val="0033CC"/>
                </a:solidFill>
                <a:latin typeface="Comic Sans MS" panose="030F0702030302020204" pitchFamily="66" charset="0"/>
              </a:rPr>
              <a:t>… is the fact that particulates in the atmosphere fall out of the air onto the ice. The particulates absorb more heat and cause melting of the ice underneath.</a:t>
            </a:r>
          </a:p>
        </p:txBody>
      </p:sp>
      <p:pic>
        <p:nvPicPr>
          <p:cNvPr id="1026" name="Picture 2" descr="https://encrypted-tbn2.gstatic.com/images?q=tbn:ANd9GcRX8rAlh24gCaUC8l9WMLl-3OEjoolO9zRbCa7cqgLHLnHVwAZ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2286000"/>
            <a:ext cx="3808311" cy="22849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000" y="380999"/>
            <a:ext cx="8229600" cy="1200329"/>
          </a:xfrm>
          <a:prstGeom prst="rect">
            <a:avLst/>
          </a:prstGeom>
          <a:noFill/>
        </p:spPr>
        <p:txBody>
          <a:bodyPr wrap="square" rtlCol="0">
            <a:spAutoFit/>
          </a:bodyPr>
          <a:lstStyle/>
          <a:p>
            <a:pPr algn="ctr"/>
            <a:r>
              <a:rPr lang="en-US" sz="3600" b="1" dirty="0">
                <a:solidFill>
                  <a:schemeClr val="tx2">
                    <a:lumMod val="50000"/>
                  </a:schemeClr>
                </a:solidFill>
                <a:latin typeface="Comic Sans MS" panose="030F0702030302020204" pitchFamily="66" charset="0"/>
              </a:rPr>
              <a:t>Adding to the increased rate of the melting Arctic ice…</a:t>
            </a:r>
          </a:p>
        </p:txBody>
      </p:sp>
    </p:spTree>
    <p:extLst>
      <p:ext uri="{BB962C8B-B14F-4D97-AF65-F5344CB8AC3E}">
        <p14:creationId xmlns:p14="http://schemas.microsoft.com/office/powerpoint/2010/main" val="12426505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250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350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A835-804C-49C6-9701-6A90515B9C93}"/>
              </a:ext>
            </a:extLst>
          </p:cNvPr>
          <p:cNvSpPr>
            <a:spLocks noGrp="1"/>
          </p:cNvSpPr>
          <p:nvPr>
            <p:ph type="title"/>
          </p:nvPr>
        </p:nvSpPr>
        <p:spPr/>
        <p:txBody>
          <a:bodyPr/>
          <a:lstStyle/>
          <a:p>
            <a:r>
              <a:rPr lang="en-US" dirty="0"/>
              <a:t>Legends of Learning</a:t>
            </a:r>
          </a:p>
        </p:txBody>
      </p:sp>
      <p:sp>
        <p:nvSpPr>
          <p:cNvPr id="3" name="Content Placeholder 2">
            <a:extLst>
              <a:ext uri="{FF2B5EF4-FFF2-40B4-BE49-F238E27FC236}">
                <a16:creationId xmlns:a16="http://schemas.microsoft.com/office/drawing/2014/main" id="{050C8BB2-B4CD-4BF4-9B51-DE0A85D836DC}"/>
              </a:ext>
            </a:extLst>
          </p:cNvPr>
          <p:cNvSpPr>
            <a:spLocks noGrp="1"/>
          </p:cNvSpPr>
          <p:nvPr>
            <p:ph idx="1"/>
          </p:nvPr>
        </p:nvSpPr>
        <p:spPr/>
        <p:txBody>
          <a:bodyPr>
            <a:normAutofit/>
          </a:bodyPr>
          <a:lstStyle/>
          <a:p>
            <a:pPr marL="0" indent="0">
              <a:buNone/>
            </a:pPr>
            <a:r>
              <a:rPr lang="en-US" sz="2400" dirty="0"/>
              <a:t>To access this assignment, students should go to</a:t>
            </a:r>
            <a:r>
              <a:rPr lang="en-US" sz="2400" b="1" dirty="0"/>
              <a:t> login.legendsoflearning.com</a:t>
            </a:r>
            <a:r>
              <a:rPr lang="en-US" sz="2400" dirty="0"/>
              <a:t> </a:t>
            </a:r>
            <a:br>
              <a:rPr lang="en-US" sz="2400" dirty="0"/>
            </a:br>
            <a:r>
              <a:rPr lang="en-US" sz="2400" dirty="0"/>
              <a:t>Between: </a:t>
            </a:r>
            <a:br>
              <a:rPr lang="en-US" sz="2400" dirty="0"/>
            </a:br>
            <a:r>
              <a:rPr lang="en-US" sz="2400" dirty="0"/>
              <a:t>05-11-2020 and 05-22-2020 </a:t>
            </a:r>
            <a:br>
              <a:rPr lang="en-US" sz="2400" dirty="0"/>
            </a:br>
            <a:r>
              <a:rPr lang="en-US" sz="2400" dirty="0"/>
              <a:t>Then, enter your teacher code when prompted: </a:t>
            </a:r>
            <a:br>
              <a:rPr lang="en-US" sz="2400" dirty="0"/>
            </a:br>
            <a:r>
              <a:rPr lang="en-US" sz="2400" b="1" dirty="0"/>
              <a:t>STANFO18 </a:t>
            </a:r>
            <a:br>
              <a:rPr lang="en-US" sz="2400" dirty="0"/>
            </a:br>
            <a:r>
              <a:rPr lang="en-US" sz="2400" dirty="0"/>
              <a:t>and click the assignment named: </a:t>
            </a:r>
            <a:br>
              <a:rPr lang="en-US" sz="2400" dirty="0"/>
            </a:br>
            <a:r>
              <a:rPr lang="en-US" sz="2400" b="1" dirty="0"/>
              <a:t>"Assignment - Playlist - Warm Planet Adventure"</a:t>
            </a:r>
            <a:endParaRPr lang="en-US" sz="2400" dirty="0"/>
          </a:p>
        </p:txBody>
      </p:sp>
    </p:spTree>
    <p:extLst>
      <p:ext uri="{BB962C8B-B14F-4D97-AF65-F5344CB8AC3E}">
        <p14:creationId xmlns:p14="http://schemas.microsoft.com/office/powerpoint/2010/main" val="1332930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457199"/>
            <a:ext cx="8229600" cy="646331"/>
          </a:xfrm>
          <a:prstGeom prst="rect">
            <a:avLst/>
          </a:prstGeom>
          <a:noFill/>
        </p:spPr>
        <p:txBody>
          <a:bodyPr wrap="square" rtlCol="0">
            <a:spAutoFit/>
          </a:bodyPr>
          <a:lstStyle/>
          <a:p>
            <a:pPr algn="ctr"/>
            <a:r>
              <a:rPr lang="en-US" sz="3600" b="1" dirty="0">
                <a:solidFill>
                  <a:schemeClr val="tx2">
                    <a:lumMod val="50000"/>
                  </a:schemeClr>
                </a:solidFill>
                <a:latin typeface="Comic Sans MS" panose="030F0702030302020204" pitchFamily="66" charset="0"/>
              </a:rPr>
              <a:t>If Ocean Temperatures Rise…</a:t>
            </a:r>
          </a:p>
        </p:txBody>
      </p:sp>
      <p:sp>
        <p:nvSpPr>
          <p:cNvPr id="10" name="TextBox 9"/>
          <p:cNvSpPr txBox="1"/>
          <p:nvPr/>
        </p:nvSpPr>
        <p:spPr>
          <a:xfrm>
            <a:off x="381000" y="2198091"/>
            <a:ext cx="4343400" cy="1077218"/>
          </a:xfrm>
          <a:prstGeom prst="rect">
            <a:avLst/>
          </a:prstGeom>
          <a:solidFill>
            <a:schemeClr val="accent1"/>
          </a:solidFill>
        </p:spPr>
        <p:txBody>
          <a:bodyPr wrap="square" rtlCol="0">
            <a:spAutoFit/>
          </a:bodyPr>
          <a:lstStyle/>
          <a:p>
            <a:pPr algn="ctr"/>
            <a:r>
              <a:rPr lang="en-US" sz="3200" b="1" dirty="0">
                <a:solidFill>
                  <a:schemeClr val="accent6">
                    <a:lumMod val="50000"/>
                  </a:schemeClr>
                </a:solidFill>
                <a:latin typeface="Comic Sans MS" panose="030F0702030302020204" pitchFamily="66" charset="0"/>
              </a:rPr>
              <a:t>It can trigger stronger hurricanes.</a:t>
            </a:r>
          </a:p>
        </p:txBody>
      </p:sp>
      <p:sp>
        <p:nvSpPr>
          <p:cNvPr id="11" name="TextBox 10"/>
          <p:cNvSpPr txBox="1"/>
          <p:nvPr/>
        </p:nvSpPr>
        <p:spPr>
          <a:xfrm>
            <a:off x="5334000" y="1524000"/>
            <a:ext cx="3429000" cy="2062103"/>
          </a:xfrm>
          <a:prstGeom prst="rect">
            <a:avLst/>
          </a:prstGeom>
          <a:solidFill>
            <a:schemeClr val="accent6">
              <a:lumMod val="20000"/>
              <a:lumOff val="80000"/>
            </a:schemeClr>
          </a:solidFill>
        </p:spPr>
        <p:txBody>
          <a:bodyPr wrap="square" rtlCol="0">
            <a:spAutoFit/>
          </a:bodyPr>
          <a:lstStyle/>
          <a:p>
            <a:pPr algn="ctr"/>
            <a:r>
              <a:rPr lang="en-US" sz="3200" b="1" dirty="0">
                <a:solidFill>
                  <a:schemeClr val="accent4">
                    <a:lumMod val="75000"/>
                  </a:schemeClr>
                </a:solidFill>
                <a:latin typeface="Comic Sans MS" panose="030F0702030302020204" pitchFamily="66" charset="0"/>
              </a:rPr>
              <a:t>Warmer oceans may also cause coral reefs to die.</a:t>
            </a:r>
          </a:p>
        </p:txBody>
      </p:sp>
      <p:pic>
        <p:nvPicPr>
          <p:cNvPr id="12" name="Picture 11" descr="hurricane.bmp"/>
          <p:cNvPicPr>
            <a:picLocks noChangeAspect="1"/>
          </p:cNvPicPr>
          <p:nvPr/>
        </p:nvPicPr>
        <p:blipFill>
          <a:blip r:embed="rId2" cstate="print"/>
          <a:stretch>
            <a:fillRect/>
          </a:stretch>
        </p:blipFill>
        <p:spPr>
          <a:xfrm>
            <a:off x="812436" y="3276601"/>
            <a:ext cx="3713635" cy="3234456"/>
          </a:xfrm>
          <a:prstGeom prst="rect">
            <a:avLst/>
          </a:prstGeom>
        </p:spPr>
      </p:pic>
      <p:pic>
        <p:nvPicPr>
          <p:cNvPr id="13" name="Picture 12" descr="coral reef.jpg"/>
          <p:cNvPicPr>
            <a:picLocks noChangeAspect="1"/>
          </p:cNvPicPr>
          <p:nvPr/>
        </p:nvPicPr>
        <p:blipFill>
          <a:blip r:embed="rId3" cstate="print"/>
          <a:stretch>
            <a:fillRect/>
          </a:stretch>
        </p:blipFill>
        <p:spPr>
          <a:xfrm>
            <a:off x="5636091" y="3586103"/>
            <a:ext cx="3295533" cy="2773740"/>
          </a:xfrm>
          <a:prstGeom prst="rect">
            <a:avLst/>
          </a:prstGeom>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par>
                                <p:cTn id="8" presetID="2" presetClass="entr" presetSubtype="4" fill="hold" nodeType="withEffect">
                                  <p:stCondLst>
                                    <p:cond delay="300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2000" fill="hold"/>
                                        <p:tgtEl>
                                          <p:spTgt spid="12"/>
                                        </p:tgtEl>
                                        <p:attrNameLst>
                                          <p:attrName>ppt_x</p:attrName>
                                        </p:attrNameLst>
                                      </p:cBhvr>
                                      <p:tavLst>
                                        <p:tav tm="0">
                                          <p:val>
                                            <p:strVal val="#ppt_x"/>
                                          </p:val>
                                        </p:tav>
                                        <p:tav tm="100000">
                                          <p:val>
                                            <p:strVal val="#ppt_x"/>
                                          </p:val>
                                        </p:tav>
                                      </p:tavLst>
                                    </p:anim>
                                    <p:anim calcmode="lin" valueType="num">
                                      <p:cBhvr additive="base">
                                        <p:cTn id="11" dur="2000" fill="hold"/>
                                        <p:tgtEl>
                                          <p:spTgt spid="12"/>
                                        </p:tgtEl>
                                        <p:attrNameLst>
                                          <p:attrName>ppt_y</p:attrName>
                                        </p:attrNameLst>
                                      </p:cBhvr>
                                      <p:tavLst>
                                        <p:tav tm="0">
                                          <p:val>
                                            <p:strVal val="1+#ppt_h/2"/>
                                          </p:val>
                                        </p:tav>
                                        <p:tav tm="100000">
                                          <p:val>
                                            <p:strVal val="#ppt_y"/>
                                          </p:val>
                                        </p:tav>
                                      </p:tavLst>
                                    </p:anim>
                                  </p:childTnLst>
                                </p:cTn>
                              </p:par>
                              <p:par>
                                <p:cTn id="12" presetID="10" presetClass="entr" presetSubtype="0" fill="hold" grpId="0" nodeType="withEffect">
                                  <p:stCondLst>
                                    <p:cond delay="700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2000"/>
                                        <p:tgtEl>
                                          <p:spTgt spid="11"/>
                                        </p:tgtEl>
                                      </p:cBhvr>
                                    </p:animEffect>
                                  </p:childTnLst>
                                </p:cTn>
                              </p:par>
                              <p:par>
                                <p:cTn id="15" presetID="10" presetClass="entr" presetSubtype="0" fill="hold" nodeType="withEffect">
                                  <p:stCondLst>
                                    <p:cond delay="80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3065"/>
            <a:ext cx="8229600" cy="1200329"/>
          </a:xfrm>
          <a:prstGeom prst="rect">
            <a:avLst/>
          </a:prstGeom>
          <a:noFill/>
        </p:spPr>
        <p:txBody>
          <a:bodyPr wrap="square" rtlCol="0">
            <a:spAutoFit/>
          </a:bodyPr>
          <a:lstStyle/>
          <a:p>
            <a:pPr algn="ctr"/>
            <a:r>
              <a:rPr lang="en-US" sz="3600" b="1" dirty="0">
                <a:latin typeface="Comic Sans MS" panose="030F0702030302020204" pitchFamily="66" charset="0"/>
              </a:rPr>
              <a:t>Warmer Ocean Temperatures Affect…</a:t>
            </a:r>
          </a:p>
        </p:txBody>
      </p:sp>
      <p:sp>
        <p:nvSpPr>
          <p:cNvPr id="4" name="TextBox 3"/>
          <p:cNvSpPr txBox="1"/>
          <p:nvPr/>
        </p:nvSpPr>
        <p:spPr>
          <a:xfrm>
            <a:off x="3886200" y="1981200"/>
            <a:ext cx="4876800" cy="523220"/>
          </a:xfrm>
          <a:prstGeom prst="rect">
            <a:avLst/>
          </a:prstGeom>
          <a:solidFill>
            <a:schemeClr val="bg1">
              <a:lumMod val="95000"/>
            </a:schemeClr>
          </a:solidFill>
        </p:spPr>
        <p:txBody>
          <a:bodyPr wrap="square" rtlCol="0">
            <a:spAutoFit/>
          </a:bodyPr>
          <a:lstStyle/>
          <a:p>
            <a:r>
              <a:rPr lang="en-US" sz="2800" b="1" dirty="0">
                <a:solidFill>
                  <a:schemeClr val="accent2">
                    <a:lumMod val="75000"/>
                  </a:schemeClr>
                </a:solidFill>
                <a:latin typeface="Comic Sans MS" panose="030F0702030302020204" pitchFamily="66" charset="0"/>
              </a:rPr>
              <a:t>…the climate on the land.</a:t>
            </a:r>
          </a:p>
        </p:txBody>
      </p:sp>
      <p:pic>
        <p:nvPicPr>
          <p:cNvPr id="12" name="Picture 11" descr="drought.jpg"/>
          <p:cNvPicPr>
            <a:picLocks noChangeAspect="1"/>
          </p:cNvPicPr>
          <p:nvPr/>
        </p:nvPicPr>
        <p:blipFill>
          <a:blip r:embed="rId2" cstate="print"/>
          <a:stretch>
            <a:fillRect/>
          </a:stretch>
        </p:blipFill>
        <p:spPr>
          <a:xfrm>
            <a:off x="389770" y="3431088"/>
            <a:ext cx="4258430" cy="3189712"/>
          </a:xfrm>
          <a:prstGeom prst="rect">
            <a:avLst/>
          </a:prstGeom>
        </p:spPr>
      </p:pic>
      <p:sp>
        <p:nvSpPr>
          <p:cNvPr id="10" name="TextBox 9"/>
          <p:cNvSpPr txBox="1"/>
          <p:nvPr/>
        </p:nvSpPr>
        <p:spPr>
          <a:xfrm>
            <a:off x="4495800" y="3048000"/>
            <a:ext cx="4525027" cy="1815882"/>
          </a:xfrm>
          <a:prstGeom prst="rect">
            <a:avLst/>
          </a:prstGeom>
          <a:solidFill>
            <a:schemeClr val="accent4">
              <a:lumMod val="20000"/>
              <a:lumOff val="80000"/>
            </a:schemeClr>
          </a:solidFill>
        </p:spPr>
        <p:txBody>
          <a:bodyPr wrap="square" rtlCol="0">
            <a:spAutoFit/>
          </a:bodyPr>
          <a:lstStyle/>
          <a:p>
            <a:pPr algn="ctr"/>
            <a:r>
              <a:rPr lang="en-US" sz="2800" b="1" dirty="0">
                <a:solidFill>
                  <a:schemeClr val="accent4">
                    <a:lumMod val="75000"/>
                  </a:schemeClr>
                </a:solidFill>
              </a:rPr>
              <a:t>Warmer temperatures mean more evaporation in some areas…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400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par>
                                <p:cTn id="12" presetID="2" presetClass="entr" presetSubtype="2" fill="hold" nodeType="withEffect">
                                  <p:stCondLst>
                                    <p:cond delay="500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000" fill="hold"/>
                                        <p:tgtEl>
                                          <p:spTgt spid="12"/>
                                        </p:tgtEl>
                                        <p:attrNameLst>
                                          <p:attrName>ppt_x</p:attrName>
                                        </p:attrNameLst>
                                      </p:cBhvr>
                                      <p:tavLst>
                                        <p:tav tm="0">
                                          <p:val>
                                            <p:strVal val="1+#ppt_w/2"/>
                                          </p:val>
                                        </p:tav>
                                        <p:tav tm="100000">
                                          <p:val>
                                            <p:strVal val="#ppt_x"/>
                                          </p:val>
                                        </p:tav>
                                      </p:tavLst>
                                    </p:anim>
                                    <p:anim calcmode="lin" valueType="num">
                                      <p:cBhvr additive="base">
                                        <p:cTn id="15"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605425"/>
            <a:ext cx="8229600" cy="646331"/>
          </a:xfrm>
          <a:prstGeom prst="rect">
            <a:avLst/>
          </a:prstGeom>
          <a:noFill/>
        </p:spPr>
        <p:txBody>
          <a:bodyPr wrap="square" rtlCol="0">
            <a:spAutoFit/>
          </a:bodyPr>
          <a:lstStyle/>
          <a:p>
            <a:pPr algn="ctr"/>
            <a:r>
              <a:rPr lang="en-US" sz="3600" b="1" dirty="0">
                <a:solidFill>
                  <a:schemeClr val="tx1">
                    <a:lumMod val="85000"/>
                    <a:lumOff val="15000"/>
                  </a:schemeClr>
                </a:solidFill>
                <a:latin typeface="Comic Sans MS" panose="030F0702030302020204" pitchFamily="66" charset="0"/>
              </a:rPr>
              <a:t>And…</a:t>
            </a:r>
          </a:p>
        </p:txBody>
      </p:sp>
      <p:sp>
        <p:nvSpPr>
          <p:cNvPr id="9" name="TextBox 8"/>
          <p:cNvSpPr txBox="1"/>
          <p:nvPr/>
        </p:nvSpPr>
        <p:spPr>
          <a:xfrm>
            <a:off x="228600" y="4191000"/>
            <a:ext cx="4038600" cy="2062103"/>
          </a:xfrm>
          <a:prstGeom prst="rect">
            <a:avLst/>
          </a:prstGeom>
          <a:solidFill>
            <a:schemeClr val="accent1">
              <a:lumMod val="20000"/>
              <a:lumOff val="80000"/>
            </a:schemeClr>
          </a:solidFill>
        </p:spPr>
        <p:txBody>
          <a:bodyPr wrap="square" rtlCol="0">
            <a:spAutoFit/>
          </a:bodyPr>
          <a:lstStyle/>
          <a:p>
            <a:pPr algn="ctr"/>
            <a:r>
              <a:rPr lang="en-US" sz="3200" b="1" dirty="0">
                <a:solidFill>
                  <a:schemeClr val="tx2">
                    <a:lumMod val="50000"/>
                  </a:schemeClr>
                </a:solidFill>
                <a:latin typeface="Comic Sans MS" panose="030F0702030302020204" pitchFamily="66" charset="0"/>
              </a:rPr>
              <a:t>Temperatures may be extreme – colder winters, hotter summers.</a:t>
            </a:r>
          </a:p>
        </p:txBody>
      </p:sp>
      <p:pic>
        <p:nvPicPr>
          <p:cNvPr id="8" name="Content Placeholder 7" descr="flood.jpg"/>
          <p:cNvPicPr>
            <a:picLocks noGrp="1" noChangeAspect="1"/>
          </p:cNvPicPr>
          <p:nvPr>
            <p:ph idx="1"/>
          </p:nvPr>
        </p:nvPicPr>
        <p:blipFill>
          <a:blip r:embed="rId2" cstate="print"/>
          <a:stretch>
            <a:fillRect/>
          </a:stretch>
        </p:blipFill>
        <p:spPr>
          <a:xfrm>
            <a:off x="4495800" y="1570015"/>
            <a:ext cx="3486150" cy="2717550"/>
          </a:xfrm>
          <a:prstGeom prst="rect">
            <a:avLst/>
          </a:prstGeom>
        </p:spPr>
      </p:pic>
      <p:sp>
        <p:nvSpPr>
          <p:cNvPr id="4" name="TextBox 3"/>
          <p:cNvSpPr txBox="1"/>
          <p:nvPr/>
        </p:nvSpPr>
        <p:spPr>
          <a:xfrm>
            <a:off x="1188929" y="1828800"/>
            <a:ext cx="3276600" cy="1077218"/>
          </a:xfrm>
          <a:prstGeom prst="rect">
            <a:avLst/>
          </a:prstGeom>
          <a:solidFill>
            <a:schemeClr val="tx1">
              <a:lumMod val="85000"/>
              <a:lumOff val="15000"/>
            </a:schemeClr>
          </a:solidFill>
        </p:spPr>
        <p:txBody>
          <a:bodyPr wrap="square" rtlCol="0">
            <a:spAutoFit/>
          </a:bodyPr>
          <a:lstStyle/>
          <a:p>
            <a:pPr algn="ctr"/>
            <a:r>
              <a:rPr lang="en-US" sz="3200" b="1" dirty="0">
                <a:solidFill>
                  <a:schemeClr val="accent1">
                    <a:lumMod val="75000"/>
                  </a:schemeClr>
                </a:solidFill>
                <a:latin typeface="Comic Sans MS" panose="030F0702030302020204" pitchFamily="66" charset="0"/>
              </a:rPr>
              <a:t>…more flooding in other areas.</a:t>
            </a:r>
          </a:p>
        </p:txBody>
      </p:sp>
      <p:sp>
        <p:nvSpPr>
          <p:cNvPr id="6" name="TextBox 5"/>
          <p:cNvSpPr txBox="1"/>
          <p:nvPr/>
        </p:nvSpPr>
        <p:spPr>
          <a:xfrm>
            <a:off x="4534422" y="4341251"/>
            <a:ext cx="4191000" cy="1938992"/>
          </a:xfrm>
          <a:prstGeom prst="rect">
            <a:avLst/>
          </a:prstGeom>
          <a:solidFill>
            <a:schemeClr val="accent1">
              <a:lumMod val="50000"/>
            </a:schemeClr>
          </a:solidFill>
        </p:spPr>
        <p:txBody>
          <a:bodyPr wrap="square" rtlCol="0">
            <a:spAutoFit/>
          </a:bodyPr>
          <a:lstStyle/>
          <a:p>
            <a:pPr algn="ctr"/>
            <a:r>
              <a:rPr lang="en-US" sz="2400" b="1" dirty="0">
                <a:solidFill>
                  <a:schemeClr val="bg2">
                    <a:lumMod val="20000"/>
                    <a:lumOff val="80000"/>
                  </a:schemeClr>
                </a:solidFill>
                <a:latin typeface="Comic Sans MS" panose="030F0702030302020204" pitchFamily="66" charset="0"/>
              </a:rPr>
              <a:t>Summer heat waves may last longer, hurricane season may be longer, droughts may be more severe and last longer.</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450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par>
                                <p:cTn id="13" presetID="2" presetClass="entr" presetSubtype="4" fill="hold"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2000" fill="hold"/>
                                        <p:tgtEl>
                                          <p:spTgt spid="8"/>
                                        </p:tgtEl>
                                        <p:attrNameLst>
                                          <p:attrName>ppt_x</p:attrName>
                                        </p:attrNameLst>
                                      </p:cBhvr>
                                      <p:tavLst>
                                        <p:tav tm="0">
                                          <p:val>
                                            <p:strVal val="#ppt_x"/>
                                          </p:val>
                                        </p:tav>
                                        <p:tav tm="100000">
                                          <p:val>
                                            <p:strVal val="#ppt_x"/>
                                          </p:val>
                                        </p:tav>
                                      </p:tavLst>
                                    </p:anim>
                                    <p:anim calcmode="lin" valueType="num">
                                      <p:cBhvr additive="base">
                                        <p:cTn id="16" dur="2000" fill="hold"/>
                                        <p:tgtEl>
                                          <p:spTgt spid="8"/>
                                        </p:tgtEl>
                                        <p:attrNameLst>
                                          <p:attrName>ppt_y</p:attrName>
                                        </p:attrNameLst>
                                      </p:cBhvr>
                                      <p:tavLst>
                                        <p:tav tm="0">
                                          <p:val>
                                            <p:strVal val="1+#ppt_h/2"/>
                                          </p:val>
                                        </p:tav>
                                        <p:tav tm="100000">
                                          <p:val>
                                            <p:strVal val="#ppt_y"/>
                                          </p:val>
                                        </p:tav>
                                      </p:tavLst>
                                    </p:anim>
                                  </p:childTnLst>
                                </p:cTn>
                              </p:par>
                              <p:par>
                                <p:cTn id="17" presetID="42" presetClass="entr" presetSubtype="0" fill="hold" grpId="0" nodeType="withEffect">
                                  <p:stCondLst>
                                    <p:cond delay="65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8229600" cy="1200329"/>
          </a:xfrm>
          <a:prstGeom prst="rect">
            <a:avLst/>
          </a:prstGeom>
          <a:noFill/>
        </p:spPr>
        <p:txBody>
          <a:bodyPr wrap="square" rtlCol="0">
            <a:spAutoFit/>
          </a:bodyPr>
          <a:lstStyle/>
          <a:p>
            <a:pPr algn="ctr"/>
            <a:r>
              <a:rPr lang="en-US" sz="3600" b="1" dirty="0">
                <a:latin typeface="Comic Sans MS" panose="030F0702030302020204" pitchFamily="66" charset="0"/>
              </a:rPr>
              <a:t>Can we do anything about Global Warming and Climate Change?</a:t>
            </a:r>
          </a:p>
        </p:txBody>
      </p:sp>
      <p:sp>
        <p:nvSpPr>
          <p:cNvPr id="9" name="TextBox 8"/>
          <p:cNvSpPr txBox="1"/>
          <p:nvPr/>
        </p:nvSpPr>
        <p:spPr>
          <a:xfrm>
            <a:off x="3048000" y="2819400"/>
            <a:ext cx="3200400" cy="1569660"/>
          </a:xfrm>
          <a:prstGeom prst="rect">
            <a:avLst/>
          </a:prstGeom>
          <a:noFill/>
        </p:spPr>
        <p:txBody>
          <a:bodyPr wrap="square" rtlCol="0">
            <a:spAutoFit/>
          </a:bodyPr>
          <a:lstStyle/>
          <a:p>
            <a:pPr algn="ctr"/>
            <a:r>
              <a:rPr lang="en-US" sz="9600" b="1" dirty="0">
                <a:solidFill>
                  <a:schemeClr val="accent4">
                    <a:lumMod val="50000"/>
                  </a:schemeClr>
                </a:solidFill>
                <a:latin typeface="Comic Sans MS" panose="030F0702030302020204" pitchFamily="66" charset="0"/>
              </a:rPr>
              <a:t>Yes!!!</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4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81000"/>
            <a:ext cx="8229600" cy="1200329"/>
          </a:xfrm>
          <a:prstGeom prst="rect">
            <a:avLst/>
          </a:prstGeom>
          <a:noFill/>
        </p:spPr>
        <p:txBody>
          <a:bodyPr wrap="square" rtlCol="0">
            <a:spAutoFit/>
          </a:bodyPr>
          <a:lstStyle/>
          <a:p>
            <a:pPr algn="ctr"/>
            <a:r>
              <a:rPr lang="en-US" sz="3600" b="1" dirty="0">
                <a:latin typeface="Comic Sans MS" panose="030F0702030302020204" pitchFamily="66" charset="0"/>
              </a:rPr>
              <a:t>What can we do about Global Warming and Climate Change?</a:t>
            </a:r>
          </a:p>
        </p:txBody>
      </p:sp>
      <p:sp>
        <p:nvSpPr>
          <p:cNvPr id="9" name="TextBox 8"/>
          <p:cNvSpPr txBox="1"/>
          <p:nvPr/>
        </p:nvSpPr>
        <p:spPr>
          <a:xfrm>
            <a:off x="990600" y="1752600"/>
            <a:ext cx="7467600" cy="4370427"/>
          </a:xfrm>
          <a:prstGeom prst="rect">
            <a:avLst/>
          </a:prstGeom>
          <a:solidFill>
            <a:schemeClr val="tx2">
              <a:lumMod val="50000"/>
            </a:schemeClr>
          </a:solidFill>
        </p:spPr>
        <p:txBody>
          <a:bodyPr wrap="square" rtlCol="0">
            <a:spAutoFit/>
          </a:bodyPr>
          <a:lstStyle/>
          <a:p>
            <a:pPr algn="ctr"/>
            <a:r>
              <a:rPr lang="en-US" sz="3200" b="1" dirty="0">
                <a:solidFill>
                  <a:schemeClr val="accent6">
                    <a:lumMod val="20000"/>
                    <a:lumOff val="80000"/>
                  </a:schemeClr>
                </a:solidFill>
                <a:latin typeface="Comic Sans MS" panose="030F0702030302020204" pitchFamily="66" charset="0"/>
              </a:rPr>
              <a:t>You can put less carbon dioxide into the atmosphere!</a:t>
            </a:r>
          </a:p>
          <a:p>
            <a:endParaRPr lang="en-US" sz="2800" b="1" dirty="0">
              <a:solidFill>
                <a:schemeClr val="accent6">
                  <a:lumMod val="20000"/>
                  <a:lumOff val="80000"/>
                </a:schemeClr>
              </a:solidFill>
              <a:latin typeface="Comic Sans MS" panose="030F0702030302020204" pitchFamily="66" charset="0"/>
            </a:endParaRPr>
          </a:p>
          <a:p>
            <a:pPr>
              <a:buFont typeface="Arial" pitchFamily="34" charset="0"/>
              <a:buChar char="•"/>
            </a:pPr>
            <a:r>
              <a:rPr lang="en-US" sz="2800" b="1" dirty="0">
                <a:solidFill>
                  <a:schemeClr val="accent6">
                    <a:lumMod val="20000"/>
                    <a:lumOff val="80000"/>
                  </a:schemeClr>
                </a:solidFill>
                <a:latin typeface="Comic Sans MS" panose="030F0702030302020204" pitchFamily="66" charset="0"/>
              </a:rPr>
              <a:t>Use mass transportation</a:t>
            </a:r>
          </a:p>
          <a:p>
            <a:pPr>
              <a:buFont typeface="Arial" pitchFamily="34" charset="0"/>
              <a:buChar char="•"/>
            </a:pPr>
            <a:r>
              <a:rPr lang="en-US" sz="2800" b="1" dirty="0">
                <a:solidFill>
                  <a:schemeClr val="accent6">
                    <a:lumMod val="20000"/>
                    <a:lumOff val="80000"/>
                  </a:schemeClr>
                </a:solidFill>
                <a:latin typeface="Comic Sans MS" panose="030F0702030302020204" pitchFamily="66" charset="0"/>
              </a:rPr>
              <a:t>Drive less</a:t>
            </a:r>
          </a:p>
          <a:p>
            <a:pPr>
              <a:buFont typeface="Arial" pitchFamily="34" charset="0"/>
              <a:buChar char="•"/>
            </a:pPr>
            <a:r>
              <a:rPr lang="en-US" sz="2800" b="1" dirty="0">
                <a:solidFill>
                  <a:schemeClr val="accent6">
                    <a:lumMod val="20000"/>
                    <a:lumOff val="80000"/>
                  </a:schemeClr>
                </a:solidFill>
                <a:latin typeface="Comic Sans MS" panose="030F0702030302020204" pitchFamily="66" charset="0"/>
              </a:rPr>
              <a:t>Increase the use of renewable resources</a:t>
            </a:r>
          </a:p>
          <a:p>
            <a:pPr>
              <a:buFont typeface="Arial" pitchFamily="34" charset="0"/>
              <a:buChar char="•"/>
            </a:pPr>
            <a:r>
              <a:rPr lang="en-US" sz="2800" b="1" dirty="0">
                <a:solidFill>
                  <a:schemeClr val="accent6">
                    <a:lumMod val="20000"/>
                    <a:lumOff val="80000"/>
                  </a:schemeClr>
                </a:solidFill>
                <a:latin typeface="Comic Sans MS" panose="030F0702030302020204" pitchFamily="66" charset="0"/>
              </a:rPr>
              <a:t>Reduce, reuse, recycle</a:t>
            </a:r>
          </a:p>
          <a:p>
            <a:pPr>
              <a:buFont typeface="Arial" pitchFamily="34" charset="0"/>
              <a:buChar char="•"/>
            </a:pPr>
            <a:r>
              <a:rPr lang="en-US" sz="2800" b="1" dirty="0">
                <a:solidFill>
                  <a:schemeClr val="accent6">
                    <a:lumMod val="20000"/>
                    <a:lumOff val="80000"/>
                  </a:schemeClr>
                </a:solidFill>
                <a:latin typeface="Comic Sans MS" panose="030F0702030302020204" pitchFamily="66" charset="0"/>
              </a:rPr>
              <a:t>Plant more trees</a:t>
            </a:r>
          </a:p>
          <a:p>
            <a:pPr>
              <a:buFont typeface="Arial" pitchFamily="34" charset="0"/>
              <a:buChar char="•"/>
            </a:pPr>
            <a:r>
              <a:rPr lang="en-US" sz="2800" b="1" dirty="0">
                <a:solidFill>
                  <a:schemeClr val="accent6">
                    <a:lumMod val="20000"/>
                    <a:lumOff val="80000"/>
                  </a:schemeClr>
                </a:solidFill>
                <a:latin typeface="Comic Sans MS" panose="030F0702030302020204" pitchFamily="66" charset="0"/>
              </a:rPr>
              <a:t>Use less energy in your home</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402823"/>
            <a:ext cx="1235118" cy="15349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42" presetClass="entr" presetSubtype="0" fill="hold" nodeType="withEffect">
                                  <p:stCondLst>
                                    <p:cond delay="20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81000"/>
            <a:ext cx="8229600" cy="1200329"/>
          </a:xfrm>
          <a:prstGeom prst="rect">
            <a:avLst/>
          </a:prstGeom>
          <a:noFill/>
        </p:spPr>
        <p:txBody>
          <a:bodyPr wrap="square" rtlCol="0">
            <a:spAutoFit/>
          </a:bodyPr>
          <a:lstStyle/>
          <a:p>
            <a:pPr algn="ctr"/>
            <a:r>
              <a:rPr lang="en-US" sz="3600" b="1" dirty="0">
                <a:latin typeface="Comic Sans MS" panose="030F0702030302020204" pitchFamily="66" charset="0"/>
              </a:rPr>
              <a:t>What can be done about Global Warming and Climate Change?</a:t>
            </a:r>
          </a:p>
        </p:txBody>
      </p:sp>
      <p:sp>
        <p:nvSpPr>
          <p:cNvPr id="9" name="TextBox 8"/>
          <p:cNvSpPr txBox="1"/>
          <p:nvPr/>
        </p:nvSpPr>
        <p:spPr>
          <a:xfrm>
            <a:off x="990600" y="1752600"/>
            <a:ext cx="7467600" cy="4524315"/>
          </a:xfrm>
          <a:prstGeom prst="rect">
            <a:avLst/>
          </a:prstGeom>
          <a:solidFill>
            <a:schemeClr val="tx2">
              <a:lumMod val="50000"/>
            </a:schemeClr>
          </a:solidFill>
        </p:spPr>
        <p:txBody>
          <a:bodyPr wrap="square" rtlCol="0">
            <a:spAutoFit/>
          </a:bodyPr>
          <a:lstStyle/>
          <a:p>
            <a:pPr algn="ctr"/>
            <a:r>
              <a:rPr lang="en-US" sz="3200" b="1" dirty="0">
                <a:solidFill>
                  <a:schemeClr val="accent6">
                    <a:lumMod val="20000"/>
                    <a:lumOff val="80000"/>
                  </a:schemeClr>
                </a:solidFill>
                <a:latin typeface="Comic Sans MS" panose="030F0702030302020204" pitchFamily="66" charset="0"/>
              </a:rPr>
              <a:t>Business, industry, and the world’s governments can work together to clean our air, keep it clean, and continue their investigations so we can better understand the connections between human activities and atmospheric changes, and make a positive difference for our future.</a:t>
            </a:r>
          </a:p>
        </p:txBody>
      </p:sp>
    </p:spTree>
    <p:extLst>
      <p:ext uri="{BB962C8B-B14F-4D97-AF65-F5344CB8AC3E}">
        <p14:creationId xmlns:p14="http://schemas.microsoft.com/office/powerpoint/2010/main" val="35628651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381000"/>
            <a:ext cx="8229600" cy="646331"/>
          </a:xfrm>
          <a:prstGeom prst="rect">
            <a:avLst/>
          </a:prstGeom>
          <a:noFill/>
        </p:spPr>
        <p:txBody>
          <a:bodyPr wrap="square" rtlCol="0">
            <a:spAutoFit/>
          </a:bodyPr>
          <a:lstStyle/>
          <a:p>
            <a:pPr algn="ctr"/>
            <a:r>
              <a:rPr lang="en-US" sz="3600" b="1" dirty="0">
                <a:solidFill>
                  <a:schemeClr val="tx2">
                    <a:lumMod val="50000"/>
                  </a:schemeClr>
                </a:solidFill>
                <a:latin typeface="Comic Sans MS" panose="030F0702030302020204" pitchFamily="66" charset="0"/>
              </a:rPr>
              <a:t>Review</a:t>
            </a:r>
          </a:p>
        </p:txBody>
      </p:sp>
      <p:sp>
        <p:nvSpPr>
          <p:cNvPr id="10" name="TextBox 9"/>
          <p:cNvSpPr txBox="1"/>
          <p:nvPr/>
        </p:nvSpPr>
        <p:spPr>
          <a:xfrm>
            <a:off x="559496" y="5547720"/>
            <a:ext cx="8203504" cy="954107"/>
          </a:xfrm>
          <a:prstGeom prst="rect">
            <a:avLst/>
          </a:prstGeom>
          <a:noFill/>
        </p:spPr>
        <p:txBody>
          <a:bodyPr wrap="square" rtlCol="0">
            <a:spAutoFit/>
          </a:bodyPr>
          <a:lstStyle/>
          <a:p>
            <a:r>
              <a:rPr lang="en-US" sz="2800" b="1" dirty="0">
                <a:solidFill>
                  <a:schemeClr val="accent6">
                    <a:lumMod val="50000"/>
                  </a:schemeClr>
                </a:solidFill>
                <a:latin typeface="Comic Sans MS" panose="030F0702030302020204" pitchFamily="66" charset="0"/>
              </a:rPr>
              <a:t>5. Global warming can cause ________</a:t>
            </a:r>
            <a:br>
              <a:rPr lang="en-US" sz="2800" b="1" dirty="0">
                <a:solidFill>
                  <a:schemeClr val="accent6">
                    <a:lumMod val="50000"/>
                  </a:schemeClr>
                </a:solidFill>
                <a:latin typeface="Comic Sans MS" panose="030F0702030302020204" pitchFamily="66" charset="0"/>
              </a:rPr>
            </a:br>
            <a:r>
              <a:rPr lang="en-US" sz="2800" b="1" dirty="0">
                <a:solidFill>
                  <a:schemeClr val="accent6">
                    <a:lumMod val="50000"/>
                  </a:schemeClr>
                </a:solidFill>
                <a:latin typeface="Comic Sans MS" panose="030F0702030302020204" pitchFamily="66" charset="0"/>
              </a:rPr>
              <a:t>   change</a:t>
            </a:r>
            <a:r>
              <a:rPr lang="en-US" sz="2000" dirty="0">
                <a:solidFill>
                  <a:schemeClr val="accent6">
                    <a:lumMod val="50000"/>
                  </a:schemeClr>
                </a:solidFill>
                <a:latin typeface="Comic Sans MS" panose="030F0702030302020204" pitchFamily="66" charset="0"/>
              </a:rPr>
              <a:t>.</a:t>
            </a:r>
          </a:p>
        </p:txBody>
      </p:sp>
      <p:sp>
        <p:nvSpPr>
          <p:cNvPr id="11" name="TextBox 10"/>
          <p:cNvSpPr txBox="1"/>
          <p:nvPr/>
        </p:nvSpPr>
        <p:spPr>
          <a:xfrm>
            <a:off x="568890" y="4593613"/>
            <a:ext cx="8346510" cy="954107"/>
          </a:xfrm>
          <a:prstGeom prst="rect">
            <a:avLst/>
          </a:prstGeom>
          <a:noFill/>
        </p:spPr>
        <p:txBody>
          <a:bodyPr wrap="square" rtlCol="0">
            <a:spAutoFit/>
          </a:bodyPr>
          <a:lstStyle/>
          <a:p>
            <a:r>
              <a:rPr lang="en-US" sz="2800" b="1" dirty="0">
                <a:solidFill>
                  <a:schemeClr val="accent5">
                    <a:lumMod val="50000"/>
                  </a:schemeClr>
                </a:solidFill>
                <a:latin typeface="Comic Sans MS" panose="030F0702030302020204" pitchFamily="66" charset="0"/>
              </a:rPr>
              <a:t>4. Global warming is connected to an increase</a:t>
            </a:r>
            <a:br>
              <a:rPr lang="en-US" sz="2800" b="1" dirty="0">
                <a:solidFill>
                  <a:schemeClr val="accent5">
                    <a:lumMod val="50000"/>
                  </a:schemeClr>
                </a:solidFill>
                <a:latin typeface="Comic Sans MS" panose="030F0702030302020204" pitchFamily="66" charset="0"/>
              </a:rPr>
            </a:br>
            <a:r>
              <a:rPr lang="en-US" sz="2800" b="1" dirty="0">
                <a:solidFill>
                  <a:schemeClr val="accent5">
                    <a:lumMod val="50000"/>
                  </a:schemeClr>
                </a:solidFill>
                <a:latin typeface="Comic Sans MS" panose="030F0702030302020204" pitchFamily="66" charset="0"/>
              </a:rPr>
              <a:t>   in ______________ in the atmosphere.</a:t>
            </a:r>
          </a:p>
        </p:txBody>
      </p:sp>
      <p:sp>
        <p:nvSpPr>
          <p:cNvPr id="12" name="TextBox 11"/>
          <p:cNvSpPr txBox="1"/>
          <p:nvPr/>
        </p:nvSpPr>
        <p:spPr>
          <a:xfrm>
            <a:off x="533400" y="1219200"/>
            <a:ext cx="8382000" cy="1384995"/>
          </a:xfrm>
          <a:prstGeom prst="rect">
            <a:avLst/>
          </a:prstGeom>
          <a:noFill/>
        </p:spPr>
        <p:txBody>
          <a:bodyPr wrap="square" rtlCol="0">
            <a:spAutoFit/>
          </a:bodyPr>
          <a:lstStyle/>
          <a:p>
            <a:r>
              <a:rPr lang="en-US" sz="2800" b="1" dirty="0">
                <a:solidFill>
                  <a:schemeClr val="accent3">
                    <a:lumMod val="50000"/>
                  </a:schemeClr>
                </a:solidFill>
                <a:latin typeface="Comic Sans MS" panose="030F0702030302020204" pitchFamily="66" charset="0"/>
              </a:rPr>
              <a:t>1. Greenhouse gases, such as ____________</a:t>
            </a:r>
            <a:br>
              <a:rPr lang="en-US" sz="2800" b="1" dirty="0">
                <a:solidFill>
                  <a:schemeClr val="accent3">
                    <a:lumMod val="50000"/>
                  </a:schemeClr>
                </a:solidFill>
                <a:latin typeface="Comic Sans MS" panose="030F0702030302020204" pitchFamily="66" charset="0"/>
              </a:rPr>
            </a:br>
            <a:r>
              <a:rPr lang="en-US" sz="2800" b="1" dirty="0">
                <a:solidFill>
                  <a:schemeClr val="accent3">
                    <a:lumMod val="50000"/>
                  </a:schemeClr>
                </a:solidFill>
                <a:latin typeface="Comic Sans MS" panose="030F0702030302020204" pitchFamily="66" charset="0"/>
              </a:rPr>
              <a:t>   and ____________ absorb and retain the</a:t>
            </a:r>
            <a:br>
              <a:rPr lang="en-US" sz="2800" b="1" dirty="0">
                <a:solidFill>
                  <a:schemeClr val="accent3">
                    <a:lumMod val="50000"/>
                  </a:schemeClr>
                </a:solidFill>
                <a:latin typeface="Comic Sans MS" panose="030F0702030302020204" pitchFamily="66" charset="0"/>
              </a:rPr>
            </a:br>
            <a:r>
              <a:rPr lang="en-US" sz="2800" b="1" dirty="0">
                <a:solidFill>
                  <a:schemeClr val="accent3">
                    <a:lumMod val="50000"/>
                  </a:schemeClr>
                </a:solidFill>
                <a:latin typeface="Comic Sans MS" panose="030F0702030302020204" pitchFamily="66" charset="0"/>
              </a:rPr>
              <a:t>   sun’s heat.</a:t>
            </a:r>
          </a:p>
        </p:txBody>
      </p:sp>
      <p:sp>
        <p:nvSpPr>
          <p:cNvPr id="13" name="TextBox 12"/>
          <p:cNvSpPr txBox="1"/>
          <p:nvPr/>
        </p:nvSpPr>
        <p:spPr>
          <a:xfrm>
            <a:off x="546970" y="3639506"/>
            <a:ext cx="8368430" cy="954107"/>
          </a:xfrm>
          <a:prstGeom prst="rect">
            <a:avLst/>
          </a:prstGeom>
          <a:noFill/>
        </p:spPr>
        <p:txBody>
          <a:bodyPr wrap="square" rtlCol="0">
            <a:spAutoFit/>
          </a:bodyPr>
          <a:lstStyle/>
          <a:p>
            <a:r>
              <a:rPr lang="en-US" sz="2800" b="1" dirty="0">
                <a:solidFill>
                  <a:schemeClr val="accent2">
                    <a:lumMod val="50000"/>
                  </a:schemeClr>
                </a:solidFill>
                <a:latin typeface="Comic Sans MS" panose="030F0702030302020204" pitchFamily="66" charset="0"/>
              </a:rPr>
              <a:t>3. __________ are adding to the amount of</a:t>
            </a:r>
            <a:br>
              <a:rPr lang="en-US" sz="2800" b="1" dirty="0">
                <a:solidFill>
                  <a:schemeClr val="accent2">
                    <a:lumMod val="50000"/>
                  </a:schemeClr>
                </a:solidFill>
                <a:latin typeface="Comic Sans MS" panose="030F0702030302020204" pitchFamily="66" charset="0"/>
              </a:rPr>
            </a:br>
            <a:r>
              <a:rPr lang="en-US" sz="2800" b="1" dirty="0">
                <a:solidFill>
                  <a:schemeClr val="accent2">
                    <a:lumMod val="50000"/>
                  </a:schemeClr>
                </a:solidFill>
                <a:latin typeface="Comic Sans MS" panose="030F0702030302020204" pitchFamily="66" charset="0"/>
              </a:rPr>
              <a:t>   greenhouse gases in the atmosphere.</a:t>
            </a:r>
          </a:p>
        </p:txBody>
      </p:sp>
      <p:sp>
        <p:nvSpPr>
          <p:cNvPr id="14" name="TextBox 13"/>
          <p:cNvSpPr txBox="1"/>
          <p:nvPr/>
        </p:nvSpPr>
        <p:spPr>
          <a:xfrm>
            <a:off x="533400" y="2644689"/>
            <a:ext cx="8382000" cy="954107"/>
          </a:xfrm>
          <a:prstGeom prst="rect">
            <a:avLst/>
          </a:prstGeom>
          <a:noFill/>
        </p:spPr>
        <p:txBody>
          <a:bodyPr wrap="square" rtlCol="0">
            <a:spAutoFit/>
          </a:bodyPr>
          <a:lstStyle/>
          <a:p>
            <a:r>
              <a:rPr lang="en-US" sz="2800" b="1" dirty="0">
                <a:solidFill>
                  <a:schemeClr val="accent4">
                    <a:lumMod val="50000"/>
                  </a:schemeClr>
                </a:solidFill>
                <a:latin typeface="Comic Sans MS" panose="030F0702030302020204" pitchFamily="66" charset="0"/>
              </a:rPr>
              <a:t>2. More retained heat causes Earth’s surface</a:t>
            </a:r>
            <a:br>
              <a:rPr lang="en-US" sz="2800" b="1" dirty="0">
                <a:solidFill>
                  <a:schemeClr val="accent4">
                    <a:lumMod val="50000"/>
                  </a:schemeClr>
                </a:solidFill>
                <a:latin typeface="Comic Sans MS" panose="030F0702030302020204" pitchFamily="66" charset="0"/>
              </a:rPr>
            </a:br>
            <a:r>
              <a:rPr lang="en-US" sz="2800" b="1" dirty="0">
                <a:solidFill>
                  <a:schemeClr val="accent4">
                    <a:lumMod val="50000"/>
                  </a:schemeClr>
                </a:solidFill>
                <a:latin typeface="Comic Sans MS" panose="030F0702030302020204" pitchFamily="66" charset="0"/>
              </a:rPr>
              <a:t>   temperatures to __________.</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381000"/>
            <a:ext cx="8229600" cy="646331"/>
          </a:xfrm>
          <a:prstGeom prst="rect">
            <a:avLst/>
          </a:prstGeom>
          <a:noFill/>
        </p:spPr>
        <p:txBody>
          <a:bodyPr wrap="square" rtlCol="0">
            <a:spAutoFit/>
          </a:bodyPr>
          <a:lstStyle/>
          <a:p>
            <a:pPr algn="ctr"/>
            <a:r>
              <a:rPr lang="en-US" sz="3600" b="1" dirty="0">
                <a:solidFill>
                  <a:schemeClr val="tx1">
                    <a:lumMod val="85000"/>
                    <a:lumOff val="15000"/>
                  </a:schemeClr>
                </a:solidFill>
                <a:latin typeface="Comic Sans MS" panose="030F0702030302020204" pitchFamily="66" charset="0"/>
              </a:rPr>
              <a:t>Review Answers</a:t>
            </a:r>
          </a:p>
        </p:txBody>
      </p:sp>
      <p:sp>
        <p:nvSpPr>
          <p:cNvPr id="10" name="TextBox 9"/>
          <p:cNvSpPr txBox="1"/>
          <p:nvPr/>
        </p:nvSpPr>
        <p:spPr>
          <a:xfrm>
            <a:off x="559496" y="5547720"/>
            <a:ext cx="8203504" cy="954107"/>
          </a:xfrm>
          <a:prstGeom prst="rect">
            <a:avLst/>
          </a:prstGeom>
          <a:noFill/>
        </p:spPr>
        <p:txBody>
          <a:bodyPr wrap="square" rtlCol="0">
            <a:spAutoFit/>
          </a:bodyPr>
          <a:lstStyle/>
          <a:p>
            <a:r>
              <a:rPr lang="en-US" sz="2800" b="1" dirty="0">
                <a:solidFill>
                  <a:schemeClr val="accent6">
                    <a:lumMod val="50000"/>
                  </a:schemeClr>
                </a:solidFill>
                <a:latin typeface="Comic Sans MS" panose="030F0702030302020204" pitchFamily="66" charset="0"/>
              </a:rPr>
              <a:t>5. Global warming can cause </a:t>
            </a:r>
            <a:r>
              <a:rPr lang="en-US" sz="2800" b="1" dirty="0">
                <a:solidFill>
                  <a:schemeClr val="tx1">
                    <a:lumMod val="95000"/>
                    <a:lumOff val="5000"/>
                  </a:schemeClr>
                </a:solidFill>
                <a:latin typeface="Comic Sans MS" panose="030F0702030302020204" pitchFamily="66" charset="0"/>
              </a:rPr>
              <a:t>climate</a:t>
            </a:r>
            <a:br>
              <a:rPr lang="en-US" sz="2800" b="1" dirty="0">
                <a:solidFill>
                  <a:schemeClr val="tx1">
                    <a:lumMod val="95000"/>
                    <a:lumOff val="5000"/>
                  </a:schemeClr>
                </a:solidFill>
                <a:latin typeface="Comic Sans MS" panose="030F0702030302020204" pitchFamily="66" charset="0"/>
              </a:rPr>
            </a:br>
            <a:r>
              <a:rPr lang="en-US" sz="2800" b="1" dirty="0">
                <a:solidFill>
                  <a:schemeClr val="accent6">
                    <a:lumMod val="50000"/>
                  </a:schemeClr>
                </a:solidFill>
                <a:latin typeface="Comic Sans MS" panose="030F0702030302020204" pitchFamily="66" charset="0"/>
              </a:rPr>
              <a:t>   change</a:t>
            </a:r>
            <a:r>
              <a:rPr lang="en-US" sz="2000" dirty="0">
                <a:solidFill>
                  <a:schemeClr val="accent6">
                    <a:lumMod val="50000"/>
                  </a:schemeClr>
                </a:solidFill>
                <a:latin typeface="Comic Sans MS" panose="030F0702030302020204" pitchFamily="66" charset="0"/>
              </a:rPr>
              <a:t>.</a:t>
            </a:r>
          </a:p>
        </p:txBody>
      </p:sp>
      <p:sp>
        <p:nvSpPr>
          <p:cNvPr id="11" name="TextBox 10"/>
          <p:cNvSpPr txBox="1"/>
          <p:nvPr/>
        </p:nvSpPr>
        <p:spPr>
          <a:xfrm>
            <a:off x="568890" y="4593613"/>
            <a:ext cx="8346510" cy="954107"/>
          </a:xfrm>
          <a:prstGeom prst="rect">
            <a:avLst/>
          </a:prstGeom>
          <a:noFill/>
        </p:spPr>
        <p:txBody>
          <a:bodyPr wrap="square" rtlCol="0">
            <a:spAutoFit/>
          </a:bodyPr>
          <a:lstStyle/>
          <a:p>
            <a:r>
              <a:rPr lang="en-US" sz="2800" b="1" dirty="0">
                <a:solidFill>
                  <a:schemeClr val="accent5">
                    <a:lumMod val="50000"/>
                  </a:schemeClr>
                </a:solidFill>
                <a:latin typeface="Comic Sans MS" panose="030F0702030302020204" pitchFamily="66" charset="0"/>
              </a:rPr>
              <a:t>4. Global warming is connected to an increase</a:t>
            </a:r>
            <a:br>
              <a:rPr lang="en-US" sz="2800" b="1" dirty="0">
                <a:solidFill>
                  <a:schemeClr val="accent5">
                    <a:lumMod val="50000"/>
                  </a:schemeClr>
                </a:solidFill>
                <a:latin typeface="Comic Sans MS" panose="030F0702030302020204" pitchFamily="66" charset="0"/>
              </a:rPr>
            </a:br>
            <a:r>
              <a:rPr lang="en-US" sz="2800" b="1" dirty="0">
                <a:solidFill>
                  <a:schemeClr val="accent5">
                    <a:lumMod val="50000"/>
                  </a:schemeClr>
                </a:solidFill>
                <a:latin typeface="Comic Sans MS" panose="030F0702030302020204" pitchFamily="66" charset="0"/>
              </a:rPr>
              <a:t>   in </a:t>
            </a:r>
            <a:r>
              <a:rPr lang="en-US" sz="2800" b="1" dirty="0">
                <a:solidFill>
                  <a:schemeClr val="tx1">
                    <a:lumMod val="95000"/>
                    <a:lumOff val="5000"/>
                  </a:schemeClr>
                </a:solidFill>
                <a:latin typeface="Comic Sans MS" panose="030F0702030302020204" pitchFamily="66" charset="0"/>
              </a:rPr>
              <a:t>greenhouse gases </a:t>
            </a:r>
            <a:r>
              <a:rPr lang="en-US" sz="2800" b="1" dirty="0">
                <a:solidFill>
                  <a:schemeClr val="accent5">
                    <a:lumMod val="50000"/>
                  </a:schemeClr>
                </a:solidFill>
                <a:latin typeface="Comic Sans MS" panose="030F0702030302020204" pitchFamily="66" charset="0"/>
              </a:rPr>
              <a:t>in the atmosphere.</a:t>
            </a:r>
          </a:p>
        </p:txBody>
      </p:sp>
      <p:sp>
        <p:nvSpPr>
          <p:cNvPr id="12" name="TextBox 11"/>
          <p:cNvSpPr txBox="1"/>
          <p:nvPr/>
        </p:nvSpPr>
        <p:spPr>
          <a:xfrm>
            <a:off x="533400" y="1219200"/>
            <a:ext cx="8382000" cy="1384995"/>
          </a:xfrm>
          <a:prstGeom prst="rect">
            <a:avLst/>
          </a:prstGeom>
          <a:noFill/>
        </p:spPr>
        <p:txBody>
          <a:bodyPr wrap="square" rtlCol="0">
            <a:spAutoFit/>
          </a:bodyPr>
          <a:lstStyle/>
          <a:p>
            <a:r>
              <a:rPr lang="en-US" sz="2800" b="1" dirty="0">
                <a:solidFill>
                  <a:schemeClr val="accent3">
                    <a:lumMod val="50000"/>
                  </a:schemeClr>
                </a:solidFill>
                <a:latin typeface="Comic Sans MS" panose="030F0702030302020204" pitchFamily="66" charset="0"/>
              </a:rPr>
              <a:t>1. Greenhouse gases, such as </a:t>
            </a:r>
            <a:r>
              <a:rPr lang="en-US" sz="2800" b="1" dirty="0">
                <a:solidFill>
                  <a:schemeClr val="tx1">
                    <a:lumMod val="95000"/>
                    <a:lumOff val="5000"/>
                  </a:schemeClr>
                </a:solidFill>
                <a:latin typeface="Comic Sans MS" panose="030F0702030302020204" pitchFamily="66" charset="0"/>
              </a:rPr>
              <a:t>carbon dioxide</a:t>
            </a:r>
            <a:br>
              <a:rPr lang="en-US" sz="2800" b="1" dirty="0">
                <a:solidFill>
                  <a:schemeClr val="tx1">
                    <a:lumMod val="95000"/>
                    <a:lumOff val="5000"/>
                  </a:schemeClr>
                </a:solidFill>
                <a:latin typeface="Comic Sans MS" panose="030F0702030302020204" pitchFamily="66" charset="0"/>
              </a:rPr>
            </a:br>
            <a:r>
              <a:rPr lang="en-US" sz="2800" b="1" dirty="0">
                <a:solidFill>
                  <a:schemeClr val="accent3">
                    <a:lumMod val="50000"/>
                  </a:schemeClr>
                </a:solidFill>
                <a:latin typeface="Comic Sans MS" panose="030F0702030302020204" pitchFamily="66" charset="0"/>
              </a:rPr>
              <a:t>   and </a:t>
            </a:r>
            <a:r>
              <a:rPr lang="en-US" sz="2800" b="1" dirty="0">
                <a:solidFill>
                  <a:schemeClr val="tx1">
                    <a:lumMod val="95000"/>
                    <a:lumOff val="5000"/>
                  </a:schemeClr>
                </a:solidFill>
                <a:latin typeface="Comic Sans MS" panose="030F0702030302020204" pitchFamily="66" charset="0"/>
              </a:rPr>
              <a:t>methane</a:t>
            </a:r>
            <a:r>
              <a:rPr lang="en-US" sz="2800" b="1" dirty="0">
                <a:solidFill>
                  <a:schemeClr val="accent3">
                    <a:lumMod val="50000"/>
                  </a:schemeClr>
                </a:solidFill>
                <a:latin typeface="Comic Sans MS" panose="030F0702030302020204" pitchFamily="66" charset="0"/>
              </a:rPr>
              <a:t> absorb and retain the</a:t>
            </a:r>
            <a:br>
              <a:rPr lang="en-US" sz="2800" b="1" dirty="0">
                <a:solidFill>
                  <a:schemeClr val="accent3">
                    <a:lumMod val="50000"/>
                  </a:schemeClr>
                </a:solidFill>
                <a:latin typeface="Comic Sans MS" panose="030F0702030302020204" pitchFamily="66" charset="0"/>
              </a:rPr>
            </a:br>
            <a:r>
              <a:rPr lang="en-US" sz="2800" b="1" dirty="0">
                <a:solidFill>
                  <a:schemeClr val="accent3">
                    <a:lumMod val="50000"/>
                  </a:schemeClr>
                </a:solidFill>
                <a:latin typeface="Comic Sans MS" panose="030F0702030302020204" pitchFamily="66" charset="0"/>
              </a:rPr>
              <a:t>   sun’s heat.</a:t>
            </a:r>
          </a:p>
        </p:txBody>
      </p:sp>
      <p:sp>
        <p:nvSpPr>
          <p:cNvPr id="13" name="TextBox 12"/>
          <p:cNvSpPr txBox="1"/>
          <p:nvPr/>
        </p:nvSpPr>
        <p:spPr>
          <a:xfrm>
            <a:off x="546970" y="3639506"/>
            <a:ext cx="8368430" cy="954107"/>
          </a:xfrm>
          <a:prstGeom prst="rect">
            <a:avLst/>
          </a:prstGeom>
          <a:noFill/>
        </p:spPr>
        <p:txBody>
          <a:bodyPr wrap="square" rtlCol="0">
            <a:spAutoFit/>
          </a:bodyPr>
          <a:lstStyle/>
          <a:p>
            <a:r>
              <a:rPr lang="en-US" sz="2800" b="1" dirty="0">
                <a:solidFill>
                  <a:schemeClr val="accent2">
                    <a:lumMod val="50000"/>
                  </a:schemeClr>
                </a:solidFill>
                <a:latin typeface="Comic Sans MS" panose="030F0702030302020204" pitchFamily="66" charset="0"/>
              </a:rPr>
              <a:t>3.</a:t>
            </a:r>
            <a:r>
              <a:rPr lang="en-US" sz="2800" b="1" dirty="0">
                <a:solidFill>
                  <a:schemeClr val="tx2">
                    <a:lumMod val="50000"/>
                  </a:schemeClr>
                </a:solidFill>
                <a:latin typeface="Comic Sans MS" panose="030F0702030302020204" pitchFamily="66" charset="0"/>
              </a:rPr>
              <a:t> </a:t>
            </a:r>
            <a:r>
              <a:rPr lang="en-US" sz="2800" b="1" dirty="0">
                <a:solidFill>
                  <a:schemeClr val="tx1">
                    <a:lumMod val="95000"/>
                    <a:lumOff val="5000"/>
                  </a:schemeClr>
                </a:solidFill>
                <a:latin typeface="Comic Sans MS" panose="030F0702030302020204" pitchFamily="66" charset="0"/>
              </a:rPr>
              <a:t>Humans</a:t>
            </a:r>
            <a:r>
              <a:rPr lang="en-US" sz="2800" b="1" dirty="0">
                <a:solidFill>
                  <a:schemeClr val="tx2">
                    <a:lumMod val="50000"/>
                  </a:schemeClr>
                </a:solidFill>
                <a:latin typeface="Comic Sans MS" panose="030F0702030302020204" pitchFamily="66" charset="0"/>
              </a:rPr>
              <a:t> </a:t>
            </a:r>
            <a:r>
              <a:rPr lang="en-US" sz="2800" b="1" dirty="0">
                <a:solidFill>
                  <a:schemeClr val="accent2">
                    <a:lumMod val="50000"/>
                  </a:schemeClr>
                </a:solidFill>
                <a:latin typeface="Comic Sans MS" panose="030F0702030302020204" pitchFamily="66" charset="0"/>
              </a:rPr>
              <a:t>are adding to the amount of</a:t>
            </a:r>
            <a:br>
              <a:rPr lang="en-US" sz="2800" b="1" dirty="0">
                <a:solidFill>
                  <a:schemeClr val="accent2">
                    <a:lumMod val="50000"/>
                  </a:schemeClr>
                </a:solidFill>
                <a:latin typeface="Comic Sans MS" panose="030F0702030302020204" pitchFamily="66" charset="0"/>
              </a:rPr>
            </a:br>
            <a:r>
              <a:rPr lang="en-US" sz="2800" b="1" dirty="0">
                <a:solidFill>
                  <a:schemeClr val="accent2">
                    <a:lumMod val="50000"/>
                  </a:schemeClr>
                </a:solidFill>
                <a:latin typeface="Comic Sans MS" panose="030F0702030302020204" pitchFamily="66" charset="0"/>
              </a:rPr>
              <a:t>   greenhouse gases in the atmosphere.</a:t>
            </a:r>
          </a:p>
        </p:txBody>
      </p:sp>
      <p:sp>
        <p:nvSpPr>
          <p:cNvPr id="14" name="TextBox 13"/>
          <p:cNvSpPr txBox="1"/>
          <p:nvPr/>
        </p:nvSpPr>
        <p:spPr>
          <a:xfrm>
            <a:off x="533400" y="2644689"/>
            <a:ext cx="8382000" cy="954107"/>
          </a:xfrm>
          <a:prstGeom prst="rect">
            <a:avLst/>
          </a:prstGeom>
          <a:noFill/>
        </p:spPr>
        <p:txBody>
          <a:bodyPr wrap="square" rtlCol="0">
            <a:spAutoFit/>
          </a:bodyPr>
          <a:lstStyle/>
          <a:p>
            <a:r>
              <a:rPr lang="en-US" sz="2800" b="1" dirty="0">
                <a:solidFill>
                  <a:schemeClr val="accent4">
                    <a:lumMod val="50000"/>
                  </a:schemeClr>
                </a:solidFill>
                <a:latin typeface="Comic Sans MS" panose="030F0702030302020204" pitchFamily="66" charset="0"/>
              </a:rPr>
              <a:t>2. More retained heat causes Earth’s surface</a:t>
            </a:r>
            <a:br>
              <a:rPr lang="en-US" sz="2800" b="1" dirty="0">
                <a:solidFill>
                  <a:schemeClr val="accent4">
                    <a:lumMod val="50000"/>
                  </a:schemeClr>
                </a:solidFill>
                <a:latin typeface="Comic Sans MS" panose="030F0702030302020204" pitchFamily="66" charset="0"/>
              </a:rPr>
            </a:br>
            <a:r>
              <a:rPr lang="en-US" sz="2800" b="1" dirty="0">
                <a:solidFill>
                  <a:schemeClr val="accent4">
                    <a:lumMod val="50000"/>
                  </a:schemeClr>
                </a:solidFill>
                <a:latin typeface="Comic Sans MS" panose="030F0702030302020204" pitchFamily="66" charset="0"/>
              </a:rPr>
              <a:t>   temperatures to </a:t>
            </a:r>
            <a:r>
              <a:rPr lang="en-US" sz="2800" b="1" dirty="0">
                <a:solidFill>
                  <a:schemeClr val="tx1">
                    <a:lumMod val="95000"/>
                    <a:lumOff val="5000"/>
                  </a:schemeClr>
                </a:solidFill>
                <a:latin typeface="Comic Sans MS" panose="030F0702030302020204" pitchFamily="66" charset="0"/>
              </a:rPr>
              <a:t>rise</a:t>
            </a:r>
            <a:r>
              <a:rPr lang="en-US" sz="2800" b="1" dirty="0">
                <a:solidFill>
                  <a:schemeClr val="accent4">
                    <a:lumMod val="50000"/>
                  </a:schemeClr>
                </a:solidFill>
                <a:latin typeface="Comic Sans MS" panose="030F0702030302020204" pitchFamily="66" charset="0"/>
              </a:rPr>
              <a:t>.</a:t>
            </a:r>
          </a:p>
        </p:txBody>
      </p:sp>
    </p:spTree>
    <p:extLst>
      <p:ext uri="{BB962C8B-B14F-4D97-AF65-F5344CB8AC3E}">
        <p14:creationId xmlns:p14="http://schemas.microsoft.com/office/powerpoint/2010/main" val="34954878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62000" y="2438400"/>
            <a:ext cx="7543800" cy="4585871"/>
          </a:xfrm>
          <a:prstGeom prst="rect">
            <a:avLst/>
          </a:prstGeom>
          <a:noFill/>
        </p:spPr>
        <p:txBody>
          <a:bodyPr wrap="square" rtlCol="0">
            <a:spAutoFit/>
          </a:bodyPr>
          <a:lstStyle/>
          <a:p>
            <a:r>
              <a:rPr lang="en-US" sz="3200" dirty="0">
                <a:hlinkClick r:id="rId2"/>
              </a:rPr>
              <a:t>http://www.climatechangeeducation.org/</a:t>
            </a:r>
            <a:r>
              <a:rPr lang="en-US" sz="3200" dirty="0"/>
              <a:t>   </a:t>
            </a:r>
          </a:p>
          <a:p>
            <a:endParaRPr lang="en-US" sz="3200" dirty="0"/>
          </a:p>
          <a:p>
            <a:r>
              <a:rPr lang="en-US" sz="3200" dirty="0">
                <a:hlinkClick r:id="rId3"/>
              </a:rPr>
              <a:t>http://globalwarmingkids.net/</a:t>
            </a:r>
            <a:r>
              <a:rPr lang="en-US" sz="3200" dirty="0"/>
              <a:t>  </a:t>
            </a:r>
          </a:p>
          <a:p>
            <a:endParaRPr lang="en-US" sz="3200" dirty="0"/>
          </a:p>
          <a:p>
            <a:r>
              <a:rPr lang="en-US" sz="3200" dirty="0">
                <a:hlinkClick r:id="rId4"/>
              </a:rPr>
              <a:t>http://www.education.noaa.gov/sclimate.html</a:t>
            </a:r>
            <a:endParaRPr lang="en-US" sz="3200" dirty="0"/>
          </a:p>
          <a:p>
            <a:endParaRPr lang="en-US" sz="3200" dirty="0"/>
          </a:p>
          <a:p>
            <a:endParaRPr lang="en-US" sz="3200" dirty="0"/>
          </a:p>
          <a:p>
            <a:endParaRPr lang="en-US" dirty="0"/>
          </a:p>
          <a:p>
            <a:endParaRPr lang="en-US" dirty="0"/>
          </a:p>
        </p:txBody>
      </p:sp>
      <p:sp>
        <p:nvSpPr>
          <p:cNvPr id="11" name="TextBox 10"/>
          <p:cNvSpPr txBox="1"/>
          <p:nvPr/>
        </p:nvSpPr>
        <p:spPr>
          <a:xfrm>
            <a:off x="1752600" y="838200"/>
            <a:ext cx="5410200" cy="646331"/>
          </a:xfrm>
          <a:prstGeom prst="rect">
            <a:avLst/>
          </a:prstGeom>
          <a:noFill/>
        </p:spPr>
        <p:txBody>
          <a:bodyPr wrap="square" rtlCol="0">
            <a:spAutoFit/>
          </a:bodyPr>
          <a:lstStyle/>
          <a:p>
            <a:r>
              <a:rPr lang="en-US" sz="3600" b="1" dirty="0">
                <a:solidFill>
                  <a:schemeClr val="tx2">
                    <a:lumMod val="50000"/>
                  </a:schemeClr>
                </a:solidFill>
                <a:latin typeface="Comic Sans MS" panose="030F0702030302020204" pitchFamily="66" charset="0"/>
              </a:rPr>
              <a:t>For further Research:</a:t>
            </a:r>
          </a:p>
        </p:txBody>
      </p:sp>
    </p:spTree>
  </p:cSld>
  <p:clrMapOvr>
    <a:masterClrMapping/>
  </p:clrMapOvr>
  <p:transition spd="slow">
    <p:wheel spokes="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ntarctica 2.jpg"/>
          <p:cNvPicPr>
            <a:picLocks noChangeAspect="1"/>
          </p:cNvPicPr>
          <p:nvPr/>
        </p:nvPicPr>
        <p:blipFill>
          <a:blip r:embed="rId2" cstate="print"/>
          <a:stretch>
            <a:fillRect/>
          </a:stretch>
        </p:blipFill>
        <p:spPr>
          <a:xfrm>
            <a:off x="1447800" y="1295400"/>
            <a:ext cx="6379589" cy="477853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685800"/>
            <a:ext cx="7772400" cy="1754326"/>
          </a:xfrm>
          <a:prstGeom prst="rect">
            <a:avLst/>
          </a:prstGeom>
          <a:noFill/>
        </p:spPr>
        <p:txBody>
          <a:bodyPr wrap="square" rtlCol="0">
            <a:spAutoFit/>
          </a:bodyPr>
          <a:lstStyle/>
          <a:p>
            <a:pPr algn="ctr"/>
            <a:r>
              <a:rPr lang="en-US" sz="5400" b="1" dirty="0">
                <a:solidFill>
                  <a:schemeClr val="tx2">
                    <a:lumMod val="50000"/>
                  </a:schemeClr>
                </a:solidFill>
                <a:latin typeface="Comic Sans MS" panose="030F0702030302020204" pitchFamily="66" charset="0"/>
              </a:rPr>
              <a:t>Climate Change and Global Warming</a:t>
            </a:r>
          </a:p>
        </p:txBody>
      </p:sp>
      <p:sp>
        <p:nvSpPr>
          <p:cNvPr id="7" name="TextBox 6"/>
          <p:cNvSpPr txBox="1"/>
          <p:nvPr/>
        </p:nvSpPr>
        <p:spPr>
          <a:xfrm>
            <a:off x="1752600" y="2286000"/>
            <a:ext cx="5791200" cy="381000"/>
          </a:xfrm>
          <a:prstGeom prst="rect">
            <a:avLst/>
          </a:prstGeom>
          <a:noFill/>
        </p:spPr>
        <p:txBody>
          <a:bodyPr wrap="square" rtlCol="0">
            <a:spAutoFit/>
          </a:bodyPr>
          <a:lstStyle/>
          <a:p>
            <a:endParaRPr lang="en-US" dirty="0"/>
          </a:p>
        </p:txBody>
      </p:sp>
      <p:sp>
        <p:nvSpPr>
          <p:cNvPr id="8" name="TextBox 7"/>
          <p:cNvSpPr txBox="1"/>
          <p:nvPr/>
        </p:nvSpPr>
        <p:spPr>
          <a:xfrm>
            <a:off x="1605419" y="4648200"/>
            <a:ext cx="5791200" cy="646331"/>
          </a:xfrm>
          <a:prstGeom prst="rect">
            <a:avLst/>
          </a:prstGeom>
          <a:noFill/>
        </p:spPr>
        <p:txBody>
          <a:bodyPr wrap="square" rtlCol="0">
            <a:spAutoFit/>
          </a:bodyPr>
          <a:lstStyle/>
          <a:p>
            <a:pPr algn="ctr"/>
            <a:r>
              <a:rPr lang="en-US" sz="3600" b="1" dirty="0">
                <a:solidFill>
                  <a:schemeClr val="accent4">
                    <a:lumMod val="50000"/>
                  </a:schemeClr>
                </a:solidFill>
                <a:latin typeface="Comic Sans MS" panose="030F0702030302020204" pitchFamily="66" charset="0"/>
              </a:rPr>
              <a:t>What is it?</a:t>
            </a:r>
          </a:p>
        </p:txBody>
      </p:sp>
      <p:sp>
        <p:nvSpPr>
          <p:cNvPr id="9" name="TextBox 8"/>
          <p:cNvSpPr txBox="1"/>
          <p:nvPr/>
        </p:nvSpPr>
        <p:spPr>
          <a:xfrm>
            <a:off x="2209800" y="5449669"/>
            <a:ext cx="4876800" cy="646331"/>
          </a:xfrm>
          <a:prstGeom prst="rect">
            <a:avLst/>
          </a:prstGeom>
          <a:noFill/>
        </p:spPr>
        <p:txBody>
          <a:bodyPr wrap="square" rtlCol="0">
            <a:spAutoFit/>
          </a:bodyPr>
          <a:lstStyle/>
          <a:p>
            <a:pPr algn="ctr"/>
            <a:r>
              <a:rPr lang="en-US" sz="3600" b="1" dirty="0">
                <a:solidFill>
                  <a:schemeClr val="accent3">
                    <a:lumMod val="50000"/>
                  </a:schemeClr>
                </a:solidFill>
                <a:latin typeface="Comic Sans MS" panose="030F0702030302020204" pitchFamily="66" charset="0"/>
              </a:rPr>
              <a:t>What causes it?</a:t>
            </a:r>
          </a:p>
        </p:txBody>
      </p:sp>
      <p:sp>
        <p:nvSpPr>
          <p:cNvPr id="11" name="TextBox 10"/>
          <p:cNvSpPr txBox="1"/>
          <p:nvPr/>
        </p:nvSpPr>
        <p:spPr>
          <a:xfrm>
            <a:off x="1905000" y="6096000"/>
            <a:ext cx="5486400" cy="646331"/>
          </a:xfrm>
          <a:prstGeom prst="rect">
            <a:avLst/>
          </a:prstGeom>
          <a:noFill/>
        </p:spPr>
        <p:txBody>
          <a:bodyPr wrap="square" rtlCol="0">
            <a:spAutoFit/>
          </a:bodyPr>
          <a:lstStyle/>
          <a:p>
            <a:pPr algn="ctr"/>
            <a:r>
              <a:rPr lang="en-US" sz="3600" b="1" dirty="0">
                <a:solidFill>
                  <a:schemeClr val="tx2">
                    <a:lumMod val="50000"/>
                  </a:schemeClr>
                </a:solidFill>
                <a:latin typeface="Comic Sans MS" panose="030F0702030302020204" pitchFamily="66" charset="0"/>
              </a:rPr>
              <a:t>What are the effects?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0.00781 0.07516 L 0.00781 -0.25787 " pathEditMode="relative" rAng="0" ptsTypes="AA">
                                      <p:cBhvr>
                                        <p:cTn id="6" dur="2000" fill="hold"/>
                                        <p:tgtEl>
                                          <p:spTgt spid="8"/>
                                        </p:tgtEl>
                                        <p:attrNameLst>
                                          <p:attrName>ppt_x</p:attrName>
                                          <p:attrName>ppt_y</p:attrName>
                                        </p:attrNameLst>
                                      </p:cBhvr>
                                      <p:rCtr x="0" y="-16651"/>
                                    </p:animMotion>
                                  </p:childTnLst>
                                </p:cTn>
                              </p:par>
                              <p:par>
                                <p:cTn id="7" presetID="64" presetClass="path" presetSubtype="0" accel="50000" decel="50000" fill="hold" grpId="0" nodeType="withEffect">
                                  <p:stCondLst>
                                    <p:cond delay="2000"/>
                                  </p:stCondLst>
                                  <p:childTnLst>
                                    <p:animMotion origin="layout" path="M -3.33333E-6 0.05828 L -3.33333E-6 -0.27475 " pathEditMode="relative" rAng="0" ptsTypes="AA">
                                      <p:cBhvr>
                                        <p:cTn id="8" dur="2000" fill="hold"/>
                                        <p:tgtEl>
                                          <p:spTgt spid="9"/>
                                        </p:tgtEl>
                                        <p:attrNameLst>
                                          <p:attrName>ppt_x</p:attrName>
                                          <p:attrName>ppt_y</p:attrName>
                                        </p:attrNameLst>
                                      </p:cBhvr>
                                      <p:rCtr x="0" y="-16651"/>
                                    </p:animMotion>
                                  </p:childTnLst>
                                </p:cTn>
                              </p:par>
                              <p:par>
                                <p:cTn id="9" presetID="64" presetClass="path" presetSubtype="0" accel="50000" decel="50000" fill="hold" grpId="0" nodeType="withEffect">
                                  <p:stCondLst>
                                    <p:cond delay="4000"/>
                                  </p:stCondLst>
                                  <p:childTnLst>
                                    <p:animMotion origin="layout" path="M -3.33333E-6 0.06406 L -3.33333E-6 -0.26896 " pathEditMode="relative" rAng="0" ptsTypes="AA">
                                      <p:cBhvr>
                                        <p:cTn id="10" dur="2000" fill="hold"/>
                                        <p:tgtEl>
                                          <p:spTgt spid="11"/>
                                        </p:tgtEl>
                                        <p:attrNameLst>
                                          <p:attrName>ppt_x</p:attrName>
                                          <p:attrName>ppt_y</p:attrName>
                                        </p:attrNameLst>
                                      </p:cBhvr>
                                      <p:rCtr x="0" y="-166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939111"/>
            <a:ext cx="7010400" cy="1754326"/>
          </a:xfrm>
          <a:prstGeom prst="rect">
            <a:avLst/>
          </a:prstGeom>
          <a:noFill/>
        </p:spPr>
        <p:txBody>
          <a:bodyPr wrap="square" rtlCol="0">
            <a:spAutoFit/>
          </a:bodyPr>
          <a:lstStyle/>
          <a:p>
            <a:pPr algn="ctr"/>
            <a:r>
              <a:rPr lang="en-US" sz="3600" b="1" dirty="0">
                <a:solidFill>
                  <a:schemeClr val="accent3">
                    <a:lumMod val="50000"/>
                  </a:schemeClr>
                </a:solidFill>
                <a:latin typeface="Comic Sans MS" panose="030F0702030302020204" pitchFamily="66" charset="0"/>
              </a:rPr>
              <a:t>The sun heats our planet in a naturally occurring process.</a:t>
            </a:r>
          </a:p>
          <a:p>
            <a:pPr algn="ctr"/>
            <a:endParaRPr lang="en-US" sz="3600" dirty="0">
              <a:latin typeface="Arial Rounded MT Bold" pitchFamily="34" charset="0"/>
            </a:endParaRPr>
          </a:p>
        </p:txBody>
      </p:sp>
      <p:sp>
        <p:nvSpPr>
          <p:cNvPr id="7" name="TextBox 6"/>
          <p:cNvSpPr txBox="1"/>
          <p:nvPr/>
        </p:nvSpPr>
        <p:spPr>
          <a:xfrm>
            <a:off x="1134649" y="2895600"/>
            <a:ext cx="6934200" cy="2308324"/>
          </a:xfrm>
          <a:prstGeom prst="rect">
            <a:avLst/>
          </a:prstGeom>
          <a:noFill/>
        </p:spPr>
        <p:txBody>
          <a:bodyPr wrap="square" rtlCol="0">
            <a:spAutoFit/>
          </a:bodyPr>
          <a:lstStyle/>
          <a:p>
            <a:pPr algn="ctr"/>
            <a:r>
              <a:rPr lang="en-US" sz="3600" b="1" dirty="0">
                <a:solidFill>
                  <a:schemeClr val="accent4">
                    <a:lumMod val="50000"/>
                  </a:schemeClr>
                </a:solidFill>
                <a:latin typeface="Comic Sans MS" panose="030F0702030302020204" pitchFamily="66" charset="0"/>
              </a:rPr>
              <a:t>But, is Earth getting warmer than it was in the past?</a:t>
            </a:r>
          </a:p>
          <a:p>
            <a:pPr algn="ctr"/>
            <a:r>
              <a:rPr lang="en-US" sz="3600" b="1" dirty="0">
                <a:solidFill>
                  <a:schemeClr val="accent4">
                    <a:lumMod val="50000"/>
                  </a:schemeClr>
                </a:solidFill>
                <a:latin typeface="Comic Sans MS" panose="030F0702030302020204" pitchFamily="66" charset="0"/>
              </a:rPr>
              <a:t>Are humans contributing to climate change?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3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2000" fill="hold"/>
                                        <p:tgtEl>
                                          <p:spTgt spid="7"/>
                                        </p:tgtEl>
                                        <p:attrNameLst>
                                          <p:attrName>ppt_x</p:attrName>
                                        </p:attrNameLst>
                                      </p:cBhvr>
                                      <p:tavLst>
                                        <p:tav tm="0">
                                          <p:val>
                                            <p:strVal val="#ppt_x"/>
                                          </p:val>
                                        </p:tav>
                                        <p:tav tm="100000">
                                          <p:val>
                                            <p:strVal val="#ppt_x"/>
                                          </p:val>
                                        </p:tav>
                                      </p:tavLst>
                                    </p:anim>
                                    <p:anim calcmode="lin" valueType="num">
                                      <p:cBhvr additive="base">
                                        <p:cTn id="12"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81000"/>
            <a:ext cx="7467600" cy="1754326"/>
          </a:xfrm>
          <a:prstGeom prst="rect">
            <a:avLst/>
          </a:prstGeom>
          <a:noFill/>
        </p:spPr>
        <p:txBody>
          <a:bodyPr wrap="square" rtlCol="0">
            <a:spAutoFit/>
          </a:bodyPr>
          <a:lstStyle/>
          <a:p>
            <a:pPr algn="ctr"/>
            <a:r>
              <a:rPr lang="en-US" sz="5400" b="1" dirty="0">
                <a:solidFill>
                  <a:schemeClr val="accent4">
                    <a:lumMod val="50000"/>
                  </a:schemeClr>
                </a:solidFill>
                <a:latin typeface="Comic Sans MS" panose="030F0702030302020204" pitchFamily="66" charset="0"/>
                <a:cs typeface="Aharoni" pitchFamily="2" charset="-79"/>
              </a:rPr>
              <a:t>Global Warming?</a:t>
            </a:r>
          </a:p>
          <a:p>
            <a:pPr algn="ctr"/>
            <a:r>
              <a:rPr lang="en-US" sz="5400" b="1" dirty="0">
                <a:solidFill>
                  <a:schemeClr val="accent4">
                    <a:lumMod val="50000"/>
                  </a:schemeClr>
                </a:solidFill>
                <a:latin typeface="Comic Sans MS" panose="030F0702030302020204" pitchFamily="66" charset="0"/>
                <a:cs typeface="Aharoni" pitchFamily="2" charset="-79"/>
              </a:rPr>
              <a:t>Climate Change? </a:t>
            </a:r>
          </a:p>
        </p:txBody>
      </p:sp>
      <p:sp>
        <p:nvSpPr>
          <p:cNvPr id="6" name="TextBox 5"/>
          <p:cNvSpPr txBox="1"/>
          <p:nvPr/>
        </p:nvSpPr>
        <p:spPr>
          <a:xfrm>
            <a:off x="4654463" y="2036801"/>
            <a:ext cx="3810000" cy="1384995"/>
          </a:xfrm>
          <a:prstGeom prst="rect">
            <a:avLst/>
          </a:prstGeom>
          <a:noFill/>
        </p:spPr>
        <p:txBody>
          <a:bodyPr wrap="square" rtlCol="0">
            <a:spAutoFit/>
          </a:bodyPr>
          <a:lstStyle/>
          <a:p>
            <a:pPr algn="ctr"/>
            <a:r>
              <a:rPr lang="en-US" sz="2800" b="1" dirty="0">
                <a:solidFill>
                  <a:schemeClr val="accent6">
                    <a:lumMod val="50000"/>
                  </a:schemeClr>
                </a:solidFill>
                <a:latin typeface="Comic Sans MS" panose="030F0702030302020204" pitchFamily="66" charset="0"/>
                <a:cs typeface="Aharoni" pitchFamily="2" charset="-79"/>
              </a:rPr>
              <a:t>Climate change is sometimes called ‘Global Warming’.</a:t>
            </a:r>
          </a:p>
        </p:txBody>
      </p:sp>
      <p:sp>
        <p:nvSpPr>
          <p:cNvPr id="7" name="TextBox 6"/>
          <p:cNvSpPr txBox="1"/>
          <p:nvPr/>
        </p:nvSpPr>
        <p:spPr>
          <a:xfrm>
            <a:off x="533400" y="2133238"/>
            <a:ext cx="3200400" cy="2092881"/>
          </a:xfrm>
          <a:prstGeom prst="rect">
            <a:avLst/>
          </a:prstGeom>
          <a:noFill/>
        </p:spPr>
        <p:txBody>
          <a:bodyPr wrap="square" rtlCol="0">
            <a:spAutoFit/>
          </a:bodyPr>
          <a:lstStyle/>
          <a:p>
            <a:pPr algn="ctr"/>
            <a:r>
              <a:rPr lang="en-US" sz="2800" b="1" dirty="0">
                <a:solidFill>
                  <a:schemeClr val="accent2">
                    <a:lumMod val="50000"/>
                  </a:schemeClr>
                </a:solidFill>
                <a:latin typeface="Comic Sans MS" panose="030F0702030302020204" pitchFamily="66" charset="0"/>
                <a:cs typeface="Aharoni" pitchFamily="2" charset="-79"/>
              </a:rPr>
              <a:t>This is because our planet may be getting     warmer.</a:t>
            </a:r>
          </a:p>
          <a:p>
            <a:pPr>
              <a:buFont typeface="Arial" pitchFamily="34" charset="0"/>
              <a:buChar char="•"/>
            </a:pPr>
            <a:endParaRPr lang="en-US" dirty="0">
              <a:latin typeface="Arial Rounded MT Bold" pitchFamily="34" charset="0"/>
              <a:cs typeface="Aharoni" pitchFamily="2" charset="-79"/>
            </a:endParaRPr>
          </a:p>
        </p:txBody>
      </p:sp>
      <p:sp>
        <p:nvSpPr>
          <p:cNvPr id="8" name="TextBox 7"/>
          <p:cNvSpPr txBox="1"/>
          <p:nvPr/>
        </p:nvSpPr>
        <p:spPr>
          <a:xfrm>
            <a:off x="3659688" y="3810000"/>
            <a:ext cx="5155504" cy="2246769"/>
          </a:xfrm>
          <a:prstGeom prst="rect">
            <a:avLst/>
          </a:prstGeom>
          <a:noFill/>
        </p:spPr>
        <p:txBody>
          <a:bodyPr wrap="square" rtlCol="0">
            <a:spAutoFit/>
          </a:bodyPr>
          <a:lstStyle/>
          <a:p>
            <a:pPr algn="ctr"/>
            <a:r>
              <a:rPr lang="en-US" sz="2800" b="1" dirty="0">
                <a:solidFill>
                  <a:schemeClr val="accent4">
                    <a:lumMod val="50000"/>
                  </a:schemeClr>
                </a:solidFill>
                <a:latin typeface="Comic Sans MS" panose="030F0702030302020204" pitchFamily="66" charset="0"/>
                <a:cs typeface="Aharoni" pitchFamily="2" charset="-79"/>
              </a:rPr>
              <a:t>Higher global temperatures can cause changes in our climate such as more </a:t>
            </a:r>
            <a:r>
              <a:rPr lang="en-US" sz="2800" b="1" i="1" dirty="0">
                <a:solidFill>
                  <a:schemeClr val="tx2">
                    <a:lumMod val="50000"/>
                  </a:schemeClr>
                </a:solidFill>
                <a:latin typeface="Comic Sans MS" panose="030F0702030302020204" pitchFamily="66" charset="0"/>
                <a:cs typeface="Aharoni" pitchFamily="2" charset="-79"/>
              </a:rPr>
              <a:t>or</a:t>
            </a:r>
            <a:r>
              <a:rPr lang="en-US" sz="2800" b="1" dirty="0">
                <a:solidFill>
                  <a:schemeClr val="accent4">
                    <a:lumMod val="50000"/>
                  </a:schemeClr>
                </a:solidFill>
                <a:latin typeface="Comic Sans MS" panose="030F0702030302020204" pitchFamily="66" charset="0"/>
                <a:cs typeface="Aharoni" pitchFamily="2" charset="-79"/>
              </a:rPr>
              <a:t> less precipitation, and more severe storms.</a:t>
            </a:r>
            <a:endParaRPr lang="en-US" sz="2800" b="1" dirty="0">
              <a:solidFill>
                <a:schemeClr val="accent4">
                  <a:lumMod val="50000"/>
                </a:schemeClr>
              </a:solidFill>
              <a:latin typeface="Comic Sans MS" panose="030F0702030302020204" pitchFamily="66" charset="0"/>
            </a:endParaRPr>
          </a:p>
        </p:txBody>
      </p:sp>
      <p:pic>
        <p:nvPicPr>
          <p:cNvPr id="9" name="Picture 8" descr="storm.jpg"/>
          <p:cNvPicPr>
            <a:picLocks noChangeAspect="1"/>
          </p:cNvPicPr>
          <p:nvPr/>
        </p:nvPicPr>
        <p:blipFill>
          <a:blip r:embed="rId2" cstate="print"/>
          <a:stretch>
            <a:fillRect/>
          </a:stretch>
        </p:blipFill>
        <p:spPr>
          <a:xfrm>
            <a:off x="1066800" y="4114800"/>
            <a:ext cx="2133600" cy="21431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40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2000" fill="hold"/>
                                        <p:tgtEl>
                                          <p:spTgt spid="7"/>
                                        </p:tgtEl>
                                        <p:attrNameLst>
                                          <p:attrName>ppt_x</p:attrName>
                                        </p:attrNameLst>
                                      </p:cBhvr>
                                      <p:tavLst>
                                        <p:tav tm="0">
                                          <p:val>
                                            <p:strVal val="0-#ppt_w/2"/>
                                          </p:val>
                                        </p:tav>
                                        <p:tav tm="100000">
                                          <p:val>
                                            <p:strVal val="#ppt_x"/>
                                          </p:val>
                                        </p:tav>
                                      </p:tavLst>
                                    </p:anim>
                                    <p:anim calcmode="lin" valueType="num">
                                      <p:cBhvr additive="base">
                                        <p:cTn id="12" dur="2000" fill="hold"/>
                                        <p:tgtEl>
                                          <p:spTgt spid="7"/>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75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par>
                                <p:cTn id="16" presetID="10" presetClass="entr" presetSubtype="0" fill="hold" nodeType="withEffect">
                                  <p:stCondLst>
                                    <p:cond delay="750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5724"/>
            <a:ext cx="7848600" cy="924475"/>
          </a:xfrm>
        </p:spPr>
        <p:txBody>
          <a:bodyPr/>
          <a:lstStyle/>
          <a:p>
            <a:pPr algn="ctr"/>
            <a:r>
              <a:rPr lang="en-US" sz="3600" b="1" dirty="0">
                <a:latin typeface="Comic Sans MS" panose="030F0702030302020204" pitchFamily="66" charset="0"/>
              </a:rPr>
              <a:t>What Might Cause Climate Change?</a:t>
            </a:r>
          </a:p>
        </p:txBody>
      </p:sp>
      <p:sp>
        <p:nvSpPr>
          <p:cNvPr id="3" name="TextBox 2"/>
          <p:cNvSpPr txBox="1"/>
          <p:nvPr/>
        </p:nvSpPr>
        <p:spPr>
          <a:xfrm>
            <a:off x="1439449" y="2133600"/>
            <a:ext cx="6172200" cy="1384995"/>
          </a:xfrm>
          <a:prstGeom prst="rect">
            <a:avLst/>
          </a:prstGeom>
          <a:noFill/>
        </p:spPr>
        <p:txBody>
          <a:bodyPr wrap="square" rtlCol="0">
            <a:spAutoFit/>
          </a:bodyPr>
          <a:lstStyle/>
          <a:p>
            <a:pPr algn="ctr"/>
            <a:r>
              <a:rPr lang="en-US" sz="2800" b="1" dirty="0">
                <a:solidFill>
                  <a:schemeClr val="accent6">
                    <a:lumMod val="50000"/>
                  </a:schemeClr>
                </a:solidFill>
                <a:latin typeface="Comic Sans MS" panose="030F0702030302020204" pitchFamily="66" charset="0"/>
              </a:rPr>
              <a:t>First, we have to understand a little background about the climate on our planet.</a:t>
            </a:r>
            <a:endParaRPr lang="en-US" b="1" dirty="0">
              <a:solidFill>
                <a:schemeClr val="accent6">
                  <a:lumMod val="50000"/>
                </a:schemeClr>
              </a:solidFill>
              <a:latin typeface="Comic Sans MS" panose="030F0702030302020204" pitchFamily="66" charset="0"/>
            </a:endParaRPr>
          </a:p>
        </p:txBody>
      </p:sp>
      <p:sp>
        <p:nvSpPr>
          <p:cNvPr id="4" name="TextBox 3"/>
          <p:cNvSpPr txBox="1"/>
          <p:nvPr/>
        </p:nvSpPr>
        <p:spPr>
          <a:xfrm>
            <a:off x="685800" y="4343400"/>
            <a:ext cx="4191000" cy="1938992"/>
          </a:xfrm>
          <a:prstGeom prst="rect">
            <a:avLst/>
          </a:prstGeom>
          <a:solidFill>
            <a:schemeClr val="accent1">
              <a:lumMod val="20000"/>
              <a:lumOff val="80000"/>
            </a:schemeClr>
          </a:solidFill>
        </p:spPr>
        <p:txBody>
          <a:bodyPr wrap="square" rtlCol="0">
            <a:spAutoFit/>
          </a:bodyPr>
          <a:lstStyle/>
          <a:p>
            <a:pPr algn="ctr"/>
            <a:r>
              <a:rPr lang="en-US" sz="2400" b="1" dirty="0">
                <a:solidFill>
                  <a:schemeClr val="accent2">
                    <a:lumMod val="50000"/>
                  </a:schemeClr>
                </a:solidFill>
                <a:latin typeface="Comic Sans MS" panose="030F0702030302020204" pitchFamily="66" charset="0"/>
              </a:rPr>
              <a:t>The </a:t>
            </a:r>
            <a:r>
              <a:rPr lang="en-US" sz="2400" b="1" i="1" dirty="0">
                <a:solidFill>
                  <a:schemeClr val="tx2">
                    <a:lumMod val="75000"/>
                  </a:schemeClr>
                </a:solidFill>
                <a:latin typeface="Comic Sans MS" panose="030F0702030302020204" pitchFamily="66" charset="0"/>
              </a:rPr>
              <a:t>Greenhouse Effect </a:t>
            </a:r>
            <a:r>
              <a:rPr lang="en-US" sz="2400" b="1" dirty="0">
                <a:solidFill>
                  <a:schemeClr val="accent2">
                    <a:lumMod val="50000"/>
                  </a:schemeClr>
                </a:solidFill>
                <a:latin typeface="Comic Sans MS" panose="030F0702030302020204" pitchFamily="66" charset="0"/>
              </a:rPr>
              <a:t>is the reason that temperatures on the surface of the Earth allow life to exist.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3747194"/>
            <a:ext cx="2514600" cy="2782111"/>
          </a:xfrm>
          <a:prstGeom prst="rect">
            <a:avLst/>
          </a:prstGeom>
        </p:spPr>
      </p:pic>
    </p:spTree>
    <p:extLst>
      <p:ext uri="{BB962C8B-B14F-4D97-AF65-F5344CB8AC3E}">
        <p14:creationId xmlns:p14="http://schemas.microsoft.com/office/powerpoint/2010/main" val="156037246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42" presetClass="entr" presetSubtype="0" fill="hold" grpId="0" nodeType="withEffect">
                                  <p:stCondLst>
                                    <p:cond delay="55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8382000" cy="707886"/>
          </a:xfrm>
          <a:prstGeom prst="rect">
            <a:avLst/>
          </a:prstGeom>
          <a:noFill/>
        </p:spPr>
        <p:txBody>
          <a:bodyPr wrap="square" rtlCol="0">
            <a:spAutoFit/>
          </a:bodyPr>
          <a:lstStyle/>
          <a:p>
            <a:pPr algn="ctr"/>
            <a:r>
              <a:rPr lang="en-US" sz="4000" b="1" dirty="0">
                <a:solidFill>
                  <a:schemeClr val="tx2">
                    <a:lumMod val="75000"/>
                  </a:schemeClr>
                </a:solidFill>
                <a:latin typeface="Comic Sans MS" panose="030F0702030302020204" pitchFamily="66" charset="0"/>
                <a:cs typeface="Aharoni" pitchFamily="2" charset="-79"/>
              </a:rPr>
              <a:t>What it the Greenhouse Effect?</a:t>
            </a:r>
          </a:p>
        </p:txBody>
      </p:sp>
      <p:sp>
        <p:nvSpPr>
          <p:cNvPr id="6" name="TextBox 5"/>
          <p:cNvSpPr txBox="1"/>
          <p:nvPr/>
        </p:nvSpPr>
        <p:spPr>
          <a:xfrm>
            <a:off x="497910" y="1447800"/>
            <a:ext cx="4648200" cy="2123658"/>
          </a:xfrm>
          <a:prstGeom prst="rect">
            <a:avLst/>
          </a:prstGeom>
          <a:solidFill>
            <a:schemeClr val="accent1">
              <a:lumMod val="60000"/>
              <a:lumOff val="40000"/>
            </a:schemeClr>
          </a:solidFill>
        </p:spPr>
        <p:txBody>
          <a:bodyPr wrap="square" rtlCol="0">
            <a:spAutoFit/>
          </a:bodyPr>
          <a:lstStyle/>
          <a:p>
            <a:pPr algn="ctr"/>
            <a:r>
              <a:rPr lang="en-US" sz="2800" b="1" dirty="0">
                <a:solidFill>
                  <a:schemeClr val="accent3">
                    <a:lumMod val="50000"/>
                  </a:schemeClr>
                </a:solidFill>
                <a:latin typeface="Comic Sans MS" panose="030F0702030302020204" pitchFamily="66" charset="0"/>
                <a:cs typeface="Aharoni" pitchFamily="2" charset="-79"/>
              </a:rPr>
              <a:t>The sun’s radiant energy warms the Earth, just like the Sun warms a greenhouse.</a:t>
            </a:r>
          </a:p>
          <a:p>
            <a:endParaRPr lang="en-US" sz="2000" dirty="0">
              <a:latin typeface="Arial Rounded MT Bold" pitchFamily="34" charset="0"/>
              <a:cs typeface="Aharoni" pitchFamily="2" charset="-79"/>
            </a:endParaRPr>
          </a:p>
        </p:txBody>
      </p:sp>
      <p:pic>
        <p:nvPicPr>
          <p:cNvPr id="7" name="Picture 6" descr="images.jpg"/>
          <p:cNvPicPr>
            <a:picLocks noChangeAspect="1"/>
          </p:cNvPicPr>
          <p:nvPr/>
        </p:nvPicPr>
        <p:blipFill>
          <a:blip r:embed="rId2" cstate="print"/>
          <a:stretch>
            <a:fillRect/>
          </a:stretch>
        </p:blipFill>
        <p:spPr>
          <a:xfrm>
            <a:off x="5257799" y="2998013"/>
            <a:ext cx="3268301" cy="2640787"/>
          </a:xfrm>
          <a:prstGeom prst="rect">
            <a:avLst/>
          </a:prstGeom>
        </p:spPr>
      </p:pic>
      <p:sp>
        <p:nvSpPr>
          <p:cNvPr id="8" name="TextBox 7"/>
          <p:cNvSpPr txBox="1"/>
          <p:nvPr/>
        </p:nvSpPr>
        <p:spPr>
          <a:xfrm>
            <a:off x="533400" y="3886200"/>
            <a:ext cx="4572000" cy="2308324"/>
          </a:xfrm>
          <a:prstGeom prst="rect">
            <a:avLst/>
          </a:prstGeom>
          <a:solidFill>
            <a:schemeClr val="bg2">
              <a:lumMod val="60000"/>
              <a:lumOff val="40000"/>
            </a:schemeClr>
          </a:solidFill>
        </p:spPr>
        <p:txBody>
          <a:bodyPr wrap="square" rtlCol="0">
            <a:spAutoFit/>
          </a:bodyPr>
          <a:lstStyle/>
          <a:p>
            <a:pPr algn="ctr"/>
            <a:r>
              <a:rPr lang="en-US" sz="2400" b="1" dirty="0">
                <a:solidFill>
                  <a:schemeClr val="accent5">
                    <a:lumMod val="50000"/>
                  </a:schemeClr>
                </a:solidFill>
                <a:latin typeface="Comic Sans MS" panose="030F0702030302020204" pitchFamily="66" charset="0"/>
                <a:cs typeface="Aharoni" pitchFamily="2" charset="-79"/>
              </a:rPr>
              <a:t>A greenhouse is a glass building that lets in the sun’s heat. The glass walls and ceiling prevent or slow the escape of this heat back into the atmosphere</a:t>
            </a:r>
            <a:r>
              <a:rPr lang="en-US" b="1" dirty="0">
                <a:solidFill>
                  <a:schemeClr val="accent5">
                    <a:lumMod val="50000"/>
                  </a:schemeClr>
                </a:solidFill>
                <a:latin typeface="Comic Sans MS" panose="030F0702030302020204" pitchFamily="66" charset="0"/>
                <a:cs typeface="Aharoni" pitchFamily="2" charset="-79"/>
              </a:rPr>
              <a:t>.</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1000"/>
                                        <p:tgtEl>
                                          <p:spTgt spid="6"/>
                                        </p:tgtEl>
                                      </p:cBhvr>
                                    </p:animEffect>
                                  </p:childTnLst>
                                </p:cTn>
                              </p:par>
                              <p:par>
                                <p:cTn id="8" presetID="10" presetClass="entr" presetSubtype="0" fill="hold" grpId="0" nodeType="withEffect">
                                  <p:stCondLst>
                                    <p:cond delay="40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3" presetClass="entr" presetSubtype="10" fill="hold" nodeType="withEffect">
                                  <p:stCondLst>
                                    <p:cond delay="200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57200"/>
            <a:ext cx="8229600" cy="646331"/>
          </a:xfrm>
          <a:prstGeom prst="rect">
            <a:avLst/>
          </a:prstGeom>
          <a:noFill/>
        </p:spPr>
        <p:txBody>
          <a:bodyPr wrap="square" rtlCol="0">
            <a:spAutoFit/>
          </a:bodyPr>
          <a:lstStyle/>
          <a:p>
            <a:pPr algn="ctr"/>
            <a:r>
              <a:rPr lang="en-US" sz="3600" b="1" dirty="0">
                <a:solidFill>
                  <a:schemeClr val="tx2">
                    <a:lumMod val="50000"/>
                  </a:schemeClr>
                </a:solidFill>
                <a:latin typeface="Comic Sans MS" panose="030F0702030302020204" pitchFamily="66" charset="0"/>
              </a:rPr>
              <a:t>The Greenhouse Effect</a:t>
            </a:r>
          </a:p>
        </p:txBody>
      </p:sp>
      <p:pic>
        <p:nvPicPr>
          <p:cNvPr id="8" name="Picture 7" descr="greenhouse effect 8.jpg"/>
          <p:cNvPicPr>
            <a:picLocks noChangeAspect="1"/>
          </p:cNvPicPr>
          <p:nvPr/>
        </p:nvPicPr>
        <p:blipFill>
          <a:blip r:embed="rId2" cstate="print"/>
          <a:stretch>
            <a:fillRect/>
          </a:stretch>
        </p:blipFill>
        <p:spPr>
          <a:xfrm>
            <a:off x="4617949" y="1905000"/>
            <a:ext cx="4262606" cy="3352800"/>
          </a:xfrm>
          <a:prstGeom prst="rect">
            <a:avLst/>
          </a:prstGeom>
        </p:spPr>
      </p:pic>
      <p:sp>
        <p:nvSpPr>
          <p:cNvPr id="7" name="Rectangle 6"/>
          <p:cNvSpPr/>
          <p:nvPr/>
        </p:nvSpPr>
        <p:spPr>
          <a:xfrm>
            <a:off x="381000" y="1905000"/>
            <a:ext cx="3962400" cy="4401205"/>
          </a:xfrm>
          <a:prstGeom prst="rect">
            <a:avLst/>
          </a:prstGeom>
          <a:solidFill>
            <a:schemeClr val="tx1">
              <a:lumMod val="85000"/>
              <a:lumOff val="15000"/>
            </a:schemeClr>
          </a:solidFill>
        </p:spPr>
        <p:txBody>
          <a:bodyPr wrap="square">
            <a:spAutoFit/>
          </a:bodyPr>
          <a:lstStyle/>
          <a:p>
            <a:pPr algn="ctr"/>
            <a:r>
              <a:rPr lang="en-US" sz="2800" b="1" dirty="0">
                <a:solidFill>
                  <a:schemeClr val="accent1">
                    <a:lumMod val="75000"/>
                  </a:schemeClr>
                </a:solidFill>
                <a:latin typeface="Comic Sans MS" panose="030F0702030302020204" pitchFamily="66" charset="0"/>
                <a:cs typeface="Aharoni" pitchFamily="2" charset="-79"/>
              </a:rPr>
              <a:t>The Earth’s ATMOSPHERE acts like the glass of the greenhouse, letting the heat in, keeping much of it at the surface of the Earth and not letting all of it radiate back into space.</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par>
                                <p:cTn id="8" presetID="2" presetClass="entr" presetSubtype="4" fill="hold" nodeType="withEffect">
                                  <p:stCondLst>
                                    <p:cond delay="150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2000" fill="hold"/>
                                        <p:tgtEl>
                                          <p:spTgt spid="8"/>
                                        </p:tgtEl>
                                        <p:attrNameLst>
                                          <p:attrName>ppt_x</p:attrName>
                                        </p:attrNameLst>
                                      </p:cBhvr>
                                      <p:tavLst>
                                        <p:tav tm="0">
                                          <p:val>
                                            <p:strVal val="#ppt_x"/>
                                          </p:val>
                                        </p:tav>
                                        <p:tav tm="100000">
                                          <p:val>
                                            <p:strVal val="#ppt_x"/>
                                          </p:val>
                                        </p:tav>
                                      </p:tavLst>
                                    </p:anim>
                                    <p:anim calcmode="lin" valueType="num">
                                      <p:cBhvr additive="base">
                                        <p:cTn id="11"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e 9"/>
          <p:cNvSpPr/>
          <p:nvPr/>
        </p:nvSpPr>
        <p:spPr>
          <a:xfrm>
            <a:off x="6172200" y="3769256"/>
            <a:ext cx="1600200" cy="1600200"/>
          </a:xfrm>
          <a:prstGeom prst="pie">
            <a:avLst>
              <a:gd name="adj1" fmla="val 16453834"/>
              <a:gd name="adj2" fmla="val 16200000"/>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457200" y="609600"/>
            <a:ext cx="8229600" cy="646331"/>
          </a:xfrm>
          <a:prstGeom prst="rect">
            <a:avLst/>
          </a:prstGeom>
          <a:noFill/>
        </p:spPr>
        <p:txBody>
          <a:bodyPr wrap="square" rtlCol="0">
            <a:spAutoFit/>
          </a:bodyPr>
          <a:lstStyle/>
          <a:p>
            <a:pPr algn="ctr"/>
            <a:r>
              <a:rPr lang="en-US" sz="3600" dirty="0">
                <a:latin typeface="Arial Rounded MT Bold" pitchFamily="34" charset="0"/>
              </a:rPr>
              <a:t> </a:t>
            </a:r>
            <a:r>
              <a:rPr lang="en-US" sz="3600" b="1" dirty="0">
                <a:solidFill>
                  <a:schemeClr val="tx1">
                    <a:lumMod val="85000"/>
                    <a:lumOff val="15000"/>
                  </a:schemeClr>
                </a:solidFill>
                <a:latin typeface="Comic Sans MS" panose="030F0702030302020204" pitchFamily="66" charset="0"/>
              </a:rPr>
              <a:t>What Makes Up Our Atmosphere?</a:t>
            </a:r>
          </a:p>
        </p:txBody>
      </p:sp>
      <p:sp>
        <p:nvSpPr>
          <p:cNvPr id="6" name="TextBox 5"/>
          <p:cNvSpPr txBox="1"/>
          <p:nvPr/>
        </p:nvSpPr>
        <p:spPr>
          <a:xfrm>
            <a:off x="152400" y="1524000"/>
            <a:ext cx="8686800" cy="1384995"/>
          </a:xfrm>
          <a:prstGeom prst="rect">
            <a:avLst/>
          </a:prstGeom>
          <a:noFill/>
        </p:spPr>
        <p:txBody>
          <a:bodyPr wrap="square" rtlCol="0">
            <a:spAutoFit/>
          </a:bodyPr>
          <a:lstStyle/>
          <a:p>
            <a:pPr algn="ctr"/>
            <a:r>
              <a:rPr lang="en-US" sz="2800" b="1" dirty="0">
                <a:solidFill>
                  <a:schemeClr val="accent6">
                    <a:lumMod val="50000"/>
                  </a:schemeClr>
                </a:solidFill>
                <a:latin typeface="Comic Sans MS" panose="030F0702030302020204" pitchFamily="66" charset="0"/>
                <a:cs typeface="Aharoni" pitchFamily="2" charset="-79"/>
              </a:rPr>
              <a:t>Many kinds of gases make up our atmosphere which help hold the sun’s heat close to the surface.</a:t>
            </a:r>
          </a:p>
        </p:txBody>
      </p:sp>
      <p:sp>
        <p:nvSpPr>
          <p:cNvPr id="2" name="TextBox 1"/>
          <p:cNvSpPr txBox="1"/>
          <p:nvPr/>
        </p:nvSpPr>
        <p:spPr>
          <a:xfrm>
            <a:off x="457200" y="3200400"/>
            <a:ext cx="4800600" cy="2308324"/>
          </a:xfrm>
          <a:prstGeom prst="rect">
            <a:avLst/>
          </a:prstGeom>
          <a:solidFill>
            <a:schemeClr val="accent6">
              <a:lumMod val="20000"/>
              <a:lumOff val="80000"/>
            </a:schemeClr>
          </a:solidFill>
        </p:spPr>
        <p:txBody>
          <a:bodyPr wrap="square" rtlCol="0">
            <a:spAutoFit/>
          </a:bodyPr>
          <a:lstStyle/>
          <a:p>
            <a:pPr algn="ctr"/>
            <a:r>
              <a:rPr lang="en-US" sz="2400" b="1" dirty="0">
                <a:solidFill>
                  <a:schemeClr val="accent3">
                    <a:lumMod val="75000"/>
                  </a:schemeClr>
                </a:solidFill>
                <a:latin typeface="Comic Sans MS" panose="030F0702030302020204" pitchFamily="66" charset="0"/>
              </a:rPr>
              <a:t>About 78% of our atmosphere consists of </a:t>
            </a:r>
            <a:r>
              <a:rPr lang="en-US" sz="2400" b="1" dirty="0">
                <a:solidFill>
                  <a:schemeClr val="tx2">
                    <a:lumMod val="75000"/>
                  </a:schemeClr>
                </a:solidFill>
                <a:latin typeface="Comic Sans MS" panose="030F0702030302020204" pitchFamily="66" charset="0"/>
              </a:rPr>
              <a:t>nitrogen gas</a:t>
            </a:r>
            <a:r>
              <a:rPr lang="en-US" sz="2400" b="1" dirty="0">
                <a:solidFill>
                  <a:schemeClr val="accent3">
                    <a:lumMod val="75000"/>
                  </a:schemeClr>
                </a:solidFill>
                <a:latin typeface="Comic Sans MS" panose="030F0702030302020204" pitchFamily="66" charset="0"/>
              </a:rPr>
              <a:t>, and about 21% is </a:t>
            </a:r>
            <a:r>
              <a:rPr lang="en-US" sz="2400" b="1" dirty="0">
                <a:solidFill>
                  <a:schemeClr val="accent4">
                    <a:lumMod val="75000"/>
                  </a:schemeClr>
                </a:solidFill>
                <a:latin typeface="Comic Sans MS" panose="030F0702030302020204" pitchFamily="66" charset="0"/>
              </a:rPr>
              <a:t>oxygen gas</a:t>
            </a:r>
            <a:r>
              <a:rPr lang="en-US" sz="2400" b="1" dirty="0">
                <a:solidFill>
                  <a:schemeClr val="accent3">
                    <a:lumMod val="75000"/>
                  </a:schemeClr>
                </a:solidFill>
                <a:latin typeface="Comic Sans MS" panose="030F0702030302020204" pitchFamily="66" charset="0"/>
              </a:rPr>
              <a:t>. Many other gases are in small amounts such as argon, carbon dioxide, methane, and ozone.</a:t>
            </a:r>
          </a:p>
        </p:txBody>
      </p:sp>
      <p:sp>
        <p:nvSpPr>
          <p:cNvPr id="3" name="Pie 2"/>
          <p:cNvSpPr/>
          <p:nvPr/>
        </p:nvSpPr>
        <p:spPr>
          <a:xfrm>
            <a:off x="6172200" y="3769256"/>
            <a:ext cx="1600200" cy="1600200"/>
          </a:xfrm>
          <a:prstGeom prst="pie">
            <a:avLst>
              <a:gd name="adj1" fmla="val 20743369"/>
              <a:gd name="adj2" fmla="val 16200000"/>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45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 presetClass="entr" presetSubtype="0" fill="hold" grpId="0" nodeType="withEffect">
                                  <p:stCondLst>
                                    <p:cond delay="450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450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p:bldP spid="2" grpId="0" animBg="1"/>
      <p:bldP spid="3" grpId="0" animBg="1"/>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658</TotalTime>
  <Words>1284</Words>
  <Application>Microsoft Office PowerPoint</Application>
  <PresentationFormat>On-screen Show (4:3)</PresentationFormat>
  <Paragraphs>112</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Rounded MT Bold</vt:lpstr>
      <vt:lpstr>Comic Sans MS</vt:lpstr>
      <vt:lpstr>Courier New</vt:lpstr>
      <vt:lpstr>Verdana</vt:lpstr>
      <vt:lpstr>Wingdings 2</vt:lpstr>
      <vt:lpstr>Spring</vt:lpstr>
      <vt:lpstr>Weekly Enrichment Activities Week of 5/11/20</vt:lpstr>
      <vt:lpstr>Legends of Learning</vt:lpstr>
      <vt:lpstr>PowerPoint Presentation</vt:lpstr>
      <vt:lpstr>PowerPoint Presentation</vt:lpstr>
      <vt:lpstr>PowerPoint Presentation</vt:lpstr>
      <vt:lpstr>What Might Cause Climate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Sherman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Technology</dc:creator>
  <cp:lastModifiedBy>Ebony Stanford</cp:lastModifiedBy>
  <cp:revision>79</cp:revision>
  <dcterms:created xsi:type="dcterms:W3CDTF">2011-11-28T17:20:03Z</dcterms:created>
  <dcterms:modified xsi:type="dcterms:W3CDTF">2020-05-08T03:21:24Z</dcterms:modified>
</cp:coreProperties>
</file>