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15" r:id="rId2"/>
    <p:sldId id="310" r:id="rId3"/>
    <p:sldId id="316" r:id="rId4"/>
    <p:sldId id="285" r:id="rId5"/>
    <p:sldId id="306" r:id="rId6"/>
    <p:sldId id="256" r:id="rId7"/>
    <p:sldId id="312" r:id="rId8"/>
    <p:sldId id="307" r:id="rId9"/>
    <p:sldId id="257" r:id="rId10"/>
    <p:sldId id="282" r:id="rId11"/>
    <p:sldId id="283" r:id="rId12"/>
    <p:sldId id="258" r:id="rId13"/>
    <p:sldId id="259" r:id="rId14"/>
    <p:sldId id="260" r:id="rId15"/>
    <p:sldId id="313" r:id="rId16"/>
    <p:sldId id="271" r:id="rId17"/>
    <p:sldId id="314" r:id="rId18"/>
    <p:sldId id="269" r:id="rId19"/>
    <p:sldId id="261" r:id="rId20"/>
    <p:sldId id="262" r:id="rId21"/>
    <p:sldId id="263" r:id="rId22"/>
    <p:sldId id="272" r:id="rId23"/>
    <p:sldId id="264" r:id="rId24"/>
    <p:sldId id="302" r:id="rId25"/>
    <p:sldId id="30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90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75E7D-9EDF-4BFC-A284-7F5B42A329AB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5CF83-9456-4D93-B743-BE16AC863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39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B6B34CC5-0C5E-470B-8FBA-B8312D4EC5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286708F-3017-4F74-AF30-6CE3EE2C8FCC}" type="slidenum">
              <a:rPr lang="en-US" altLang="en-US" sz="1200" baseline="0"/>
              <a:pPr/>
              <a:t>7</a:t>
            </a:fld>
            <a:endParaRPr lang="en-US" altLang="en-US" sz="1200" baseline="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9998EB78-09A3-46DF-8CB0-0AE23B33576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BEC50A7A-45DB-4B3E-BA48-7DB49B0739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884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B6B34CC5-0C5E-470B-8FBA-B8312D4EC5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286708F-3017-4F74-AF30-6CE3EE2C8FCC}" type="slidenum">
              <a:rPr lang="en-US" altLang="en-US" sz="1200" baseline="0"/>
              <a:pPr/>
              <a:t>24</a:t>
            </a:fld>
            <a:endParaRPr lang="en-US" altLang="en-US" sz="1200" baseline="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9998EB78-09A3-46DF-8CB0-0AE23B33576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BEC50A7A-45DB-4B3E-BA48-7DB49B0739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24BD710F-C450-453D-9438-C425C3A810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2579A29-79B7-4723-A710-AC309D611C3E}" type="slidenum">
              <a:rPr lang="en-US" altLang="en-US" sz="1200" baseline="0"/>
              <a:pPr/>
              <a:t>9</a:t>
            </a:fld>
            <a:endParaRPr lang="en-US" altLang="en-US" sz="1200" baseline="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94919ADA-9745-4F8E-8AE2-97F786E2A35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C93907B-D8C6-4FE9-B71C-5E1AEC387E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8593A872-6F38-4E30-A7A5-6D771818DD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5F0E3A3-4DDC-4B0D-AB68-DDB716EB0F1B}" type="slidenum">
              <a:rPr lang="en-US" altLang="en-US" sz="1200" baseline="0"/>
              <a:pPr/>
              <a:t>12</a:t>
            </a:fld>
            <a:endParaRPr lang="en-US" altLang="en-US" sz="1200" baseline="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9CBE7971-66F2-4475-BF50-D992C2AE3A6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44A11A21-BF71-4F1A-B5C0-2CDBB589EE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2BB3C8CC-CEF4-48B4-9810-96FAD2B989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B9376CB-6D2C-4473-B472-9ABF1300350F}" type="slidenum">
              <a:rPr lang="en-US" altLang="en-US" sz="1200" baseline="0"/>
              <a:pPr/>
              <a:t>13</a:t>
            </a:fld>
            <a:endParaRPr lang="en-US" altLang="en-US" sz="1200" baseline="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3EC5A75B-8C6B-40FE-B0BA-A91FE8CAB8C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A71867B6-95AA-47F0-97CA-ED234254AF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442368C4-1426-421A-ACA3-529378591E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6FF351-B207-42B0-B988-D2EB5C7B1428}" type="slidenum">
              <a:rPr lang="en-US" altLang="en-US" sz="1200" baseline="0"/>
              <a:pPr/>
              <a:t>14</a:t>
            </a:fld>
            <a:endParaRPr lang="en-US" altLang="en-US" sz="1200" baseline="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32F431FB-9F07-4ADB-813B-2FEB3E060D5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4B7E28BB-6C6B-4642-99AB-3EDCB486AA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7F14B8A7-6918-48E8-967F-A1416850EC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1F4354E-5EA0-41BD-A24B-2732EBC5FE98}" type="slidenum">
              <a:rPr lang="en-US" altLang="en-US" sz="1200" baseline="0"/>
              <a:pPr/>
              <a:t>19</a:t>
            </a:fld>
            <a:endParaRPr lang="en-US" altLang="en-US" sz="1200" baseline="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178314F3-B062-46F9-8D04-937CD144B73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D23D3174-4521-4400-9BE0-CA7A7F0CBF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8AC0E118-35D3-4BB6-80E6-FF26DD6B22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8E25E34-BAD1-4ADA-A16C-E503F119B9C6}" type="slidenum">
              <a:rPr lang="en-US" altLang="en-US" sz="1200" baseline="0"/>
              <a:pPr/>
              <a:t>20</a:t>
            </a:fld>
            <a:endParaRPr lang="en-US" altLang="en-US" sz="1200" baseline="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27475314-8F9C-44F9-9D48-2A780D20E2C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FBFBE51B-8FA8-409B-A1E7-FDB87E3508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0C0857A4-236D-44E1-B840-2ED9A3CA6E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9AB8476-1D23-433F-991C-F28E1336C762}" type="slidenum">
              <a:rPr lang="en-US" altLang="en-US" sz="1200" baseline="0"/>
              <a:pPr/>
              <a:t>21</a:t>
            </a:fld>
            <a:endParaRPr lang="en-US" altLang="en-US" sz="1200" baseline="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F75797DB-4DBD-4092-8B79-A7B658E9C49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00070C33-89A1-44D1-8F45-998F6A832F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5EAC1215-B86A-48FF-B499-D0928E892F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BAF5CE2-2A01-45FF-BE6E-282AEB3146AF}" type="slidenum">
              <a:rPr lang="en-US" altLang="en-US" sz="1200" baseline="0"/>
              <a:pPr/>
              <a:t>23</a:t>
            </a:fld>
            <a:endParaRPr lang="en-US" altLang="en-US" sz="1200" baseline="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CAC16AB1-FC10-4F72-A5EE-565B8E8555F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FCE553C3-63A5-4713-8375-8EBA2AECC4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7BA71-CCCB-441C-8F62-1F0AAB910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D07782-0832-4D7D-89E4-814A0831DF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74C01-A661-41AF-A74C-105A6A3CE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5B0E-8B44-4DD3-926B-4E0E02F052D5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CDB85-897E-4D98-84C8-718A2C2DE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82488-A725-4611-BE3D-D161D69AE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BA03-D87C-4B8C-B624-5873E6D3E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3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BC1A1-68D1-47CA-AEF9-1575C0B7D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E8B0AB-3EF4-4C68-8B05-64E8A62D3D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22C2D-0A2F-4D00-B3A0-F0C329D12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5B0E-8B44-4DD3-926B-4E0E02F052D5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6277C-75FD-494E-86D1-8A779D01B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4F49A-D7CB-4BE7-9F19-ED32E6622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BA03-D87C-4B8C-B624-5873E6D3E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4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4F91E2-22DA-4A73-B13A-FF354F8B21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0B64A5-F989-4373-9924-0F1EAD9B21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09D3F-9802-4922-B527-9D90AFC1B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5B0E-8B44-4DD3-926B-4E0E02F052D5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86B45-2FDE-4235-98C0-9B26D84AA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7F85B-1A58-4A12-98FE-0EDC967C1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BA03-D87C-4B8C-B624-5873E6D3E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22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E41AF-651A-479E-A06F-3D1EE28BF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EB0B3-8E33-4741-8EC9-015E0BD84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E9CA9-A606-4EF5-AC9C-697FD058D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5B0E-8B44-4DD3-926B-4E0E02F052D5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67B5E-BECC-49A8-BB6D-9566DF7E6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D8CDC-4F8F-4B9F-8C81-DF6C3D718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BA03-D87C-4B8C-B624-5873E6D3E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68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CF8AC-71D7-45F4-9760-88252BCC7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769033-8719-4AC7-9211-AF6BF30ED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860B4-8F18-4B6F-B8C8-938490A8F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5B0E-8B44-4DD3-926B-4E0E02F052D5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F3CCA-2A38-4494-8BBD-CCB3DBF1D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2F0BC-04F0-4A04-A419-9C80B4A2D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BA03-D87C-4B8C-B624-5873E6D3E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54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C76C1-3D30-4366-9B39-81A09033A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61035-9928-4199-BA27-4F9A186A2A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8C1D5A-9D23-4B24-AA91-AF223F918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72AFA-1543-409C-8029-6470BEB34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5B0E-8B44-4DD3-926B-4E0E02F052D5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B2E1FB-EAC2-421B-82A3-2B07439A9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3CBCF0-DBB0-4487-89CE-0D0E6F15C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BA03-D87C-4B8C-B624-5873E6D3E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22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21D90-6CA5-4399-9092-76EF6C587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A6E5D-76CB-4187-B36F-86C33B934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D1537E-7B78-4F9E-BAC6-04A5625F7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9C3B3E-C710-48B2-9AD9-0E50C6B098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812F14-C57A-4C47-9204-57E58AE49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F6665C-1354-43D6-B342-634A9AA85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5B0E-8B44-4DD3-926B-4E0E02F052D5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274FA6-46D5-428D-BE8B-BD10259DF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2B8DEC-8C79-4C13-B41F-F04DC07E0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BA03-D87C-4B8C-B624-5873E6D3E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2F6D8-D912-42D2-9B7E-B5DFF2565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46E096-1B2F-4CA7-8DFB-C85019F2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5B0E-8B44-4DD3-926B-4E0E02F052D5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898566-2C20-457B-BC58-7818F26B3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240835-B683-41BE-9271-769EE164E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BA03-D87C-4B8C-B624-5873E6D3E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75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93EAB8-00C6-4CC4-9086-C877C6B87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5B0E-8B44-4DD3-926B-4E0E02F052D5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6008B3-4C55-4EB5-8DA1-0B3548891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B5C620-A9CD-4531-B98E-293EF0FF4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BA03-D87C-4B8C-B624-5873E6D3E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76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2CB5F-6A7C-4E8C-A575-415D0D56E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3E410-1FD6-4D15-87A0-3A3225095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D886EE-AD52-411A-85C7-3B474EDF6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92D40B-61AD-461F-83DD-DE0DDB8F7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5B0E-8B44-4DD3-926B-4E0E02F052D5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D4A386-A0AA-4A3A-B6E9-C1965A354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66DAE5-19DD-4AB2-BE74-829036F57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BA03-D87C-4B8C-B624-5873E6D3E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76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95DCA-2247-4933-869A-DB6CB7945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C023D2-6AD5-44DE-BF79-4A84EFF968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B8E623-65E1-40D7-91B0-D3E6AF797D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E5CCF4-5D86-4F49-B553-53E3BD597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5B0E-8B44-4DD3-926B-4E0E02F052D5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DE1F38-9B94-416C-8B68-1EA9DA34C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F14409-B312-472D-9EC9-DD87A5147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BA03-D87C-4B8C-B624-5873E6D3E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5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D3F77C-B276-4760-A29C-694A8974A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EB7A4-205E-4565-8A20-2257A62DA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E8FA6-DD63-49FA-8415-1F8D05004A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05B0E-8B44-4DD3-926B-4E0E02F052D5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5075F5-AC6E-4950-8AAF-A299C3DBB8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3BBF4-87A1-45DB-AD7E-01DEF1D45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3BA03-D87C-4B8C-B624-5873E6D3E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3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sites.google.com/site/sciencephenomena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F90275-83E7-477B-AD57-F08071133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158" y="803325"/>
            <a:ext cx="5259707" cy="1325563"/>
          </a:xfrm>
        </p:spPr>
        <p:txBody>
          <a:bodyPr>
            <a:normAutofit/>
          </a:bodyPr>
          <a:lstStyle/>
          <a:p>
            <a:r>
              <a:rPr lang="en-US" dirty="0"/>
              <a:t>Homeroom Warm Up</a:t>
            </a:r>
            <a:br>
              <a:rPr lang="en-US" dirty="0"/>
            </a:br>
            <a:r>
              <a:rPr lang="en-US" dirty="0"/>
              <a:t>4/5/2021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EF12564-825B-433B-B99F-09401326BF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76"/>
          <a:stretch/>
        </p:blipFill>
        <p:spPr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7FCFAD-3561-403F-B091-556D9260A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9158" y="2279018"/>
            <a:ext cx="5259714" cy="337592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92D050"/>
                </a:solidFill>
              </a:rPr>
              <a:t>Which of the following body systems is responsible for receiving stimuli from the environment and coordinating the body's response to these stimuli?</a:t>
            </a:r>
          </a:p>
          <a:p>
            <a:pPr marL="514350" indent="-514350">
              <a:buAutoNum type="alphaUcPeriod"/>
            </a:pPr>
            <a:r>
              <a:rPr lang="en-US" dirty="0"/>
              <a:t>respiratory system</a:t>
            </a:r>
          </a:p>
          <a:p>
            <a:pPr marL="514350" indent="-514350">
              <a:buAutoNum type="alphaUcPeriod"/>
            </a:pPr>
            <a:r>
              <a:rPr lang="en-US" dirty="0"/>
              <a:t>nervous system</a:t>
            </a:r>
          </a:p>
          <a:p>
            <a:pPr marL="514350" indent="-514350">
              <a:buAutoNum type="alphaUcPeriod"/>
            </a:pPr>
            <a:r>
              <a:rPr lang="en-US" dirty="0"/>
              <a:t>digestive system</a:t>
            </a:r>
          </a:p>
          <a:p>
            <a:pPr marL="514350" indent="-514350">
              <a:buAutoNum type="alphaUcPeriod"/>
            </a:pPr>
            <a:r>
              <a:rPr lang="en-US" dirty="0"/>
              <a:t>circulatory system</a:t>
            </a:r>
          </a:p>
        </p:txBody>
      </p:sp>
    </p:spTree>
    <p:extLst>
      <p:ext uri="{BB962C8B-B14F-4D97-AF65-F5344CB8AC3E}">
        <p14:creationId xmlns:p14="http://schemas.microsoft.com/office/powerpoint/2010/main" val="17691981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AE44F6C-3BF6-4269-9773-852D6C05D5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What is a </a:t>
            </a:r>
            <a:r>
              <a:rPr lang="en-US" altLang="en-US" sz="3600">
                <a:solidFill>
                  <a:srgbClr val="FF0000"/>
                </a:solidFill>
              </a:rPr>
              <a:t>trait</a:t>
            </a:r>
            <a:r>
              <a:rPr lang="en-US" altLang="en-US" sz="3600"/>
              <a:t>? </a:t>
            </a:r>
            <a:br>
              <a:rPr lang="en-US" altLang="en-US" sz="3600"/>
            </a:b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A0C10A1E-54EE-49A4-BB71-1683EC2021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A genetically determined characteristic or condition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Eye Color</a:t>
            </a:r>
            <a:r>
              <a:rPr lang="en-US" altLang="en-US" sz="2400"/>
              <a:t>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Hair Color</a:t>
            </a:r>
            <a:r>
              <a:rPr lang="en-US" altLang="en-US" sz="2400"/>
              <a:t>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Height</a:t>
            </a:r>
            <a:r>
              <a:rPr lang="en-US" altLang="en-US" sz="2400"/>
              <a:t>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Weight</a:t>
            </a:r>
            <a:r>
              <a:rPr lang="en-US" altLang="en-US" sz="2400"/>
              <a:t>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Body Structure</a:t>
            </a:r>
            <a:r>
              <a:rPr lang="en-US" altLang="en-US" sz="2400"/>
              <a:t>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Facial Features</a:t>
            </a:r>
            <a:r>
              <a:rPr lang="en-US" altLang="en-US" sz="2400"/>
              <a:t>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Skin Color</a:t>
            </a:r>
            <a:r>
              <a:rPr lang="en-US" altLang="en-US" sz="2400"/>
              <a:t> </a:t>
            </a:r>
          </a:p>
          <a:p>
            <a:pPr eaLnBrk="1" hangingPunct="1"/>
            <a:endParaRPr lang="en-US" altLang="en-US"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4BAAECC-6F71-4CAA-AFC3-6F64A3FD50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are traits passed on?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5CB3416-7E1F-4D6D-82B2-29C4ABBBED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Each parent has two genes (or letters) for a trait. These letters are called </a:t>
            </a:r>
            <a:r>
              <a:rPr lang="en-US" altLang="en-US" u="sng">
                <a:solidFill>
                  <a:srgbClr val="FF0000"/>
                </a:solidFill>
                <a:latin typeface="Arial" panose="020B0604020202020204" pitchFamily="34" charset="0"/>
              </a:rPr>
              <a:t>alleles</a:t>
            </a:r>
            <a:r>
              <a:rPr lang="en-US" altLang="en-US">
                <a:latin typeface="Arial" panose="020B0604020202020204" pitchFamily="34" charset="0"/>
              </a:rPr>
              <a:t>.</a:t>
            </a:r>
            <a:r>
              <a:rPr lang="en-US" altLang="en-US"/>
              <a:t> 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Capital letters are called </a:t>
            </a:r>
            <a:r>
              <a:rPr lang="en-US" altLang="en-US" u="sng">
                <a:solidFill>
                  <a:srgbClr val="FF0000"/>
                </a:solidFill>
                <a:latin typeface="Arial" panose="020B0604020202020204" pitchFamily="34" charset="0"/>
              </a:rPr>
              <a:t>Dominant alleles</a:t>
            </a: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. When these alleles are present, they take over or show</a:t>
            </a:r>
            <a:r>
              <a:rPr lang="en-US" altLang="en-US">
                <a:latin typeface="Arial" panose="020B0604020202020204" pitchFamily="34" charset="0"/>
              </a:rPr>
              <a:t>. They are the stronger alleles</a:t>
            </a:r>
            <a:r>
              <a:rPr lang="en-US" altLang="en-US"/>
              <a:t> 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Lower case letter are </a:t>
            </a:r>
            <a:r>
              <a:rPr lang="en-US" altLang="en-US" u="sng">
                <a:solidFill>
                  <a:srgbClr val="FF0000"/>
                </a:solidFill>
                <a:latin typeface="Arial" panose="020B0604020202020204" pitchFamily="34" charset="0"/>
              </a:rPr>
              <a:t>recessive alleles </a:t>
            </a: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and are the weaker of the alleles.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89A965F7-E2BE-4435-A1A2-C0E2C621EC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533400"/>
            <a:ext cx="7772400" cy="55626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FF0000"/>
                </a:solidFill>
              </a:rPr>
              <a:t>Dominant trait</a:t>
            </a:r>
            <a:r>
              <a:rPr lang="en-US" altLang="en-US" b="1">
                <a:solidFill>
                  <a:srgbClr val="FF0000"/>
                </a:solidFill>
              </a:rPr>
              <a:t>: trait that appears</a:t>
            </a:r>
            <a:endParaRPr lang="en-US" altLang="en-US">
              <a:solidFill>
                <a:srgbClr val="FF0000"/>
              </a:solidFill>
            </a:endParaRPr>
          </a:p>
          <a:p>
            <a:pPr lvl="1" eaLnBrk="1" hangingPunct="1"/>
            <a:r>
              <a:rPr lang="en-US" altLang="en-US">
                <a:solidFill>
                  <a:srgbClr val="FF0000"/>
                </a:solidFill>
              </a:rPr>
              <a:t>Only requires one of the traits to show</a:t>
            </a:r>
          </a:p>
          <a:p>
            <a:pPr lvl="1" eaLnBrk="1" hangingPunct="1">
              <a:buFontTx/>
              <a:buNone/>
            </a:pPr>
            <a:r>
              <a:rPr lang="en-US" altLang="en-US" b="1">
                <a:latin typeface="Arial" panose="020B0604020202020204" pitchFamily="34" charset="0"/>
              </a:rPr>
              <a:t>Dominant</a:t>
            </a:r>
            <a:r>
              <a:rPr lang="en-US" altLang="en-US"/>
              <a:t> </a:t>
            </a:r>
            <a:r>
              <a:rPr lang="en-US" altLang="en-US">
                <a:latin typeface="Arial" panose="020B0604020202020204" pitchFamily="34" charset="0"/>
              </a:rPr>
              <a:t>B- brown eyes,</a:t>
            </a:r>
            <a:r>
              <a:rPr lang="en-US" altLang="en-US"/>
              <a:t> </a:t>
            </a:r>
            <a:r>
              <a:rPr lang="en-US" altLang="en-US">
                <a:latin typeface="Arial" panose="020B0604020202020204" pitchFamily="34" charset="0"/>
              </a:rPr>
              <a:t>T -tall,</a:t>
            </a:r>
            <a:r>
              <a:rPr lang="en-US" altLang="en-US"/>
              <a:t> </a:t>
            </a:r>
            <a:r>
              <a:rPr lang="en-US" altLang="en-US">
                <a:latin typeface="Arial" panose="020B0604020202020204" pitchFamily="34" charset="0"/>
              </a:rPr>
              <a:t>C- curly hair,</a:t>
            </a:r>
            <a:r>
              <a:rPr lang="en-US" altLang="en-US"/>
              <a:t> </a:t>
            </a:r>
            <a:r>
              <a:rPr lang="en-US" altLang="en-US">
                <a:latin typeface="Arial" panose="020B0604020202020204" pitchFamily="34" charset="0"/>
              </a:rPr>
              <a:t>W -widows peak,</a:t>
            </a:r>
            <a:r>
              <a:rPr lang="en-US" altLang="en-US"/>
              <a:t> </a:t>
            </a:r>
            <a:r>
              <a:rPr lang="en-US" altLang="en-US">
                <a:latin typeface="Arial" panose="020B0604020202020204" pitchFamily="34" charset="0"/>
              </a:rPr>
              <a:t>F- freckles,</a:t>
            </a:r>
            <a:r>
              <a:rPr lang="en-US" altLang="en-US"/>
              <a:t> </a:t>
            </a:r>
            <a:r>
              <a:rPr lang="en-US" altLang="en-US">
                <a:latin typeface="Arial" panose="020B0604020202020204" pitchFamily="34" charset="0"/>
              </a:rPr>
              <a:t>D- dark skin</a:t>
            </a:r>
          </a:p>
          <a:p>
            <a:pPr lvl="1" eaLnBrk="1" hangingPunct="1">
              <a:buFontTx/>
              <a:buNone/>
            </a:pPr>
            <a:endParaRPr lang="en-US" altLang="en-US"/>
          </a:p>
          <a:p>
            <a:pPr lvl="1" eaLnBrk="1" hangingPunct="1"/>
            <a:endParaRPr lang="en-US" altLang="en-US"/>
          </a:p>
          <a:p>
            <a:pPr eaLnBrk="1" hangingPunct="1"/>
            <a:r>
              <a:rPr lang="en-US" altLang="en-US" b="1" u="sng">
                <a:solidFill>
                  <a:srgbClr val="FF0000"/>
                </a:solidFill>
              </a:rPr>
              <a:t>Recessive trait</a:t>
            </a:r>
            <a:r>
              <a:rPr lang="en-US" altLang="en-US" b="1">
                <a:solidFill>
                  <a:srgbClr val="FF0000"/>
                </a:solidFill>
              </a:rPr>
              <a:t>: trait that hides in the background </a:t>
            </a:r>
            <a:r>
              <a:rPr lang="en-US" altLang="en-US" b="1"/>
              <a:t>(genetic code)</a:t>
            </a:r>
          </a:p>
          <a:p>
            <a:pPr lvl="1" eaLnBrk="1" hangingPunct="1"/>
            <a:r>
              <a:rPr lang="en-US" altLang="en-US">
                <a:solidFill>
                  <a:srgbClr val="FF0000"/>
                </a:solidFill>
              </a:rPr>
              <a:t>Only appears when there’s two of them</a:t>
            </a:r>
          </a:p>
          <a:p>
            <a:pPr lvl="1" eaLnBrk="1" hangingPunct="1">
              <a:buFontTx/>
              <a:buNone/>
            </a:pPr>
            <a:r>
              <a:rPr lang="en-US" altLang="en-US" b="1">
                <a:latin typeface="Arial" panose="020B0604020202020204" pitchFamily="34" charset="0"/>
              </a:rPr>
              <a:t>Recessive</a:t>
            </a:r>
            <a:r>
              <a:rPr lang="en-US" altLang="en-US"/>
              <a:t> </a:t>
            </a:r>
            <a:r>
              <a:rPr lang="en-US" altLang="en-US">
                <a:latin typeface="Arial" panose="020B0604020202020204" pitchFamily="34" charset="0"/>
              </a:rPr>
              <a:t>b- blue eyes,</a:t>
            </a:r>
            <a:r>
              <a:rPr lang="en-US" altLang="en-US"/>
              <a:t> </a:t>
            </a:r>
            <a:r>
              <a:rPr lang="en-US" altLang="en-US">
                <a:latin typeface="Arial" panose="020B0604020202020204" pitchFamily="34" charset="0"/>
              </a:rPr>
              <a:t>t -short,</a:t>
            </a:r>
            <a:r>
              <a:rPr lang="en-US" altLang="en-US"/>
              <a:t> </a:t>
            </a:r>
            <a:r>
              <a:rPr lang="en-US" altLang="en-US">
                <a:latin typeface="Arial" panose="020B0604020202020204" pitchFamily="34" charset="0"/>
              </a:rPr>
              <a:t>s -straight hair,</a:t>
            </a:r>
            <a:r>
              <a:rPr lang="en-US" altLang="en-US"/>
              <a:t> </a:t>
            </a:r>
            <a:r>
              <a:rPr lang="en-US" altLang="en-US">
                <a:latin typeface="Arial" panose="020B0604020202020204" pitchFamily="34" charset="0"/>
              </a:rPr>
              <a:t>w -no widows peak,</a:t>
            </a:r>
            <a:r>
              <a:rPr lang="en-US" altLang="en-US"/>
              <a:t> </a:t>
            </a:r>
            <a:r>
              <a:rPr lang="en-US" altLang="en-US">
                <a:latin typeface="Arial" panose="020B0604020202020204" pitchFamily="34" charset="0"/>
              </a:rPr>
              <a:t>f -no freckles,</a:t>
            </a:r>
            <a:r>
              <a:rPr lang="en-US" altLang="en-US"/>
              <a:t> </a:t>
            </a:r>
            <a:r>
              <a:rPr lang="en-US" altLang="en-US">
                <a:latin typeface="Arial" panose="020B0604020202020204" pitchFamily="34" charset="0"/>
              </a:rPr>
              <a:t>d -light skin</a:t>
            </a:r>
            <a:endParaRPr lang="en-US" altLang="en-US"/>
          </a:p>
          <a:p>
            <a:pPr lvl="1" eaLnBrk="1" hangingPunct="1"/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7CB8383A-CD6F-4F86-B187-EA7E6641F4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457200"/>
            <a:ext cx="7772400" cy="5791200"/>
          </a:xfrm>
        </p:spPr>
        <p:txBody>
          <a:bodyPr/>
          <a:lstStyle/>
          <a:p>
            <a:pPr eaLnBrk="1" hangingPunct="1"/>
            <a:endParaRPr kumimoji="0" lang="en-US" altLang="en-US" b="1" u="sng"/>
          </a:p>
          <a:p>
            <a:pPr eaLnBrk="1" hangingPunct="1"/>
            <a:r>
              <a:rPr kumimoji="0" lang="en-US" altLang="en-US" b="1" u="sng">
                <a:solidFill>
                  <a:srgbClr val="FF0000"/>
                </a:solidFill>
              </a:rPr>
              <a:t>Genes</a:t>
            </a:r>
            <a:r>
              <a:rPr kumimoji="0" lang="en-US" altLang="en-US" b="1">
                <a:solidFill>
                  <a:srgbClr val="FF0000"/>
                </a:solidFill>
              </a:rPr>
              <a:t>: pieces of DNA that carry hereditary information on them</a:t>
            </a:r>
            <a:endParaRPr kumimoji="0" lang="en-US" altLang="en-US">
              <a:solidFill>
                <a:srgbClr val="FF0000"/>
              </a:solidFill>
            </a:endParaRPr>
          </a:p>
          <a:p>
            <a:pPr lvl="1" eaLnBrk="1" hangingPunct="1"/>
            <a:r>
              <a:rPr kumimoji="0" lang="en-US" altLang="en-US">
                <a:solidFill>
                  <a:srgbClr val="FF0000"/>
                </a:solidFill>
              </a:rPr>
              <a:t>Are passed from parents to offspring, located on </a:t>
            </a:r>
            <a:r>
              <a:rPr kumimoji="0" lang="en-US" altLang="en-US" u="sng">
                <a:solidFill>
                  <a:srgbClr val="FF0000"/>
                </a:solidFill>
              </a:rPr>
              <a:t>chromosomes</a:t>
            </a:r>
          </a:p>
          <a:p>
            <a:pPr eaLnBrk="1" hangingPunct="1"/>
            <a:endParaRPr kumimoji="0" lang="en-US" altLang="en-US" b="1" u="sng"/>
          </a:p>
          <a:p>
            <a:pPr eaLnBrk="1" hangingPunct="1"/>
            <a:endParaRPr kumimoji="0" lang="en-US" altLang="en-US" b="1" u="sng"/>
          </a:p>
          <a:p>
            <a:pPr eaLnBrk="1" hangingPunct="1"/>
            <a:endParaRPr kumimoji="0" lang="en-US" altLang="en-US" b="1" u="sng"/>
          </a:p>
          <a:p>
            <a:pPr eaLnBrk="1" hangingPunct="1"/>
            <a:endParaRPr kumimoji="0" lang="en-US" altLang="en-US" b="1" u="sng"/>
          </a:p>
          <a:p>
            <a:pPr eaLnBrk="1" hangingPunct="1"/>
            <a:endParaRPr kumimoji="0" lang="en-US" altLang="en-US"/>
          </a:p>
        </p:txBody>
      </p:sp>
      <p:pic>
        <p:nvPicPr>
          <p:cNvPr id="17411" name="Picture 4">
            <a:extLst>
              <a:ext uri="{FF2B5EF4-FFF2-40B4-BE49-F238E27FC236}">
                <a16:creationId xmlns:a16="http://schemas.microsoft.com/office/drawing/2014/main" id="{606A1160-95F6-4ACE-ABDC-2180109CA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00400"/>
            <a:ext cx="4114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BB067460-6B9F-4A47-B692-DAEA1826E9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066800"/>
            <a:ext cx="7772400" cy="5029200"/>
          </a:xfrm>
        </p:spPr>
        <p:txBody>
          <a:bodyPr/>
          <a:lstStyle/>
          <a:p>
            <a:pPr eaLnBrk="1" hangingPunct="1"/>
            <a:r>
              <a:rPr kumimoji="0" lang="en-US" altLang="en-US" b="1" u="sng">
                <a:solidFill>
                  <a:srgbClr val="FF0000"/>
                </a:solidFill>
              </a:rPr>
              <a:t>Gen</a:t>
            </a:r>
            <a:r>
              <a:rPr kumimoji="0" lang="en-US" altLang="en-US" b="1">
                <a:solidFill>
                  <a:srgbClr val="FF0000"/>
                </a:solidFill>
              </a:rPr>
              <a:t>otype: inherited combination of 			alleles</a:t>
            </a:r>
          </a:p>
          <a:p>
            <a:pPr lvl="1" eaLnBrk="1" hangingPunct="1"/>
            <a:r>
              <a:rPr kumimoji="0" lang="en-US" altLang="en-US"/>
              <a:t>Actual genes</a:t>
            </a:r>
          </a:p>
          <a:p>
            <a:pPr lvl="2" eaLnBrk="1" hangingPunct="1"/>
            <a:r>
              <a:rPr kumimoji="0" lang="en-US" altLang="en-US"/>
              <a:t>Bb, Ll</a:t>
            </a:r>
          </a:p>
          <a:p>
            <a:pPr eaLnBrk="1" hangingPunct="1"/>
            <a:endParaRPr kumimoji="0" lang="en-US" altLang="en-US"/>
          </a:p>
          <a:p>
            <a:pPr eaLnBrk="1" hangingPunct="1"/>
            <a:r>
              <a:rPr kumimoji="0" lang="en-US" altLang="en-US" b="1" u="sng">
                <a:solidFill>
                  <a:srgbClr val="FF0000"/>
                </a:solidFill>
              </a:rPr>
              <a:t>Ph</a:t>
            </a:r>
            <a:r>
              <a:rPr kumimoji="0" lang="en-US" altLang="en-US" b="1">
                <a:solidFill>
                  <a:srgbClr val="FF0000"/>
                </a:solidFill>
              </a:rPr>
              <a:t>enotype: the organism’s 					appearance</a:t>
            </a:r>
          </a:p>
          <a:p>
            <a:pPr lvl="1" eaLnBrk="1" hangingPunct="1"/>
            <a:r>
              <a:rPr kumimoji="0" lang="en-US" altLang="en-US"/>
              <a:t>What it looks like</a:t>
            </a:r>
          </a:p>
          <a:p>
            <a:pPr lvl="2" eaLnBrk="1" hangingPunct="1"/>
            <a:r>
              <a:rPr kumimoji="0" lang="en-US" altLang="en-US"/>
              <a:t>Blue eyes, brown hair</a:t>
            </a:r>
          </a:p>
          <a:p>
            <a:pPr lvl="2" eaLnBrk="1" hangingPunct="1"/>
            <a:endParaRPr kumimoji="0"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2DB83-65FB-4FF6-8EA7-25B95260A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271" y="3794336"/>
            <a:ext cx="5242259" cy="19222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Let’s Practice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0B21A5C-062F-46C2-8389-53D40F46A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Coach's whistle">
            <a:extLst>
              <a:ext uri="{FF2B5EF4-FFF2-40B4-BE49-F238E27FC236}">
                <a16:creationId xmlns:a16="http://schemas.microsoft.com/office/drawing/2014/main" id="{0BD2CBED-7CE3-433C-B8EA-460BAD8795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60" r="1062" b="1"/>
          <a:stretch/>
        </p:blipFill>
        <p:spPr>
          <a:xfrm>
            <a:off x="1" y="647373"/>
            <a:ext cx="5385130" cy="6210629"/>
          </a:xfrm>
          <a:custGeom>
            <a:avLst/>
            <a:gdLst/>
            <a:ahLst/>
            <a:cxnLst/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 descr="http://www.relativelydigital.com/wp-content/uploads/2011/03/SpongeBob-SquarePants.jpeg">
            <a:extLst>
              <a:ext uri="{FF2B5EF4-FFF2-40B4-BE49-F238E27FC236}">
                <a16:creationId xmlns:a16="http://schemas.microsoft.com/office/drawing/2014/main" id="{778FB9B8-91DB-4BC9-B4FF-7A8087352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17128" r="-4" b="25414"/>
          <a:stretch/>
        </p:blipFill>
        <p:spPr bwMode="auto">
          <a:xfrm>
            <a:off x="5398355" y="1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78873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2471738"/>
            <a:ext cx="8153400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dirty="0"/>
              <a:t>Use the information for SpongeBob’s traits to write the phenotype (physical appearance) for each item.</a:t>
            </a:r>
          </a:p>
          <a:p>
            <a:pPr marL="342900" indent="-342900">
              <a:buFontTx/>
              <a:buAutoNum type="arabicPeriod"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	(a) LL-______________ (e) </a:t>
            </a:r>
            <a:r>
              <a:rPr lang="en-US" dirty="0" err="1"/>
              <a:t>Rr</a:t>
            </a:r>
            <a:r>
              <a:rPr lang="en-US" dirty="0"/>
              <a:t>-_______________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	(b) </a:t>
            </a:r>
            <a:r>
              <a:rPr lang="en-US" dirty="0" err="1"/>
              <a:t>yy</a:t>
            </a:r>
            <a:r>
              <a:rPr lang="en-US" dirty="0"/>
              <a:t>-_______________ (f) </a:t>
            </a:r>
            <a:r>
              <a:rPr lang="en-US" dirty="0" err="1"/>
              <a:t>ll</a:t>
            </a:r>
            <a:r>
              <a:rPr lang="en-US" dirty="0"/>
              <a:t>- _______________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	(c) Ss-_______________ (g) </a:t>
            </a:r>
            <a:r>
              <a:rPr lang="en-US" dirty="0" err="1"/>
              <a:t>ss</a:t>
            </a:r>
            <a:r>
              <a:rPr lang="en-US" dirty="0"/>
              <a:t>- _______________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	(d) RR - _____________ (h) </a:t>
            </a:r>
            <a:r>
              <a:rPr lang="en-US" dirty="0" err="1"/>
              <a:t>Yy</a:t>
            </a:r>
            <a:r>
              <a:rPr lang="en-US" dirty="0"/>
              <a:t> -______________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6526" y="228600"/>
            <a:ext cx="67722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2471738"/>
            <a:ext cx="8153400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dirty="0"/>
              <a:t>Use the information for SpongeBob’s traits to write the phenotype (physical appearance) for each item.</a:t>
            </a:r>
          </a:p>
          <a:p>
            <a:pPr marL="342900" indent="-342900">
              <a:buFontTx/>
              <a:buAutoNum type="arabicPeriod"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	(a) LL-	</a:t>
            </a:r>
            <a:r>
              <a:rPr lang="en-US" b="1" dirty="0">
                <a:solidFill>
                  <a:srgbClr val="FF0000"/>
                </a:solidFill>
              </a:rPr>
              <a:t>long nose</a:t>
            </a:r>
            <a:r>
              <a:rPr lang="en-US" dirty="0"/>
              <a:t>		(e) </a:t>
            </a:r>
            <a:r>
              <a:rPr lang="en-US" dirty="0" err="1"/>
              <a:t>Rr</a:t>
            </a:r>
            <a:r>
              <a:rPr lang="en-US" dirty="0"/>
              <a:t>-	 </a:t>
            </a:r>
            <a:r>
              <a:rPr lang="en-US" b="1" dirty="0">
                <a:solidFill>
                  <a:srgbClr val="FF0000"/>
                </a:solidFill>
              </a:rPr>
              <a:t>Round Eye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	(b) </a:t>
            </a:r>
            <a:r>
              <a:rPr lang="en-US" dirty="0" err="1"/>
              <a:t>yy</a:t>
            </a:r>
            <a:r>
              <a:rPr lang="en-US" dirty="0"/>
              <a:t>- 	</a:t>
            </a:r>
            <a:r>
              <a:rPr lang="en-US" b="1" dirty="0">
                <a:solidFill>
                  <a:srgbClr val="FF0000"/>
                </a:solidFill>
              </a:rPr>
              <a:t>Blue body</a:t>
            </a:r>
            <a:r>
              <a:rPr lang="en-US" dirty="0"/>
              <a:t>	 (f) </a:t>
            </a:r>
            <a:r>
              <a:rPr lang="en-US" dirty="0" err="1"/>
              <a:t>ll</a:t>
            </a:r>
            <a:r>
              <a:rPr lang="en-US" dirty="0"/>
              <a:t>-	</a:t>
            </a:r>
            <a:r>
              <a:rPr lang="en-US" b="1" dirty="0">
                <a:solidFill>
                  <a:srgbClr val="FF0000"/>
                </a:solidFill>
              </a:rPr>
              <a:t>stubby nose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	(c) Ss-	</a:t>
            </a:r>
            <a:r>
              <a:rPr lang="en-US" b="1" dirty="0" err="1">
                <a:solidFill>
                  <a:srgbClr val="FF0000"/>
                </a:solidFill>
              </a:rPr>
              <a:t>squarepants</a:t>
            </a:r>
            <a:r>
              <a:rPr lang="en-US" dirty="0"/>
              <a:t>	 (g) </a:t>
            </a:r>
            <a:r>
              <a:rPr lang="en-US" dirty="0" err="1"/>
              <a:t>ss</a:t>
            </a:r>
            <a:r>
              <a:rPr lang="en-US" dirty="0"/>
              <a:t>-	</a:t>
            </a:r>
            <a:r>
              <a:rPr lang="en-US" b="1" dirty="0" err="1">
                <a:solidFill>
                  <a:srgbClr val="FF0000"/>
                </a:solidFill>
              </a:rPr>
              <a:t>roundpants</a:t>
            </a:r>
            <a:endParaRPr lang="en-US" b="1" dirty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	(d) RR – 	</a:t>
            </a:r>
            <a:r>
              <a:rPr lang="en-US" b="1" dirty="0">
                <a:solidFill>
                  <a:srgbClr val="FF0000"/>
                </a:solidFill>
              </a:rPr>
              <a:t>round eye</a:t>
            </a:r>
            <a:r>
              <a:rPr lang="en-US" dirty="0"/>
              <a:t>	(h) </a:t>
            </a:r>
            <a:r>
              <a:rPr lang="en-US" dirty="0" err="1"/>
              <a:t>Yy</a:t>
            </a:r>
            <a:r>
              <a:rPr lang="en-US" dirty="0"/>
              <a:t> - 	</a:t>
            </a:r>
            <a:r>
              <a:rPr lang="en-US" b="1" dirty="0">
                <a:solidFill>
                  <a:srgbClr val="FF0000"/>
                </a:solidFill>
              </a:rPr>
              <a:t>yellow body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6526" y="228600"/>
            <a:ext cx="67722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B4A0D359-9D80-4939-91DC-E9A8A5B1CA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533400"/>
            <a:ext cx="7772400" cy="54864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FF0000"/>
                </a:solidFill>
              </a:rPr>
              <a:t>Purebred:</a:t>
            </a:r>
            <a:r>
              <a:rPr lang="en-US" altLang="en-US">
                <a:solidFill>
                  <a:srgbClr val="FF0000"/>
                </a:solidFill>
              </a:rPr>
              <a:t> </a:t>
            </a:r>
            <a:r>
              <a:rPr lang="en-US" altLang="en-US" b="1">
                <a:solidFill>
                  <a:srgbClr val="FF0000"/>
                </a:solidFill>
              </a:rPr>
              <a:t>both genes are alike</a:t>
            </a:r>
          </a:p>
          <a:p>
            <a:pPr lvl="1" eaLnBrk="1" hangingPunct="1"/>
            <a:r>
              <a:rPr lang="en-US" altLang="en-US">
                <a:solidFill>
                  <a:srgbClr val="FF0000"/>
                </a:solidFill>
              </a:rPr>
              <a:t>Also called homozygous</a:t>
            </a:r>
          </a:p>
          <a:p>
            <a:pPr lvl="1" eaLnBrk="1" hangingPunct="1"/>
            <a:r>
              <a:rPr lang="en-US" altLang="en-US"/>
              <a:t>bb, TT, DD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 b="1" u="sng">
                <a:solidFill>
                  <a:srgbClr val="FF0000"/>
                </a:solidFill>
              </a:rPr>
              <a:t>Hybrid</a:t>
            </a:r>
            <a:r>
              <a:rPr lang="en-US" altLang="en-US" b="1">
                <a:solidFill>
                  <a:srgbClr val="FF0000"/>
                </a:solidFill>
              </a:rPr>
              <a:t>: genes are different</a:t>
            </a:r>
            <a:endParaRPr lang="en-US" altLang="en-US">
              <a:solidFill>
                <a:srgbClr val="FF0000"/>
              </a:solidFill>
            </a:endParaRPr>
          </a:p>
          <a:p>
            <a:pPr lvl="1" eaLnBrk="1" hangingPunct="1"/>
            <a:r>
              <a:rPr lang="en-US" altLang="en-US">
                <a:solidFill>
                  <a:srgbClr val="FF0000"/>
                </a:solidFill>
              </a:rPr>
              <a:t>Also called heterozygous	</a:t>
            </a:r>
          </a:p>
          <a:p>
            <a:pPr lvl="1" eaLnBrk="1" hangingPunct="1"/>
            <a:r>
              <a:rPr lang="en-US" altLang="en-US"/>
              <a:t>Bb, Tt, Dd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4B213C40-6D60-4F2A-B939-389DFDB478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en-US"/>
              <a:t>Punnett Square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9C7AE739-6814-4E48-96DE-687315108B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kumimoji="0" lang="en-US" altLang="en-US"/>
              <a:t>Square used to visually show all possible gene combinations</a:t>
            </a:r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id="{70C2880F-16D8-4173-890C-9B8838062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00400"/>
            <a:ext cx="56769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4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5297F9-C58E-4A31-9B6B-0DD54CF6E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Science Warm Up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4/5/2021</a:t>
            </a:r>
          </a:p>
        </p:txBody>
      </p:sp>
      <p:sp>
        <p:nvSpPr>
          <p:cNvPr id="7176" name="Rectangle 77">
            <a:extLst>
              <a:ext uri="{FF2B5EF4-FFF2-40B4-BE49-F238E27FC236}">
                <a16:creationId xmlns:a16="http://schemas.microsoft.com/office/drawing/2014/main" id="{33B81349-3A7E-4A66-9ED9-66E6F8E29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3" y="2454901"/>
            <a:ext cx="3441163" cy="4080255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6B29C42B-9C72-42F7-BE00-864E8C5D5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56" y="2951922"/>
            <a:ext cx="3067356" cy="3067356"/>
          </a:xfrm>
          <a:prstGeom prst="rect">
            <a:avLst/>
          </a:prstGeom>
        </p:spPr>
      </p:pic>
      <p:sp>
        <p:nvSpPr>
          <p:cNvPr id="7177" name="Rectangle 78">
            <a:extLst>
              <a:ext uri="{FF2B5EF4-FFF2-40B4-BE49-F238E27FC236}">
                <a16:creationId xmlns:a16="http://schemas.microsoft.com/office/drawing/2014/main" id="{4A37A7FF-19A5-40D8-8D0C-E780CBD33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1468" y="2454900"/>
            <a:ext cx="3441163" cy="4080255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3" name="Picture 5" descr="0000843">
            <a:extLst>
              <a:ext uri="{FF2B5EF4-FFF2-40B4-BE49-F238E27FC236}">
                <a16:creationId xmlns:a16="http://schemas.microsoft.com/office/drawing/2014/main" id="{893E65E0-9D4B-4686-91C8-7AA04B4A20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" r="8" b="8"/>
          <a:stretch/>
        </p:blipFill>
        <p:spPr bwMode="auto">
          <a:xfrm>
            <a:off x="4138970" y="3585446"/>
            <a:ext cx="3067358" cy="180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Rectangle 8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12FC2-8C14-4F1A-B093-C1EDB7F16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6057" y="762983"/>
            <a:ext cx="3906760" cy="5330923"/>
          </a:xfrm>
        </p:spPr>
        <p:txBody>
          <a:bodyPr rtlCol="0" anchor="ctr">
            <a:normAutofit/>
          </a:bodyPr>
          <a:lstStyle/>
          <a:p>
            <a:pPr marL="0" indent="0">
              <a:buNone/>
              <a:defRPr/>
            </a:pPr>
            <a:r>
              <a:rPr lang="en-US" sz="2000" dirty="0">
                <a:solidFill>
                  <a:srgbClr val="FFFFFF"/>
                </a:solidFill>
              </a:rPr>
              <a:t>The diagram shows carbon dioxide molecules in area A and area B. </a:t>
            </a:r>
            <a:r>
              <a:rPr lang="en-US" sz="2000" dirty="0">
                <a:solidFill>
                  <a:srgbClr val="92D050"/>
                </a:solidFill>
              </a:rPr>
              <a:t>With the passage of time, some carbon dioxide will move from </a:t>
            </a:r>
          </a:p>
          <a:p>
            <a:pPr marL="0" indent="0">
              <a:buNone/>
              <a:defRPr/>
            </a:pPr>
            <a:endParaRPr lang="en-US" sz="2000" dirty="0">
              <a:solidFill>
                <a:srgbClr val="FFFFFF"/>
              </a:solidFill>
            </a:endParaRPr>
          </a:p>
          <a:p>
            <a:pPr marL="0" indent="0">
              <a:buNone/>
              <a:defRPr/>
            </a:pPr>
            <a:endParaRPr lang="en-US" sz="2000" dirty="0">
              <a:solidFill>
                <a:srgbClr val="FFFFFF"/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000" dirty="0">
                <a:solidFill>
                  <a:srgbClr val="FFFFFF"/>
                </a:solidFill>
              </a:rPr>
              <a:t>A. side B to side A through simple diffusion.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000" dirty="0">
                <a:solidFill>
                  <a:srgbClr val="FFFFFF"/>
                </a:solidFill>
              </a:rPr>
              <a:t>B. side A to side B through simple diffusion.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000" dirty="0">
                <a:solidFill>
                  <a:srgbClr val="FFFFFF"/>
                </a:solidFill>
              </a:rPr>
              <a:t>C. side A to side B through active transport.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000" dirty="0">
                <a:solidFill>
                  <a:srgbClr val="FFFFFF"/>
                </a:solidFill>
              </a:rPr>
              <a:t>D. side A to side B through osmosis.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2C97BCA6-2333-4AD4-9625-66C2FCA675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kumimoji="0" lang="en-US" altLang="en-US"/>
              <a:t> </a:t>
            </a:r>
          </a:p>
        </p:txBody>
      </p:sp>
      <p:graphicFrame>
        <p:nvGraphicFramePr>
          <p:cNvPr id="8196" name="Group 4">
            <a:extLst>
              <a:ext uri="{FF2B5EF4-FFF2-40B4-BE49-F238E27FC236}">
                <a16:creationId xmlns:a16="http://schemas.microsoft.com/office/drawing/2014/main" id="{4E10EBC3-68E0-4FFD-8294-07A930670FE3}"/>
              </a:ext>
            </a:extLst>
          </p:cNvPr>
          <p:cNvGraphicFramePr>
            <a:graphicFrameLocks noGrp="1"/>
          </p:cNvGraphicFramePr>
          <p:nvPr/>
        </p:nvGraphicFramePr>
        <p:xfrm>
          <a:off x="4114800" y="3124200"/>
          <a:ext cx="3962400" cy="3251200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25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207" name="Text Box 15">
            <a:extLst>
              <a:ext uri="{FF2B5EF4-FFF2-40B4-BE49-F238E27FC236}">
                <a16:creationId xmlns:a16="http://schemas.microsoft.com/office/drawing/2014/main" id="{FC0E05F4-6803-48BD-8B72-B73335855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609601"/>
            <a:ext cx="7620000" cy="6461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kumimoji="0" lang="en-US" altLang="en-US" sz="3600" b="1">
                <a:solidFill>
                  <a:srgbClr val="004080"/>
                </a:solidFill>
                <a:latin typeface="Times" panose="02020603050405020304" pitchFamily="18" charset="0"/>
              </a:rPr>
              <a:t>Tall Plant (Tt)    X	   Short Plant (tt)</a:t>
            </a:r>
            <a:endParaRPr kumimoji="0" lang="en-US" altLang="en-US" sz="2400">
              <a:latin typeface="Times" panose="02020603050405020304" pitchFamily="18" charset="0"/>
            </a:endParaRPr>
          </a:p>
        </p:txBody>
      </p:sp>
      <p:sp>
        <p:nvSpPr>
          <p:cNvPr id="8208" name="Text Box 16">
            <a:extLst>
              <a:ext uri="{FF2B5EF4-FFF2-40B4-BE49-F238E27FC236}">
                <a16:creationId xmlns:a16="http://schemas.microsoft.com/office/drawing/2014/main" id="{00AD56BF-5BAE-4540-9BEE-642D50CDD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057400"/>
            <a:ext cx="1295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sz="6000">
                <a:latin typeface="Times" panose="02020603050405020304" pitchFamily="18" charset="0"/>
              </a:rPr>
              <a:t>T</a:t>
            </a:r>
            <a:endParaRPr kumimoji="0" lang="en-US" altLang="en-US" sz="2400">
              <a:latin typeface="Times" panose="02020603050405020304" pitchFamily="18" charset="0"/>
            </a:endParaRPr>
          </a:p>
        </p:txBody>
      </p:sp>
      <p:sp>
        <p:nvSpPr>
          <p:cNvPr id="8209" name="Text Box 17">
            <a:extLst>
              <a:ext uri="{FF2B5EF4-FFF2-40B4-BE49-F238E27FC236}">
                <a16:creationId xmlns:a16="http://schemas.microsoft.com/office/drawing/2014/main" id="{D4F93C2D-DF88-4D92-BA72-7D16D4086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2057400"/>
            <a:ext cx="1295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sz="6000">
                <a:latin typeface="Times" panose="02020603050405020304" pitchFamily="18" charset="0"/>
              </a:rPr>
              <a:t>t</a:t>
            </a:r>
            <a:endParaRPr kumimoji="0" lang="en-US" altLang="en-US" sz="2400">
              <a:latin typeface="Times" panose="02020603050405020304" pitchFamily="18" charset="0"/>
            </a:endParaRPr>
          </a:p>
        </p:txBody>
      </p:sp>
      <p:sp>
        <p:nvSpPr>
          <p:cNvPr id="8210" name="Text Box 18">
            <a:extLst>
              <a:ext uri="{FF2B5EF4-FFF2-40B4-BE49-F238E27FC236}">
                <a16:creationId xmlns:a16="http://schemas.microsoft.com/office/drawing/2014/main" id="{74D846B5-FE20-4401-9177-4AA08FCC8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429000"/>
            <a:ext cx="1295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sz="6000">
                <a:latin typeface="Times" panose="02020603050405020304" pitchFamily="18" charset="0"/>
              </a:rPr>
              <a:t>t</a:t>
            </a:r>
            <a:endParaRPr kumimoji="0" lang="en-US" altLang="en-US" sz="2400">
              <a:latin typeface="Times" panose="02020603050405020304" pitchFamily="18" charset="0"/>
            </a:endParaRPr>
          </a:p>
        </p:txBody>
      </p:sp>
      <p:sp>
        <p:nvSpPr>
          <p:cNvPr id="8211" name="Text Box 19">
            <a:extLst>
              <a:ext uri="{FF2B5EF4-FFF2-40B4-BE49-F238E27FC236}">
                <a16:creationId xmlns:a16="http://schemas.microsoft.com/office/drawing/2014/main" id="{1A076D7B-1165-4E26-85DB-F32B5D120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105400"/>
            <a:ext cx="1295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sz="6000">
                <a:latin typeface="Times" panose="02020603050405020304" pitchFamily="18" charset="0"/>
              </a:rPr>
              <a:t>t</a:t>
            </a:r>
            <a:endParaRPr kumimoji="0" lang="en-US" altLang="en-US" sz="2400">
              <a:latin typeface="Times" panose="02020603050405020304" pitchFamily="18" charset="0"/>
            </a:endParaRPr>
          </a:p>
        </p:txBody>
      </p:sp>
      <p:sp>
        <p:nvSpPr>
          <p:cNvPr id="8212" name="Text Box 20">
            <a:extLst>
              <a:ext uri="{FF2B5EF4-FFF2-40B4-BE49-F238E27FC236}">
                <a16:creationId xmlns:a16="http://schemas.microsoft.com/office/drawing/2014/main" id="{7242D741-4648-47FE-8646-69E1A3BD6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505200"/>
            <a:ext cx="1295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sz="6000">
                <a:latin typeface="Times" panose="02020603050405020304" pitchFamily="18" charset="0"/>
              </a:rPr>
              <a:t>Tt</a:t>
            </a:r>
            <a:endParaRPr kumimoji="0" lang="en-US" altLang="en-US" sz="2400">
              <a:latin typeface="Times" panose="02020603050405020304" pitchFamily="18" charset="0"/>
            </a:endParaRPr>
          </a:p>
        </p:txBody>
      </p:sp>
      <p:sp>
        <p:nvSpPr>
          <p:cNvPr id="8213" name="Text Box 21">
            <a:extLst>
              <a:ext uri="{FF2B5EF4-FFF2-40B4-BE49-F238E27FC236}">
                <a16:creationId xmlns:a16="http://schemas.microsoft.com/office/drawing/2014/main" id="{EC4BC097-406C-4B95-9E48-1AF05DAF0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029200"/>
            <a:ext cx="1295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sz="6000">
                <a:latin typeface="Times" panose="02020603050405020304" pitchFamily="18" charset="0"/>
              </a:rPr>
              <a:t>Tt</a:t>
            </a:r>
            <a:endParaRPr kumimoji="0" lang="en-US" altLang="en-US" sz="2400">
              <a:latin typeface="Times" panose="02020603050405020304" pitchFamily="18" charset="0"/>
            </a:endParaRPr>
          </a:p>
        </p:txBody>
      </p:sp>
      <p:sp>
        <p:nvSpPr>
          <p:cNvPr id="8214" name="Text Box 22">
            <a:extLst>
              <a:ext uri="{FF2B5EF4-FFF2-40B4-BE49-F238E27FC236}">
                <a16:creationId xmlns:a16="http://schemas.microsoft.com/office/drawing/2014/main" id="{FA6F7E3D-E239-4D8E-8F37-BD0334ECA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3505200"/>
            <a:ext cx="1295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sz="6000">
                <a:latin typeface="Times" panose="02020603050405020304" pitchFamily="18" charset="0"/>
              </a:rPr>
              <a:t>tt</a:t>
            </a:r>
            <a:endParaRPr kumimoji="0" lang="en-US" altLang="en-US" sz="2400">
              <a:latin typeface="Times" panose="02020603050405020304" pitchFamily="18" charset="0"/>
            </a:endParaRPr>
          </a:p>
        </p:txBody>
      </p:sp>
      <p:sp>
        <p:nvSpPr>
          <p:cNvPr id="8215" name="Text Box 23">
            <a:extLst>
              <a:ext uri="{FF2B5EF4-FFF2-40B4-BE49-F238E27FC236}">
                <a16:creationId xmlns:a16="http://schemas.microsoft.com/office/drawing/2014/main" id="{3C919917-FF59-4B37-A7AB-773C9B910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5013325"/>
            <a:ext cx="1295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sz="6000">
                <a:latin typeface="Times" panose="02020603050405020304" pitchFamily="18" charset="0"/>
              </a:rPr>
              <a:t>tt</a:t>
            </a:r>
            <a:endParaRPr kumimoji="0" lang="en-US" altLang="en-US" sz="2400">
              <a:latin typeface="Times" panose="02020603050405020304" pitchFamily="18" charset="0"/>
            </a:endParaRPr>
          </a:p>
        </p:txBody>
      </p:sp>
      <p:sp>
        <p:nvSpPr>
          <p:cNvPr id="8216" name="Text Box 24">
            <a:extLst>
              <a:ext uri="{FF2B5EF4-FFF2-40B4-BE49-F238E27FC236}">
                <a16:creationId xmlns:a16="http://schemas.microsoft.com/office/drawing/2014/main" id="{1ECA9C92-5EC7-4866-84D1-507F91E7F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2667001"/>
            <a:ext cx="1905000" cy="2862263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kumimoji="0" lang="en-US" altLang="en-US" sz="4000" b="1">
                <a:solidFill>
                  <a:srgbClr val="FF0000"/>
                </a:solidFill>
                <a:latin typeface="Times" panose="02020603050405020304" pitchFamily="18" charset="0"/>
              </a:rPr>
              <a:t>50 % Tall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kumimoji="0" lang="en-US" altLang="en-US" sz="4000" b="1">
                <a:solidFill>
                  <a:srgbClr val="0000FF"/>
                </a:solidFill>
                <a:latin typeface="Times" panose="02020603050405020304" pitchFamily="18" charset="0"/>
              </a:rPr>
              <a:t>50 % Short</a:t>
            </a:r>
            <a:endParaRPr kumimoji="0" lang="en-US" altLang="en-US" sz="2400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7" grpId="0" animBg="1" autoUpdateAnimBg="0"/>
      <p:bldP spid="8208" grpId="0" autoUpdateAnimBg="0"/>
      <p:bldP spid="8209" grpId="0" autoUpdateAnimBg="0"/>
      <p:bldP spid="8210" grpId="0" autoUpdateAnimBg="0"/>
      <p:bldP spid="8211" grpId="0" autoUpdateAnimBg="0"/>
      <p:bldP spid="8212" grpId="0" autoUpdateAnimBg="0"/>
      <p:bldP spid="8213" grpId="0" autoUpdateAnimBg="0"/>
      <p:bldP spid="8214" grpId="0" autoUpdateAnimBg="0"/>
      <p:bldP spid="8215" grpId="0" autoUpdateAnimBg="0"/>
      <p:bldP spid="8216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77652D10-E393-4955-A94E-654EFB427B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en-US"/>
              <a:t> 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24B3B265-8166-4A67-BC6A-8A46B60F94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kumimoji="0" lang="en-US" altLang="en-US"/>
              <a:t> </a:t>
            </a:r>
          </a:p>
        </p:txBody>
      </p:sp>
      <p:graphicFrame>
        <p:nvGraphicFramePr>
          <p:cNvPr id="9220" name="Group 4">
            <a:extLst>
              <a:ext uri="{FF2B5EF4-FFF2-40B4-BE49-F238E27FC236}">
                <a16:creationId xmlns:a16="http://schemas.microsoft.com/office/drawing/2014/main" id="{491A4BEC-2586-4883-B736-617BA03C3CFC}"/>
              </a:ext>
            </a:extLst>
          </p:cNvPr>
          <p:cNvGraphicFramePr>
            <a:graphicFrameLocks noGrp="1"/>
          </p:cNvGraphicFramePr>
          <p:nvPr/>
        </p:nvGraphicFramePr>
        <p:xfrm>
          <a:off x="4114800" y="3124200"/>
          <a:ext cx="3962400" cy="3251200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25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" charset="0"/>
                        <a:ea typeface="ＭＳ Ｐゴシック" pitchFamily="1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" charset="0"/>
                        <a:ea typeface="ＭＳ Ｐゴシック" pitchFamily="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" charset="0"/>
                        <a:ea typeface="ＭＳ Ｐゴシック" pitchFamily="1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" charset="0"/>
                        <a:ea typeface="ＭＳ Ｐゴシック" pitchFamily="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231" name="Text Box 15">
            <a:extLst>
              <a:ext uri="{FF2B5EF4-FFF2-40B4-BE49-F238E27FC236}">
                <a16:creationId xmlns:a16="http://schemas.microsoft.com/office/drawing/2014/main" id="{713FF839-DBF0-45FC-B1E1-E08BDAC5B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609601"/>
            <a:ext cx="7620000" cy="6461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en-US" sz="3600" b="1">
                <a:solidFill>
                  <a:srgbClr val="004080"/>
                </a:solidFill>
                <a:latin typeface="Times" panose="02020603050405020304" pitchFamily="18" charset="0"/>
              </a:rPr>
              <a:t>Tall Plant (TT)    X   Short Plant (tt)</a:t>
            </a:r>
            <a:endParaRPr kumimoji="0" lang="en-US" altLang="en-US" sz="2400">
              <a:solidFill>
                <a:srgbClr val="004080"/>
              </a:solidFill>
              <a:latin typeface="Times" panose="02020603050405020304" pitchFamily="18" charset="0"/>
            </a:endParaRPr>
          </a:p>
        </p:txBody>
      </p:sp>
      <p:sp>
        <p:nvSpPr>
          <p:cNvPr id="9232" name="Text Box 16">
            <a:extLst>
              <a:ext uri="{FF2B5EF4-FFF2-40B4-BE49-F238E27FC236}">
                <a16:creationId xmlns:a16="http://schemas.microsoft.com/office/drawing/2014/main" id="{DA45E3DF-AFDD-4FC9-A3FC-70592ABA4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057400"/>
            <a:ext cx="1295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en-US" sz="6000">
                <a:solidFill>
                  <a:srgbClr val="008000"/>
                </a:solidFill>
                <a:latin typeface="Times" panose="02020603050405020304" pitchFamily="18" charset="0"/>
              </a:rPr>
              <a:t>T</a:t>
            </a:r>
            <a:endParaRPr kumimoji="0" lang="en-US" altLang="en-US" sz="2400">
              <a:solidFill>
                <a:srgbClr val="008000"/>
              </a:solidFill>
              <a:latin typeface="Times" panose="02020603050405020304" pitchFamily="18" charset="0"/>
            </a:endParaRPr>
          </a:p>
        </p:txBody>
      </p:sp>
      <p:sp>
        <p:nvSpPr>
          <p:cNvPr id="9233" name="Text Box 17">
            <a:extLst>
              <a:ext uri="{FF2B5EF4-FFF2-40B4-BE49-F238E27FC236}">
                <a16:creationId xmlns:a16="http://schemas.microsoft.com/office/drawing/2014/main" id="{3A7D7C70-9482-47AF-9A26-7736F53F1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2057400"/>
            <a:ext cx="1295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en-US" sz="6000">
                <a:solidFill>
                  <a:srgbClr val="008000"/>
                </a:solidFill>
                <a:latin typeface="Times" panose="02020603050405020304" pitchFamily="18" charset="0"/>
              </a:rPr>
              <a:t>T</a:t>
            </a:r>
            <a:endParaRPr kumimoji="0" lang="en-US" altLang="en-US" sz="2400">
              <a:solidFill>
                <a:srgbClr val="008000"/>
              </a:solidFill>
              <a:latin typeface="Times" panose="02020603050405020304" pitchFamily="18" charset="0"/>
            </a:endParaRPr>
          </a:p>
        </p:txBody>
      </p:sp>
      <p:sp>
        <p:nvSpPr>
          <p:cNvPr id="9234" name="Text Box 18">
            <a:extLst>
              <a:ext uri="{FF2B5EF4-FFF2-40B4-BE49-F238E27FC236}">
                <a16:creationId xmlns:a16="http://schemas.microsoft.com/office/drawing/2014/main" id="{837164DE-011A-410B-AC8D-1B6DB3EF0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429000"/>
            <a:ext cx="1295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en-US" sz="6000">
                <a:solidFill>
                  <a:srgbClr val="0000FF"/>
                </a:solidFill>
                <a:latin typeface="Times" panose="02020603050405020304" pitchFamily="18" charset="0"/>
              </a:rPr>
              <a:t>t</a:t>
            </a:r>
            <a:endParaRPr kumimoji="0" lang="en-US" altLang="en-US" sz="2400">
              <a:solidFill>
                <a:srgbClr val="0000FF"/>
              </a:solidFill>
              <a:latin typeface="Times" panose="02020603050405020304" pitchFamily="18" charset="0"/>
            </a:endParaRPr>
          </a:p>
        </p:txBody>
      </p:sp>
      <p:sp>
        <p:nvSpPr>
          <p:cNvPr id="9235" name="Text Box 19">
            <a:extLst>
              <a:ext uri="{FF2B5EF4-FFF2-40B4-BE49-F238E27FC236}">
                <a16:creationId xmlns:a16="http://schemas.microsoft.com/office/drawing/2014/main" id="{381C813C-F9C7-4D8F-BFCB-351356A2C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105400"/>
            <a:ext cx="1295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en-US" sz="6000">
                <a:solidFill>
                  <a:srgbClr val="0000FF"/>
                </a:solidFill>
                <a:latin typeface="Times" panose="02020603050405020304" pitchFamily="18" charset="0"/>
              </a:rPr>
              <a:t>t</a:t>
            </a:r>
            <a:endParaRPr kumimoji="0" lang="en-US" altLang="en-US" sz="2400">
              <a:solidFill>
                <a:srgbClr val="0000FF"/>
              </a:solidFill>
              <a:latin typeface="Times" panose="02020603050405020304" pitchFamily="18" charset="0"/>
            </a:endParaRPr>
          </a:p>
        </p:txBody>
      </p:sp>
      <p:sp>
        <p:nvSpPr>
          <p:cNvPr id="9236" name="Text Box 20">
            <a:extLst>
              <a:ext uri="{FF2B5EF4-FFF2-40B4-BE49-F238E27FC236}">
                <a16:creationId xmlns:a16="http://schemas.microsoft.com/office/drawing/2014/main" id="{953B43C1-D399-4EE4-9545-B06D7920A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505200"/>
            <a:ext cx="1295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en-US" sz="6000">
                <a:solidFill>
                  <a:srgbClr val="008000"/>
                </a:solidFill>
                <a:latin typeface="Times" panose="02020603050405020304" pitchFamily="18" charset="0"/>
              </a:rPr>
              <a:t>T</a:t>
            </a:r>
            <a:r>
              <a:rPr kumimoji="0" lang="en-US" altLang="en-US" sz="6000">
                <a:solidFill>
                  <a:srgbClr val="0000FF"/>
                </a:solidFill>
                <a:latin typeface="Times" panose="02020603050405020304" pitchFamily="18" charset="0"/>
              </a:rPr>
              <a:t>t</a:t>
            </a:r>
            <a:endParaRPr kumimoji="0" lang="en-US" altLang="en-US" sz="2400">
              <a:latin typeface="Times" panose="02020603050405020304" pitchFamily="18" charset="0"/>
            </a:endParaRPr>
          </a:p>
        </p:txBody>
      </p:sp>
      <p:sp>
        <p:nvSpPr>
          <p:cNvPr id="9237" name="Text Box 21">
            <a:extLst>
              <a:ext uri="{FF2B5EF4-FFF2-40B4-BE49-F238E27FC236}">
                <a16:creationId xmlns:a16="http://schemas.microsoft.com/office/drawing/2014/main" id="{CFEE7F9B-F9BA-4F12-B3BC-D8354BE1A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029200"/>
            <a:ext cx="1295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en-US" sz="6000">
                <a:solidFill>
                  <a:srgbClr val="008000"/>
                </a:solidFill>
                <a:latin typeface="Times" panose="02020603050405020304" pitchFamily="18" charset="0"/>
              </a:rPr>
              <a:t>T</a:t>
            </a:r>
            <a:r>
              <a:rPr kumimoji="0" lang="en-US" altLang="en-US" sz="6000">
                <a:solidFill>
                  <a:srgbClr val="0000FF"/>
                </a:solidFill>
                <a:latin typeface="Times" panose="02020603050405020304" pitchFamily="18" charset="0"/>
              </a:rPr>
              <a:t>t</a:t>
            </a:r>
            <a:endParaRPr kumimoji="0" lang="en-US" altLang="en-US" sz="2400">
              <a:latin typeface="Times" panose="02020603050405020304" pitchFamily="18" charset="0"/>
            </a:endParaRPr>
          </a:p>
        </p:txBody>
      </p:sp>
      <p:sp>
        <p:nvSpPr>
          <p:cNvPr id="9238" name="Text Box 22">
            <a:extLst>
              <a:ext uri="{FF2B5EF4-FFF2-40B4-BE49-F238E27FC236}">
                <a16:creationId xmlns:a16="http://schemas.microsoft.com/office/drawing/2014/main" id="{FED6D06B-2C45-43E0-AE07-5C19730C6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3505200"/>
            <a:ext cx="1295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en-US" sz="6000">
                <a:solidFill>
                  <a:srgbClr val="008000"/>
                </a:solidFill>
                <a:latin typeface="Times" panose="02020603050405020304" pitchFamily="18" charset="0"/>
              </a:rPr>
              <a:t>T</a:t>
            </a:r>
            <a:r>
              <a:rPr kumimoji="0" lang="en-US" altLang="en-US" sz="6000">
                <a:solidFill>
                  <a:srgbClr val="0000FF"/>
                </a:solidFill>
                <a:latin typeface="Times" panose="02020603050405020304" pitchFamily="18" charset="0"/>
              </a:rPr>
              <a:t>t</a:t>
            </a:r>
            <a:endParaRPr kumimoji="0" lang="en-US" altLang="en-US" sz="2400">
              <a:latin typeface="Times" panose="02020603050405020304" pitchFamily="18" charset="0"/>
            </a:endParaRPr>
          </a:p>
        </p:txBody>
      </p:sp>
      <p:sp>
        <p:nvSpPr>
          <p:cNvPr id="9239" name="Text Box 23">
            <a:extLst>
              <a:ext uri="{FF2B5EF4-FFF2-40B4-BE49-F238E27FC236}">
                <a16:creationId xmlns:a16="http://schemas.microsoft.com/office/drawing/2014/main" id="{73CFCF9A-D11E-45A9-82A0-74B760EBD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5013325"/>
            <a:ext cx="1295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en-US" sz="6000">
                <a:solidFill>
                  <a:srgbClr val="008000"/>
                </a:solidFill>
                <a:latin typeface="Times" panose="02020603050405020304" pitchFamily="18" charset="0"/>
              </a:rPr>
              <a:t>T</a:t>
            </a:r>
            <a:r>
              <a:rPr kumimoji="0" lang="en-US" altLang="en-US" sz="6000">
                <a:solidFill>
                  <a:srgbClr val="0000FF"/>
                </a:solidFill>
                <a:latin typeface="Times" panose="02020603050405020304" pitchFamily="18" charset="0"/>
              </a:rPr>
              <a:t>t</a:t>
            </a:r>
            <a:endParaRPr kumimoji="0" lang="en-US" altLang="en-US" sz="2400">
              <a:latin typeface="Times" panose="02020603050405020304" pitchFamily="18" charset="0"/>
            </a:endParaRPr>
          </a:p>
        </p:txBody>
      </p:sp>
      <p:sp>
        <p:nvSpPr>
          <p:cNvPr id="9240" name="Text Box 24">
            <a:extLst>
              <a:ext uri="{FF2B5EF4-FFF2-40B4-BE49-F238E27FC236}">
                <a16:creationId xmlns:a16="http://schemas.microsoft.com/office/drawing/2014/main" id="{00DC6B56-2653-4FC0-BD0F-E4B2F64F7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2667000"/>
            <a:ext cx="1905000" cy="2554288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en-US" sz="4000" b="1">
                <a:solidFill>
                  <a:srgbClr val="FF0000"/>
                </a:solidFill>
                <a:latin typeface="Times" panose="02020603050405020304" pitchFamily="18" charset="0"/>
              </a:rPr>
              <a:t>100 % Tall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en-US" sz="4000" b="1">
                <a:solidFill>
                  <a:srgbClr val="0000FF"/>
                </a:solidFill>
                <a:latin typeface="Times" panose="02020603050405020304" pitchFamily="18" charset="0"/>
              </a:rPr>
              <a:t>0 % Short`</a:t>
            </a:r>
            <a:endParaRPr kumimoji="0" lang="en-US" altLang="en-US" sz="2400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1" grpId="0" animBg="1" autoUpdateAnimBg="0"/>
      <p:bldP spid="9232" grpId="0" autoUpdateAnimBg="0"/>
      <p:bldP spid="9233" grpId="0" autoUpdateAnimBg="0"/>
      <p:bldP spid="9234" grpId="0" autoUpdateAnimBg="0"/>
      <p:bldP spid="9235" grpId="0" autoUpdateAnimBg="0"/>
      <p:bldP spid="9236" grpId="0" autoUpdateAnimBg="0"/>
      <p:bldP spid="9237" grpId="0" autoUpdateAnimBg="0"/>
      <p:bldP spid="9238" grpId="0" autoUpdateAnimBg="0"/>
      <p:bldP spid="9239" grpId="0" autoUpdateAnimBg="0"/>
      <p:bldP spid="9240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490A2EE5-1F4C-43E1-9F30-87393B0A10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Incomplete Dominance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135F3054-8A6B-443E-ACA4-1E973E0909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If one trait is incompletely dominant over another then the hybrid genotype would yield a new phenotype.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For example, in snapdragons, red flowers are incompletely dominant over white.  The hybrid is pink.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So the genotype RR would yield red flowers, WW would yield white flowers, and RW or WR would yield pink flowers.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4FC95E1F-A2E0-446B-BF55-77D34A47C5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65569" y="1956816"/>
            <a:ext cx="7860863" cy="4024884"/>
          </a:xfrm>
        </p:spPr>
        <p:txBody>
          <a:bodyPr anchor="t">
            <a:normAutofit/>
          </a:bodyPr>
          <a:lstStyle/>
          <a:p>
            <a:pPr eaLnBrk="1" hangingPunct="1"/>
            <a:r>
              <a:rPr kumimoji="0" lang="en-US" altLang="en-US" sz="2400" b="1" u="sng"/>
              <a:t>Probability:</a:t>
            </a:r>
            <a:r>
              <a:rPr kumimoji="0" lang="en-US" altLang="en-US" sz="2400" b="1"/>
              <a:t> chance that an event will occur</a:t>
            </a:r>
          </a:p>
          <a:p>
            <a:pPr lvl="1" eaLnBrk="1" hangingPunct="1"/>
            <a:r>
              <a:rPr kumimoji="0" lang="en-US" altLang="en-US"/>
              <a:t>After solving Punnett squares, questions will often ask you to predict the probability of one of the traits.</a:t>
            </a:r>
          </a:p>
          <a:p>
            <a:pPr lvl="1" eaLnBrk="1" hangingPunct="1"/>
            <a:r>
              <a:rPr kumimoji="0" lang="en-US" altLang="en-US"/>
              <a:t>Ex: What’s the chance of a child having blue eyes?  Expressed like so: </a:t>
            </a:r>
          </a:p>
          <a:p>
            <a:pPr lvl="1" eaLnBrk="1" hangingPunct="1">
              <a:buFontTx/>
              <a:buNone/>
            </a:pPr>
            <a:r>
              <a:rPr kumimoji="0" lang="en-US" altLang="en-US"/>
              <a:t>0%,   25%,  50%,  75%, or 100%</a:t>
            </a:r>
          </a:p>
          <a:p>
            <a:pPr lvl="1" eaLnBrk="1" hangingPunct="1">
              <a:buFontTx/>
              <a:buNone/>
            </a:pPr>
            <a:r>
              <a:rPr kumimoji="0" lang="en-US" altLang="en-US"/>
              <a:t>(0/4)  (1/4)   (2/4)   (3/4)     (4/4)</a:t>
            </a:r>
          </a:p>
          <a:p>
            <a:pPr lvl="1" eaLnBrk="1" hangingPunct="1">
              <a:buFontTx/>
              <a:buNone/>
            </a:pPr>
            <a:endParaRPr kumimoji="0" lang="en-US" altLang="en-US"/>
          </a:p>
          <a:p>
            <a:pPr lvl="1" eaLnBrk="1" hangingPunct="1"/>
            <a:endParaRPr kumimoji="0"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A5E3FA8E-EA3B-4345-84C9-39C2F03595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219200"/>
          </a:xfrm>
        </p:spPr>
        <p:txBody>
          <a:bodyPr/>
          <a:lstStyle/>
          <a:p>
            <a:pPr>
              <a:defRPr/>
            </a:pPr>
            <a:r>
              <a:rPr lang="en-US" sz="600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Mendelian Genetics</a:t>
            </a:r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D864D518-8C66-484B-A599-EE7424DE08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219200"/>
            <a:ext cx="7772400" cy="5638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rgbClr val="4B32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Dominant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traits-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traits that are expressed.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rgbClr val="4B32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Recessive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traits-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traits that are covered up.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rgbClr val="4B32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Alleles-</a:t>
            </a:r>
            <a:r>
              <a:rPr lang="en-US" dirty="0">
                <a:solidFill>
                  <a:srgbClr val="FF0A2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different forms of a characteristic.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rgbClr val="4B32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Punnett Squares-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show how crosses are made.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rgbClr val="4B32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Probability-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chances/ percentages that something will occur.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rgbClr val="4B32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Genotype-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types of genes (Alleles) present.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rgbClr val="4B32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Phenotype-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it looks like.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rgbClr val="4B32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Homozygous-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two of the same alleles.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rgbClr val="4B32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Heterozygous-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two different alleles.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1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1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85CC0-FD6A-4061-82CF-7A91E7FDF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a typeface="+mj-ea"/>
              </a:rPr>
              <a:t>Science Closure</a:t>
            </a:r>
            <a:br>
              <a:rPr lang="en-US" dirty="0">
                <a:ea typeface="+mj-ea"/>
              </a:rPr>
            </a:br>
            <a:r>
              <a:rPr lang="en-US" dirty="0">
                <a:ea typeface="+mj-ea"/>
              </a:rPr>
              <a:t>4/5/2021</a:t>
            </a:r>
          </a:p>
        </p:txBody>
      </p:sp>
      <p:pic>
        <p:nvPicPr>
          <p:cNvPr id="33795" name="Picture 2">
            <a:extLst>
              <a:ext uri="{FF2B5EF4-FFF2-40B4-BE49-F238E27FC236}">
                <a16:creationId xmlns:a16="http://schemas.microsoft.com/office/drawing/2014/main" id="{A9DF45F7-18F4-440B-8426-C686FF59AD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43139" y="1535288"/>
            <a:ext cx="8047037" cy="5322711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 on table">
            <a:extLst>
              <a:ext uri="{FF2B5EF4-FFF2-40B4-BE49-F238E27FC236}">
                <a16:creationId xmlns:a16="http://schemas.microsoft.com/office/drawing/2014/main" id="{973619E5-7812-4143-821C-A7590560C1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771" b="-1"/>
          <a:stretch/>
        </p:blipFill>
        <p:spPr>
          <a:xfrm>
            <a:off x="20" y="10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4DEDE-2EDD-4C97-AF77-D18FDA31E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1436" y="1396289"/>
            <a:ext cx="4819952" cy="1325563"/>
          </a:xfrm>
        </p:spPr>
        <p:txBody>
          <a:bodyPr>
            <a:normAutofit/>
          </a:bodyPr>
          <a:lstStyle/>
          <a:p>
            <a:r>
              <a:rPr lang="en-US" dirty="0"/>
              <a:t>Agenda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0162B-E2C0-4414-8959-60DE47AFE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1435" y="2871982"/>
            <a:ext cx="4819951" cy="3181684"/>
          </a:xfrm>
        </p:spPr>
        <p:txBody>
          <a:bodyPr anchor="t">
            <a:normAutofit/>
          </a:bodyPr>
          <a:lstStyle/>
          <a:p>
            <a:pPr marL="514350" indent="-514350">
              <a:buAutoNum type="arabicPeriod"/>
            </a:pPr>
            <a:r>
              <a:rPr lang="en-US" sz="2400" dirty="0"/>
              <a:t>New Phenomenon		</a:t>
            </a:r>
          </a:p>
          <a:p>
            <a:pPr marL="514350" indent="-514350">
              <a:buAutoNum type="arabicPeriod"/>
            </a:pPr>
            <a:r>
              <a:rPr lang="en-US" sz="2400" dirty="0"/>
              <a:t>Introduce new Objective/Word Wall</a:t>
            </a:r>
          </a:p>
          <a:p>
            <a:pPr marL="514350" indent="-514350">
              <a:buAutoNum type="arabicPeriod"/>
            </a:pPr>
            <a:r>
              <a:rPr lang="en-US" sz="2400" dirty="0"/>
              <a:t>Heredity Notes</a:t>
            </a:r>
          </a:p>
          <a:p>
            <a:pPr marL="514350" indent="-514350">
              <a:buAutoNum type="arabicPeriod"/>
            </a:pPr>
            <a:r>
              <a:rPr lang="en-US" sz="2400" dirty="0"/>
              <a:t>Practice (I do, we do, you do)</a:t>
            </a:r>
          </a:p>
          <a:p>
            <a:pPr marL="514350" indent="-514350">
              <a:buAutoNum type="arabicPeriod"/>
            </a:pPr>
            <a:r>
              <a:rPr lang="en-US" sz="2400" dirty="0"/>
              <a:t>Video* time permits</a:t>
            </a:r>
          </a:p>
          <a:p>
            <a:pPr marL="514350" indent="-514350">
              <a:buAutoNum type="arabicPeriod"/>
            </a:pPr>
            <a:r>
              <a:rPr lang="en-US" sz="2400" dirty="0"/>
              <a:t>Closure</a:t>
            </a:r>
          </a:p>
        </p:txBody>
      </p:sp>
    </p:spTree>
    <p:extLst>
      <p:ext uri="{BB962C8B-B14F-4D97-AF65-F5344CB8AC3E}">
        <p14:creationId xmlns:p14="http://schemas.microsoft.com/office/powerpoint/2010/main" val="1125364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C50AA760-AFF0-4F7D-998F-51ED12E87B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274638"/>
            <a:ext cx="8629650" cy="1143000"/>
          </a:xfrm>
        </p:spPr>
        <p:txBody>
          <a:bodyPr/>
          <a:lstStyle/>
          <a:p>
            <a:pPr algn="l"/>
            <a:r>
              <a:rPr lang="en-US" altLang="en-US" sz="2400">
                <a:latin typeface="Arial" panose="020B0604020202020204" pitchFamily="34" charset="0"/>
              </a:rPr>
              <a:t>Take a look at the picture below, the two girls pictured are twins. Now complete the following sentences with your own responses</a:t>
            </a:r>
            <a:endParaRPr lang="en-US" altLang="en-US" sz="24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052FC8-5BAD-4882-9A61-F72EDA3E98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0850" y="1524001"/>
            <a:ext cx="3657600" cy="46640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/>
              <a:t>1. This makes me think of….</a:t>
            </a:r>
          </a:p>
          <a:p>
            <a:pPr marL="0" indent="0">
              <a:buNone/>
              <a:defRPr/>
            </a:pPr>
            <a:r>
              <a:rPr lang="en-US" dirty="0"/>
              <a:t>2. I wonder….</a:t>
            </a:r>
          </a:p>
          <a:p>
            <a:pPr marL="0" indent="0">
              <a:buNone/>
              <a:defRPr/>
            </a:pPr>
            <a:r>
              <a:rPr lang="en-US" dirty="0"/>
              <a:t>3. I have some questions….</a:t>
            </a:r>
          </a:p>
          <a:p>
            <a:pPr marL="0" indent="0">
              <a:buNone/>
              <a:defRPr/>
            </a:pPr>
            <a:r>
              <a:rPr lang="en-US" dirty="0"/>
              <a:t>4. This makes me want to….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82550" indent="0">
              <a:buNone/>
              <a:defRPr/>
            </a:pPr>
            <a:endParaRPr lang="en-US" dirty="0"/>
          </a:p>
        </p:txBody>
      </p:sp>
      <p:pic>
        <p:nvPicPr>
          <p:cNvPr id="9220" name="Content Placeholder 5" descr="Image of Heredity and Genetics">
            <a:hlinkClick r:id="rId2"/>
            <a:extLst>
              <a:ext uri="{FF2B5EF4-FFF2-40B4-BE49-F238E27FC236}">
                <a16:creationId xmlns:a16="http://schemas.microsoft.com/office/drawing/2014/main" id="{4451E877-CDB8-4717-B271-92B83D839787}"/>
              </a:ext>
            </a:extLst>
          </p:cNvPr>
          <p:cNvPicPr>
            <a:picLocks noGrp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676400"/>
            <a:ext cx="4724400" cy="36576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0C70EAB2-9979-4ED9-AF04-2A939BA1381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971800" y="2362200"/>
            <a:ext cx="6400800" cy="1752600"/>
          </a:xfrm>
        </p:spPr>
        <p:txBody>
          <a:bodyPr/>
          <a:lstStyle/>
          <a:p>
            <a:r>
              <a:rPr lang="en-US" altLang="en-US" sz="6000" b="1">
                <a:solidFill>
                  <a:srgbClr val="FF0000"/>
                </a:solidFill>
              </a:rPr>
              <a:t>Heredity</a:t>
            </a:r>
          </a:p>
          <a:p>
            <a:r>
              <a:rPr lang="en-US" altLang="en-US" b="1">
                <a:solidFill>
                  <a:srgbClr val="6600FF"/>
                </a:solidFill>
                <a:sym typeface="Wingdings" panose="05000000000000000000" pitchFamily="2" charset="2"/>
              </a:rPr>
              <a:t> </a:t>
            </a:r>
            <a:endParaRPr lang="en-US" altLang="en-US" b="1">
              <a:solidFill>
                <a:srgbClr val="6600FF"/>
              </a:solidFill>
            </a:endParaRPr>
          </a:p>
        </p:txBody>
      </p:sp>
      <p:graphicFrame>
        <p:nvGraphicFramePr>
          <p:cNvPr id="8195" name="Object 10">
            <a:extLst>
              <a:ext uri="{FF2B5EF4-FFF2-40B4-BE49-F238E27FC236}">
                <a16:creationId xmlns:a16="http://schemas.microsoft.com/office/drawing/2014/main" id="{862DBD43-72E9-4F9F-B762-427238C258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1" y="19050"/>
          <a:ext cx="1095375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095528" imgH="1733333" progId="Paint.Picture">
                  <p:embed/>
                </p:oleObj>
              </mc:Choice>
              <mc:Fallback>
                <p:oleObj name="Bitmap Image" r:id="rId2" imgW="1095528" imgH="1733333" progId="Paint.Picture">
                  <p:embed/>
                  <p:pic>
                    <p:nvPicPr>
                      <p:cNvPr id="8195" name="Object 10">
                        <a:extLst>
                          <a:ext uri="{FF2B5EF4-FFF2-40B4-BE49-F238E27FC236}">
                            <a16:creationId xmlns:a16="http://schemas.microsoft.com/office/drawing/2014/main" id="{862DBD43-72E9-4F9F-B762-427238C258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1" y="19050"/>
                        <a:ext cx="1095375" cy="173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11">
            <a:extLst>
              <a:ext uri="{FF2B5EF4-FFF2-40B4-BE49-F238E27FC236}">
                <a16:creationId xmlns:a16="http://schemas.microsoft.com/office/drawing/2014/main" id="{13A6A7BD-6BCE-4E83-AF9C-7CD61347D1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1" y="1695450"/>
          <a:ext cx="1095375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1095528" imgH="1733333" progId="Paint.Picture">
                  <p:embed/>
                </p:oleObj>
              </mc:Choice>
              <mc:Fallback>
                <p:oleObj name="Bitmap Image" r:id="rId4" imgW="1095528" imgH="1733333" progId="Paint.Picture">
                  <p:embed/>
                  <p:pic>
                    <p:nvPicPr>
                      <p:cNvPr id="8196" name="Object 11">
                        <a:extLst>
                          <a:ext uri="{FF2B5EF4-FFF2-40B4-BE49-F238E27FC236}">
                            <a16:creationId xmlns:a16="http://schemas.microsoft.com/office/drawing/2014/main" id="{13A6A7BD-6BCE-4E83-AF9C-7CD61347D1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1695450"/>
                        <a:ext cx="1095375" cy="173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12">
            <a:extLst>
              <a:ext uri="{FF2B5EF4-FFF2-40B4-BE49-F238E27FC236}">
                <a16:creationId xmlns:a16="http://schemas.microsoft.com/office/drawing/2014/main" id="{D7736A55-D35C-4CAE-AD27-CFCDDE1F98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1" y="3371850"/>
          <a:ext cx="1095375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1095528" imgH="1733333" progId="Paint.Picture">
                  <p:embed/>
                </p:oleObj>
              </mc:Choice>
              <mc:Fallback>
                <p:oleObj name="Bitmap Image" r:id="rId5" imgW="1095528" imgH="1733333" progId="Paint.Picture">
                  <p:embed/>
                  <p:pic>
                    <p:nvPicPr>
                      <p:cNvPr id="8197" name="Object 12">
                        <a:extLst>
                          <a:ext uri="{FF2B5EF4-FFF2-40B4-BE49-F238E27FC236}">
                            <a16:creationId xmlns:a16="http://schemas.microsoft.com/office/drawing/2014/main" id="{D7736A55-D35C-4CAE-AD27-CFCDDE1F98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1" y="3371850"/>
                        <a:ext cx="1095375" cy="173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13">
            <a:extLst>
              <a:ext uri="{FF2B5EF4-FFF2-40B4-BE49-F238E27FC236}">
                <a16:creationId xmlns:a16="http://schemas.microsoft.com/office/drawing/2014/main" id="{CA8A89E7-C8FA-4B26-B766-19DC1CA5A2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47826" y="5048250"/>
          <a:ext cx="1095375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1095528" imgH="1733333" progId="Paint.Picture">
                  <p:embed/>
                </p:oleObj>
              </mc:Choice>
              <mc:Fallback>
                <p:oleObj name="Bitmap Image" r:id="rId6" imgW="1095528" imgH="1733333" progId="Paint.Picture">
                  <p:embed/>
                  <p:pic>
                    <p:nvPicPr>
                      <p:cNvPr id="8198" name="Object 13">
                        <a:extLst>
                          <a:ext uri="{FF2B5EF4-FFF2-40B4-BE49-F238E27FC236}">
                            <a16:creationId xmlns:a16="http://schemas.microsoft.com/office/drawing/2014/main" id="{CA8A89E7-C8FA-4B26-B766-19DC1CA5A2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7826" y="5048250"/>
                        <a:ext cx="1095375" cy="173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3466D4-92CF-4760-8A78-B6FDB4ABE8E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6550" y="1825625"/>
            <a:ext cx="1028742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</a:rPr>
              <a:t>TSWBAT </a:t>
            </a:r>
            <a:r>
              <a:rPr lang="en-US" sz="2400" dirty="0">
                <a:solidFill>
                  <a:srgbClr val="FF0066"/>
                </a:solidFill>
                <a:latin typeface="Calibri" panose="020F0502020204030204" pitchFamily="34" charset="0"/>
                <a:ea typeface="Cambria" panose="02040503050406030204" pitchFamily="18" charset="0"/>
              </a:rPr>
              <a:t>p</a:t>
            </a:r>
            <a:r>
              <a:rPr lang="en-US" sz="2400" dirty="0">
                <a:solidFill>
                  <a:srgbClr val="FF00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redict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en-US" sz="2400" dirty="0">
                <a:solidFill>
                  <a:srgbClr val="FF00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probability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of individual </a:t>
            </a: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dominant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</a:t>
            </a: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recessive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alleles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be </a:t>
            </a:r>
            <a:r>
              <a:rPr lang="en-US" sz="2400" dirty="0">
                <a:solidFill>
                  <a:srgbClr val="FF00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transmitted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from each parent to offspring during sexual reproduction IOT represent the </a:t>
            </a: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genotypic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</a:t>
            </a: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phenotypic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patterns using </a:t>
            </a:r>
            <a:r>
              <a:rPr lang="en-US" sz="2400" dirty="0">
                <a:solidFill>
                  <a:srgbClr val="FF00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ratios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US" sz="24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3AFB1DF-0AF3-4DC5-ABC1-DF7F7DEC3FC6}"/>
              </a:ext>
            </a:extLst>
          </p:cNvPr>
          <p:cNvSpPr/>
          <p:nvPr/>
        </p:nvSpPr>
        <p:spPr>
          <a:xfrm>
            <a:off x="1524000" y="358160"/>
            <a:ext cx="1676751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To foretell on the basis of observation </a:t>
            </a:r>
            <a:r>
              <a:rPr lang="en-US" dirty="0"/>
              <a:t>observation,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7AC1D28-942E-43FC-ADC1-437B5E082046}"/>
              </a:ext>
            </a:extLst>
          </p:cNvPr>
          <p:cNvSpPr/>
          <p:nvPr/>
        </p:nvSpPr>
        <p:spPr>
          <a:xfrm>
            <a:off x="3784247" y="332715"/>
            <a:ext cx="1871132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 chance that a given event will occur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0279D0E-7E5D-4FA7-AAB1-91C7B84D802E}"/>
              </a:ext>
            </a:extLst>
          </p:cNvPr>
          <p:cNvSpPr/>
          <p:nvPr/>
        </p:nvSpPr>
        <p:spPr>
          <a:xfrm>
            <a:off x="4123117" y="3181847"/>
            <a:ext cx="2630313" cy="10807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834FF01-511A-40BB-9F48-1A815225C2B9}"/>
              </a:ext>
            </a:extLst>
          </p:cNvPr>
          <p:cNvSpPr/>
          <p:nvPr/>
        </p:nvSpPr>
        <p:spPr>
          <a:xfrm>
            <a:off x="381966" y="3130690"/>
            <a:ext cx="2158036" cy="13255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1062EC4-CBF8-4C31-8F22-ED225870B3A6}"/>
              </a:ext>
            </a:extLst>
          </p:cNvPr>
          <p:cNvSpPr/>
          <p:nvPr/>
        </p:nvSpPr>
        <p:spPr>
          <a:xfrm>
            <a:off x="10366373" y="166687"/>
            <a:ext cx="1747972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207E55A-8A4B-4900-8BF5-CB064B01FDB6}"/>
              </a:ext>
            </a:extLst>
          </p:cNvPr>
          <p:cNvSpPr/>
          <p:nvPr/>
        </p:nvSpPr>
        <p:spPr>
          <a:xfrm>
            <a:off x="8131616" y="0"/>
            <a:ext cx="1915496" cy="13255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77036E8-F8D4-45BA-BA29-594056831670}"/>
              </a:ext>
            </a:extLst>
          </p:cNvPr>
          <p:cNvSpPr/>
          <p:nvPr/>
        </p:nvSpPr>
        <p:spPr>
          <a:xfrm>
            <a:off x="5892977" y="0"/>
            <a:ext cx="2043290" cy="13255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79BD16B-D147-4CF6-A4E9-345A5B0E10A8}"/>
              </a:ext>
            </a:extLst>
          </p:cNvPr>
          <p:cNvSpPr/>
          <p:nvPr/>
        </p:nvSpPr>
        <p:spPr>
          <a:xfrm>
            <a:off x="8399790" y="3181847"/>
            <a:ext cx="2349868" cy="861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the relationship in quantity, amount, or size between two or </a:t>
            </a:r>
            <a:r>
              <a:rPr lang="en-US" dirty="0"/>
              <a:t>more things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1CCFE88-A3B5-42C6-B13B-3DF28CDBFB63}"/>
              </a:ext>
            </a:extLst>
          </p:cNvPr>
          <p:cNvSpPr/>
          <p:nvPr/>
        </p:nvSpPr>
        <p:spPr>
          <a:xfrm>
            <a:off x="-108568" y="295366"/>
            <a:ext cx="1416579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To pass something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644FA46-F29D-4FA4-A229-7937ADD1E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844" y="280987"/>
            <a:ext cx="2009423" cy="8001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2E30249-6A87-49F7-9190-F6C4A04DD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528" y="121401"/>
            <a:ext cx="1791583" cy="108836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A87EC72-752D-408B-82E7-D9207D3B7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1023" y="230188"/>
            <a:ext cx="1428577" cy="8001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8DEBC9-3F28-4C0B-A220-2FA4260FC8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10" y="3338976"/>
            <a:ext cx="1950424" cy="8286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2D09817-6F96-4B34-ADCF-0FB5A1C38F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7271" y="3429000"/>
            <a:ext cx="2524125" cy="400050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1A09A8E-C1B4-4F8F-9D76-708CEDBFA949}"/>
              </a:ext>
            </a:extLst>
          </p:cNvPr>
          <p:cNvCxnSpPr>
            <a:cxnSpLocks/>
          </p:cNvCxnSpPr>
          <p:nvPr/>
        </p:nvCxnSpPr>
        <p:spPr>
          <a:xfrm flipH="1" flipV="1">
            <a:off x="457110" y="1272561"/>
            <a:ext cx="483394" cy="1042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788E10E-A2B6-499C-9925-514C75364219}"/>
              </a:ext>
            </a:extLst>
          </p:cNvPr>
          <p:cNvCxnSpPr>
            <a:cxnSpLocks/>
          </p:cNvCxnSpPr>
          <p:nvPr/>
        </p:nvCxnSpPr>
        <p:spPr>
          <a:xfrm>
            <a:off x="8336545" y="2850020"/>
            <a:ext cx="348956" cy="365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722811D-5BB7-4B83-9DF6-2AFD3F331166}"/>
              </a:ext>
            </a:extLst>
          </p:cNvPr>
          <p:cNvCxnSpPr>
            <a:cxnSpLocks/>
          </p:cNvCxnSpPr>
          <p:nvPr/>
        </p:nvCxnSpPr>
        <p:spPr>
          <a:xfrm>
            <a:off x="5043799" y="2850020"/>
            <a:ext cx="355535" cy="319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423BCB8-4D26-4BEC-929D-A7D8F3601FD0}"/>
              </a:ext>
            </a:extLst>
          </p:cNvPr>
          <p:cNvCxnSpPr>
            <a:cxnSpLocks/>
          </p:cNvCxnSpPr>
          <p:nvPr/>
        </p:nvCxnSpPr>
        <p:spPr>
          <a:xfrm flipH="1">
            <a:off x="2060331" y="2811210"/>
            <a:ext cx="825016" cy="319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2B6AE76-BCC4-4986-9CE2-0F8464F97395}"/>
              </a:ext>
            </a:extLst>
          </p:cNvPr>
          <p:cNvCxnSpPr>
            <a:cxnSpLocks/>
          </p:cNvCxnSpPr>
          <p:nvPr/>
        </p:nvCxnSpPr>
        <p:spPr>
          <a:xfrm flipV="1">
            <a:off x="10171023" y="1027906"/>
            <a:ext cx="855680" cy="861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2A0ABF9-A726-4659-93B0-19E6FD4C3597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9076715" y="1325563"/>
            <a:ext cx="12649" cy="530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BC87175-7CA7-4F97-AC93-BB3DE4A35123}"/>
              </a:ext>
            </a:extLst>
          </p:cNvPr>
          <p:cNvCxnSpPr>
            <a:cxnSpLocks/>
          </p:cNvCxnSpPr>
          <p:nvPr/>
        </p:nvCxnSpPr>
        <p:spPr>
          <a:xfrm flipV="1">
            <a:off x="6782420" y="1247115"/>
            <a:ext cx="0" cy="687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F4FDAAA-DF6E-4786-8D72-2BBF551DF489}"/>
              </a:ext>
            </a:extLst>
          </p:cNvPr>
          <p:cNvCxnSpPr>
            <a:cxnSpLocks/>
          </p:cNvCxnSpPr>
          <p:nvPr/>
        </p:nvCxnSpPr>
        <p:spPr>
          <a:xfrm flipV="1">
            <a:off x="4327792" y="1247115"/>
            <a:ext cx="0" cy="642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613F3B2-54DE-4E1A-85C3-6349F4274E44}"/>
              </a:ext>
            </a:extLst>
          </p:cNvPr>
          <p:cNvCxnSpPr>
            <a:cxnSpLocks/>
            <a:endCxn id="6" idx="2"/>
          </p:cNvCxnSpPr>
          <p:nvPr/>
        </p:nvCxnSpPr>
        <p:spPr>
          <a:xfrm flipH="1" flipV="1">
            <a:off x="2362376" y="1272560"/>
            <a:ext cx="13317" cy="583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 descr="Icon&#10;&#10;Description automatically generated with medium confidence">
            <a:extLst>
              <a:ext uri="{FF2B5EF4-FFF2-40B4-BE49-F238E27FC236}">
                <a16:creationId xmlns:a16="http://schemas.microsoft.com/office/drawing/2014/main" id="{A1BC24FA-68F4-4BED-8D0C-B1EA9C4BD5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080" y="5053013"/>
            <a:ext cx="203835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43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1861" name="Rectangle 71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862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3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58" name="Rectangle 2">
            <a:extLst>
              <a:ext uri="{FF2B5EF4-FFF2-40B4-BE49-F238E27FC236}">
                <a16:creationId xmlns:a16="http://schemas.microsoft.com/office/drawing/2014/main" id="{A5E3FA8E-EA3B-4345-84C9-39C2F03595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84" charset="0"/>
              </a:rPr>
              <a:t>Genetics Word Wall</a:t>
            </a:r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84" charset="0"/>
            </a:endParaRPr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D864D518-8C66-484B-A599-EE7424DE08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Dominant traits-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traits that are expressed.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Recessive traits-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traits that are covered up.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Alleles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the different forms of a characteristic.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Punnett Squares-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show how crosses are made.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Probability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the chances/ percentages that something will occur.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Genotype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the types of genes (Alleles) present.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Phenotype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what it looks like.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Homozygous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two of the same alleles.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Heterozygous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two different alleles.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780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1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1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D95A4C59-0BE7-4AD1-84C8-1C958F7FA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312" y="698500"/>
            <a:ext cx="735188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b="1" dirty="0">
                <a:solidFill>
                  <a:srgbClr val="FF0000"/>
                </a:solidFill>
                <a:latin typeface="Tahoma" panose="020B0604030504040204" pitchFamily="34" charset="0"/>
              </a:rPr>
              <a:t>Genetics</a:t>
            </a:r>
            <a:r>
              <a:rPr kumimoji="0" lang="en-US" altLang="en-US" dirty="0">
                <a:solidFill>
                  <a:srgbClr val="FF0000"/>
                </a:solidFill>
                <a:latin typeface="Tahoma" panose="020B0604030504040204" pitchFamily="34" charset="0"/>
              </a:rPr>
              <a:t> is the study of heredity, how traits are passed from parent to offspring</a:t>
            </a:r>
          </a:p>
        </p:txBody>
      </p:sp>
      <p:pic>
        <p:nvPicPr>
          <p:cNvPr id="34820" name="Picture 4">
            <a:extLst>
              <a:ext uri="{FF2B5EF4-FFF2-40B4-BE49-F238E27FC236}">
                <a16:creationId xmlns:a16="http://schemas.microsoft.com/office/drawing/2014/main" id="{169668F9-0FC7-4D38-A910-A9A664686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057400"/>
            <a:ext cx="449580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>
            <a:extLst>
              <a:ext uri="{FF2B5EF4-FFF2-40B4-BE49-F238E27FC236}">
                <a16:creationId xmlns:a16="http://schemas.microsoft.com/office/drawing/2014/main" id="{AEA3BAF2-204F-4868-95FD-14A57933D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14600"/>
            <a:ext cx="2590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6">
            <a:extLst>
              <a:ext uri="{FF2B5EF4-FFF2-40B4-BE49-F238E27FC236}">
                <a16:creationId xmlns:a16="http://schemas.microsoft.com/office/drawing/2014/main" id="{D706222C-F528-49E2-9C93-0222FF126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657601"/>
            <a:ext cx="762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sz="6000">
                <a:solidFill>
                  <a:srgbClr val="FFFF00"/>
                </a:solidFill>
                <a:latin typeface="Times New Roman" panose="02020603050405020304" pitchFamily="18" charset="0"/>
              </a:rPr>
              <a:t>x</a:t>
            </a:r>
            <a:endParaRPr kumimoji="0" lang="en-US" altLang="en-US" sz="4400">
              <a:latin typeface="Times New Roman" panose="02020603050405020304" pitchFamily="18" charset="0"/>
            </a:endParaRPr>
          </a:p>
        </p:txBody>
      </p:sp>
      <p:sp>
        <p:nvSpPr>
          <p:cNvPr id="34823" name="Text Box 7">
            <a:extLst>
              <a:ext uri="{FF2B5EF4-FFF2-40B4-BE49-F238E27FC236}">
                <a16:creationId xmlns:a16="http://schemas.microsoft.com/office/drawing/2014/main" id="{740FC060-D413-420A-93F6-40FECCD57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810001"/>
            <a:ext cx="990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sz="6000">
                <a:latin typeface="Times New Roman" panose="02020603050405020304" pitchFamily="18" charset="0"/>
              </a:rPr>
              <a:t>=</a:t>
            </a:r>
          </a:p>
        </p:txBody>
      </p:sp>
      <p:pic>
        <p:nvPicPr>
          <p:cNvPr id="34824" name="Picture 8">
            <a:extLst>
              <a:ext uri="{FF2B5EF4-FFF2-40B4-BE49-F238E27FC236}">
                <a16:creationId xmlns:a16="http://schemas.microsoft.com/office/drawing/2014/main" id="{DAA86152-12AD-4C66-B15E-9D37FB236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76801"/>
            <a:ext cx="2590800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7" name="Text Box 11">
            <a:extLst>
              <a:ext uri="{FF2B5EF4-FFF2-40B4-BE49-F238E27FC236}">
                <a16:creationId xmlns:a16="http://schemas.microsoft.com/office/drawing/2014/main" id="{36423021-EC32-451C-9C7E-F96B19A66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5334000"/>
            <a:ext cx="68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>
                <a:latin typeface="Times New Roman" panose="02020603050405020304" pitchFamily="18" charset="0"/>
              </a:rPr>
              <a:t>or</a:t>
            </a:r>
            <a:endParaRPr kumimoji="0"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4828" name="Text Box 12">
            <a:extLst>
              <a:ext uri="{FF2B5EF4-FFF2-40B4-BE49-F238E27FC236}">
                <a16:creationId xmlns:a16="http://schemas.microsoft.com/office/drawing/2014/main" id="{F6554947-98F1-4427-A495-FF3D497AB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2766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>
                <a:latin typeface="Times New Roman" panose="02020603050405020304" pitchFamily="18" charset="0"/>
              </a:rPr>
              <a:t>or</a:t>
            </a:r>
          </a:p>
        </p:txBody>
      </p:sp>
      <p:pic>
        <p:nvPicPr>
          <p:cNvPr id="34829" name="Picture 13">
            <a:extLst>
              <a:ext uri="{FF2B5EF4-FFF2-40B4-BE49-F238E27FC236}">
                <a16:creationId xmlns:a16="http://schemas.microsoft.com/office/drawing/2014/main" id="{528B0812-9C12-4BAD-8BAC-F08E2A6A3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926013"/>
            <a:ext cx="2362200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utoUpdateAnimBg="0"/>
      <p:bldP spid="34823" grpId="0" autoUpdateAnimBg="0"/>
      <p:bldP spid="34827" grpId="0" autoUpdateAnimBg="0"/>
      <p:bldP spid="3482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BA61F9D3-7C0A-47B0-82AE-9AD4792D94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533400"/>
            <a:ext cx="7772400" cy="55626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FF0000"/>
                </a:solidFill>
              </a:rPr>
              <a:t>Heredity:</a:t>
            </a:r>
            <a:r>
              <a:rPr lang="en-US" altLang="en-US" b="1">
                <a:solidFill>
                  <a:srgbClr val="FF0000"/>
                </a:solidFill>
              </a:rPr>
              <a:t> the passing of traits from parents to offspring (kids)</a:t>
            </a:r>
            <a:endParaRPr lang="en-US" altLang="en-US">
              <a:solidFill>
                <a:srgbClr val="FF0000"/>
              </a:solidFill>
            </a:endParaRPr>
          </a:p>
          <a:p>
            <a:pPr lvl="1" eaLnBrk="1" hangingPunct="1"/>
            <a:r>
              <a:rPr lang="en-US" altLang="en-US"/>
              <a:t>Can be complicated</a:t>
            </a:r>
          </a:p>
          <a:p>
            <a:pPr lvl="2" eaLnBrk="1" hangingPunct="1"/>
            <a:r>
              <a:rPr lang="en-US" altLang="en-US"/>
              <a:t>Ex: Why does your brother have different features than you?</a:t>
            </a:r>
          </a:p>
          <a:p>
            <a:pPr lvl="2" eaLnBrk="1" hangingPunct="1">
              <a:buFontTx/>
              <a:buNone/>
            </a:pPr>
            <a:endParaRPr lang="en-US" altLang="en-US"/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Gregor Mendel: father of genetics</a:t>
            </a:r>
          </a:p>
          <a:p>
            <a:pPr lvl="1" eaLnBrk="1" hangingPunct="1"/>
            <a:r>
              <a:rPr lang="en-US" altLang="en-US"/>
              <a:t>Austrian Monk</a:t>
            </a:r>
          </a:p>
          <a:p>
            <a:pPr lvl="1" eaLnBrk="1" hangingPunct="1"/>
            <a:r>
              <a:rPr lang="en-US" altLang="en-US"/>
              <a:t>Worked with flowers at monastery</a:t>
            </a:r>
          </a:p>
          <a:p>
            <a:pPr lvl="2" eaLnBrk="1" hangingPunct="1"/>
            <a:r>
              <a:rPr lang="en-US" altLang="en-US"/>
              <a:t>Noticed patterns in flower traits &amp; people</a:t>
            </a:r>
          </a:p>
          <a:p>
            <a:pPr lvl="2" eaLnBrk="1" hangingPunct="1"/>
            <a:r>
              <a:rPr lang="en-US" altLang="en-US"/>
              <a:t>Studied garden peas</a:t>
            </a:r>
          </a:p>
          <a:p>
            <a:pPr lvl="2" eaLnBrk="1" hangingPunct="1"/>
            <a:endParaRPr lang="en-US" altLang="en-US"/>
          </a:p>
          <a:p>
            <a:pPr lvl="2" eaLnBrk="1" hangingPunct="1"/>
            <a:endParaRPr lang="en-US" altLang="en-US"/>
          </a:p>
        </p:txBody>
      </p:sp>
      <p:pic>
        <p:nvPicPr>
          <p:cNvPr id="11267" name="Picture 4" descr="T011999A">
            <a:extLst>
              <a:ext uri="{FF2B5EF4-FFF2-40B4-BE49-F238E27FC236}">
                <a16:creationId xmlns:a16="http://schemas.microsoft.com/office/drawing/2014/main" id="{B29D7806-688B-4B39-9981-875B5F867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9718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1092</Words>
  <Application>Microsoft Office PowerPoint</Application>
  <PresentationFormat>Widescreen</PresentationFormat>
  <Paragraphs>178</Paragraphs>
  <Slides>25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Arial Rounded MT Bold</vt:lpstr>
      <vt:lpstr>Calibri</vt:lpstr>
      <vt:lpstr>Calibri Light</vt:lpstr>
      <vt:lpstr>Tahoma</vt:lpstr>
      <vt:lpstr>Times</vt:lpstr>
      <vt:lpstr>Times New Roman</vt:lpstr>
      <vt:lpstr>Office Theme</vt:lpstr>
      <vt:lpstr>Bitmap Image</vt:lpstr>
      <vt:lpstr>Homeroom Warm Up 4/5/2021</vt:lpstr>
      <vt:lpstr>Science Warm Up 4/5/2021</vt:lpstr>
      <vt:lpstr>Agenda </vt:lpstr>
      <vt:lpstr>Take a look at the picture below, the two girls pictured are twins. Now complete the following sentences with your own responses</vt:lpstr>
      <vt:lpstr>PowerPoint Presentation</vt:lpstr>
      <vt:lpstr>PowerPoint Presentation</vt:lpstr>
      <vt:lpstr>Genetics Word Wall</vt:lpstr>
      <vt:lpstr>PowerPoint Presentation</vt:lpstr>
      <vt:lpstr>PowerPoint Presentation</vt:lpstr>
      <vt:lpstr>What is a trait?  </vt:lpstr>
      <vt:lpstr>How are traits passed on?</vt:lpstr>
      <vt:lpstr>PowerPoint Presentation</vt:lpstr>
      <vt:lpstr>PowerPoint Presentation</vt:lpstr>
      <vt:lpstr>PowerPoint Presentation</vt:lpstr>
      <vt:lpstr>Let’s Practice</vt:lpstr>
      <vt:lpstr>PowerPoint Presentation</vt:lpstr>
      <vt:lpstr>PowerPoint Presentation</vt:lpstr>
      <vt:lpstr>PowerPoint Presentation</vt:lpstr>
      <vt:lpstr>Punnett Square</vt:lpstr>
      <vt:lpstr>PowerPoint Presentation</vt:lpstr>
      <vt:lpstr> </vt:lpstr>
      <vt:lpstr>Incomplete Dominance</vt:lpstr>
      <vt:lpstr>PowerPoint Presentation</vt:lpstr>
      <vt:lpstr>Mendelian Genetics</vt:lpstr>
      <vt:lpstr>Science Closure 4/5/2021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Ebony Stanford</dc:creator>
  <cp:lastModifiedBy>Ebony Stanford</cp:lastModifiedBy>
  <cp:revision>9</cp:revision>
  <dcterms:created xsi:type="dcterms:W3CDTF">2021-04-05T11:01:15Z</dcterms:created>
  <dcterms:modified xsi:type="dcterms:W3CDTF">2021-04-05T11:50:54Z</dcterms:modified>
</cp:coreProperties>
</file>