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69" r:id="rId2"/>
    <p:sldId id="270" r:id="rId3"/>
    <p:sldId id="275" r:id="rId4"/>
    <p:sldId id="271" r:id="rId5"/>
    <p:sldId id="272" r:id="rId6"/>
    <p:sldId id="276" r:id="rId7"/>
    <p:sldId id="273" r:id="rId8"/>
    <p:sldId id="286" r:id="rId9"/>
    <p:sldId id="262" r:id="rId10"/>
    <p:sldId id="265" r:id="rId11"/>
    <p:sldId id="257" r:id="rId12"/>
    <p:sldId id="266" r:id="rId13"/>
    <p:sldId id="258" r:id="rId14"/>
    <p:sldId id="267" r:id="rId15"/>
    <p:sldId id="264" r:id="rId16"/>
    <p:sldId id="263" r:id="rId17"/>
    <p:sldId id="260" r:id="rId18"/>
    <p:sldId id="261" r:id="rId19"/>
    <p:sldId id="259" r:id="rId20"/>
    <p:sldId id="268" r:id="rId21"/>
    <p:sldId id="274" r:id="rId22"/>
    <p:sldId id="277" r:id="rId23"/>
    <p:sldId id="278" r:id="rId24"/>
    <p:sldId id="279" r:id="rId25"/>
    <p:sldId id="280" r:id="rId26"/>
    <p:sldId id="281" r:id="rId27"/>
    <p:sldId id="282" r:id="rId28"/>
    <p:sldId id="283" r:id="rId29"/>
    <p:sldId id="284" r:id="rId30"/>
    <p:sldId id="285" r:id="rId3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3B74117-CE78-4B8C-897E-7A3D6AAF5C80}" type="datetimeFigureOut">
              <a:rPr lang="en-US" smtClean="0"/>
              <a:t>9/7/2021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1301601-12B0-45F9-A262-4F9C329E4637}" type="slidenum">
              <a:rPr lang="en-US" smtClean="0"/>
              <a:t>‹#›</a:t>
            </a:fld>
            <a:endParaRPr lang="en-US"/>
          </a:p>
        </p:txBody>
      </p:sp>
    </p:spTree>
    <p:extLst>
      <p:ext uri="{BB962C8B-B14F-4D97-AF65-F5344CB8AC3E}">
        <p14:creationId xmlns:p14="http://schemas.microsoft.com/office/powerpoint/2010/main" val="26225169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54A20DD7-C01B-48D0-8E50-217C8933F4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F3101A09-A230-4CA0-86DC-CE78CEA3FF1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t>Structure of the atom</a:t>
            </a:r>
            <a:r>
              <a:rPr lang="en-US" altLang="en-US"/>
              <a:t>. (n.d.). Retrieved from </a:t>
            </a:r>
          </a:p>
          <a:p>
            <a:pPr eaLnBrk="1" hangingPunct="1">
              <a:spcBef>
                <a:spcPct val="0"/>
              </a:spcBef>
            </a:pPr>
            <a:r>
              <a:rPr lang="en-US" altLang="en-US"/>
              <a:t>          http://www.nyu.edu/pages/mathmol/textbook/atoms.html</a:t>
            </a:r>
          </a:p>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797E3CB7-17DE-4E91-A78D-13549688C2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008ED37-D9CC-4A3B-95D5-C4EA83CF9664}" type="slidenum">
              <a:rPr lang="en-US" altLang="en-US">
                <a:latin typeface="Arial Rounded MT Bold" panose="020F0704030504030204" pitchFamily="34" charset="0"/>
              </a:rPr>
              <a:pPr>
                <a:spcBef>
                  <a:spcPct val="0"/>
                </a:spcBef>
              </a:pPr>
              <a:t>9</a:t>
            </a:fld>
            <a:endParaRPr lang="en-US" altLang="en-US">
              <a:latin typeface="Arial Rounded MT Bold" panose="020F07040305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813800A4-9A73-44E4-8CC8-3C15068CAB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D95C6CD1-4498-41F4-BBE5-2BA5FFF4BC9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t>Structure of the atom</a:t>
            </a:r>
            <a:r>
              <a:rPr lang="en-US" altLang="en-US"/>
              <a:t>. (n.d.). Retrieved from </a:t>
            </a:r>
          </a:p>
          <a:p>
            <a:pPr eaLnBrk="1" hangingPunct="1">
              <a:spcBef>
                <a:spcPct val="0"/>
              </a:spcBef>
            </a:pPr>
            <a:r>
              <a:rPr lang="en-US" altLang="en-US"/>
              <a:t>          http://www.nyu.edu/pages/mathmol/textbook/atoms.html</a:t>
            </a:r>
          </a:p>
          <a:p>
            <a:pPr eaLnBrk="1" hangingPunct="1">
              <a:spcBef>
                <a:spcPct val="0"/>
              </a:spcBef>
            </a:pPr>
            <a:endParaRPr lang="en-US" altLang="en-US"/>
          </a:p>
        </p:txBody>
      </p:sp>
      <p:sp>
        <p:nvSpPr>
          <p:cNvPr id="28676" name="Slide Number Placeholder 3">
            <a:extLst>
              <a:ext uri="{FF2B5EF4-FFF2-40B4-BE49-F238E27FC236}">
                <a16:creationId xmlns:a16="http://schemas.microsoft.com/office/drawing/2014/main" id="{D448FBF5-D80B-4696-943C-7FBDA07638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7725C77-2F7D-4B65-AB54-6C7BA7F610BD}" type="slidenum">
              <a:rPr lang="en-US" altLang="en-US">
                <a:latin typeface="Arial Rounded MT Bold" panose="020F0704030504030204" pitchFamily="34" charset="0"/>
              </a:rPr>
              <a:pPr>
                <a:spcBef>
                  <a:spcPct val="0"/>
                </a:spcBef>
              </a:pPr>
              <a:t>20</a:t>
            </a:fld>
            <a:endParaRPr lang="en-US" altLang="en-US">
              <a:latin typeface="Arial Rounded MT Bold" panose="020F07040305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960D5-FBAB-4843-95BA-13EA1B81A9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6CDAA1-F46A-449B-BE1F-033F239FA1D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82C9A2-1308-4655-8831-EBD5B5A023F8}"/>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5" name="Footer Placeholder 4">
            <a:extLst>
              <a:ext uri="{FF2B5EF4-FFF2-40B4-BE49-F238E27FC236}">
                <a16:creationId xmlns:a16="http://schemas.microsoft.com/office/drawing/2014/main" id="{C3520649-12AB-497E-9DFD-4DE532925E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E0FE4B-86DD-43FD-B305-EAF581209448}"/>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3934249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96DF-82E5-491A-B42A-CAFFAD7627B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E1BA9C-AE6A-43AE-AF3F-BBEF802D79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A35A54-077F-4CE5-B4AC-ABE36A398520}"/>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5" name="Footer Placeholder 4">
            <a:extLst>
              <a:ext uri="{FF2B5EF4-FFF2-40B4-BE49-F238E27FC236}">
                <a16:creationId xmlns:a16="http://schemas.microsoft.com/office/drawing/2014/main" id="{8ED6E15E-88D8-4603-B78D-52CD89CFE2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74A6FA-0842-43A3-BC4B-4560AB9EE1F6}"/>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3949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F07CD51-62BD-466E-8EA3-5AD5E634B0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35B115-5451-4A4E-B214-F747FF5A79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158002-C72F-44FB-9D17-1FA3CF88FFD4}"/>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5" name="Footer Placeholder 4">
            <a:extLst>
              <a:ext uri="{FF2B5EF4-FFF2-40B4-BE49-F238E27FC236}">
                <a16:creationId xmlns:a16="http://schemas.microsoft.com/office/drawing/2014/main" id="{F5201734-6776-422F-9076-84150EFE7F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D93D9-7350-4CD5-AFD0-EBA4707C6471}"/>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1462291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C0D1D-D9F4-4830-B217-4BBCBCFFEC1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67DF32-EE36-4EE4-B356-C61B44E4BB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3AAC-9EBE-4326-BBAA-A162DC824A23}"/>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5" name="Footer Placeholder 4">
            <a:extLst>
              <a:ext uri="{FF2B5EF4-FFF2-40B4-BE49-F238E27FC236}">
                <a16:creationId xmlns:a16="http://schemas.microsoft.com/office/drawing/2014/main" id="{B09F7C4C-DE9E-4450-A2CE-229D033A78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47DA5-AD81-4B62-A9F4-C135AD32BD28}"/>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3091192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513FA-35D1-4359-BA8B-3A834E6B8C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ED45FF-1372-4190-BB82-3C19FAF29E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04BAF86-C136-4F87-B8CB-9CC30456AEF0}"/>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5" name="Footer Placeholder 4">
            <a:extLst>
              <a:ext uri="{FF2B5EF4-FFF2-40B4-BE49-F238E27FC236}">
                <a16:creationId xmlns:a16="http://schemas.microsoft.com/office/drawing/2014/main" id="{AB591C32-EF0E-49E4-BE0A-A021BCECD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C8AA5A-5361-4DCA-8AF7-145A5727C4FD}"/>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1117951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3A15C-69B7-45B9-8A23-23C2BF321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426D5E-68BB-4FBF-8610-CDF2FEB203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F08904D-E3DA-46ED-9308-0809DC9631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80DD92B-7A3F-4BB1-8E9F-FB6A6DE92F25}"/>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6" name="Footer Placeholder 5">
            <a:extLst>
              <a:ext uri="{FF2B5EF4-FFF2-40B4-BE49-F238E27FC236}">
                <a16:creationId xmlns:a16="http://schemas.microsoft.com/office/drawing/2014/main" id="{39AFFF65-3686-4EEA-9DBE-F24818C3FD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B78F0-DA1E-4749-A0F3-48A480D5D866}"/>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3126669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98B6E-B73A-40D8-8FC1-C37C3C8F899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4BCE2BC-77D3-46A2-957A-2800CBD138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766FE89-991B-4670-8ACA-8D4ABA75F00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463327A-5F5B-45E2-8663-A98388240C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D4B9E4-B769-40BD-A725-4BC6CC0659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D4E8B-22D1-44D7-9A7B-5FEF85DD0702}"/>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8" name="Footer Placeholder 7">
            <a:extLst>
              <a:ext uri="{FF2B5EF4-FFF2-40B4-BE49-F238E27FC236}">
                <a16:creationId xmlns:a16="http://schemas.microsoft.com/office/drawing/2014/main" id="{CDC6A3F2-B166-4E15-81DB-98AAECE214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F0C7B5F-13BE-4ACE-9A1D-3387618ED1CE}"/>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4098229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3BC62-BB19-4AB2-A20C-CD5A1D228AE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7B6C47-3C13-4376-A9F8-5C389E3AF6DE}"/>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4" name="Footer Placeholder 3">
            <a:extLst>
              <a:ext uri="{FF2B5EF4-FFF2-40B4-BE49-F238E27FC236}">
                <a16:creationId xmlns:a16="http://schemas.microsoft.com/office/drawing/2014/main" id="{A28FD508-4182-4ABE-AF04-3CF73A0773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A6A8D6D-1D86-4787-8B38-28C9AE96A895}"/>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71359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E6CBF7-C219-44CB-BAEA-32A6546330A2}"/>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3" name="Footer Placeholder 2">
            <a:extLst>
              <a:ext uri="{FF2B5EF4-FFF2-40B4-BE49-F238E27FC236}">
                <a16:creationId xmlns:a16="http://schemas.microsoft.com/office/drawing/2014/main" id="{25E69F42-3683-41EF-98AF-BEB231C8CB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8CDFAA5-6F98-44BA-86B4-7CAED00815C8}"/>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3212928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8B59C-0F34-4ED4-9B7F-C4E2F6417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7CFA29-3BC8-447D-B2C4-5468BDBE047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74D86B-27FB-4FD1-9339-EFFCB0F5C8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7EAD62-32CA-4108-B732-1268BBD952C0}"/>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6" name="Footer Placeholder 5">
            <a:extLst>
              <a:ext uri="{FF2B5EF4-FFF2-40B4-BE49-F238E27FC236}">
                <a16:creationId xmlns:a16="http://schemas.microsoft.com/office/drawing/2014/main" id="{6E056560-F47B-4CFB-8E8D-DAB3CFA4AB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1D6029-4E45-4A2B-972D-65A5CA69751D}"/>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28425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6D068-90E7-4488-B7B6-F39600D38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3DE8528-86FB-4E93-BA6D-1A2E009A842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A5051C-C079-405F-B666-9887955CDB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E5C327-573E-4768-BB97-A20A626C9713}"/>
              </a:ext>
            </a:extLst>
          </p:cNvPr>
          <p:cNvSpPr>
            <a:spLocks noGrp="1"/>
          </p:cNvSpPr>
          <p:nvPr>
            <p:ph type="dt" sz="half" idx="10"/>
          </p:nvPr>
        </p:nvSpPr>
        <p:spPr/>
        <p:txBody>
          <a:bodyPr/>
          <a:lstStyle/>
          <a:p>
            <a:fld id="{DDFEFCA3-E9B8-404F-9195-C88E0524FF4B}" type="datetimeFigureOut">
              <a:rPr lang="en-US" smtClean="0"/>
              <a:t>9/7/2021</a:t>
            </a:fld>
            <a:endParaRPr lang="en-US"/>
          </a:p>
        </p:txBody>
      </p:sp>
      <p:sp>
        <p:nvSpPr>
          <p:cNvPr id="6" name="Footer Placeholder 5">
            <a:extLst>
              <a:ext uri="{FF2B5EF4-FFF2-40B4-BE49-F238E27FC236}">
                <a16:creationId xmlns:a16="http://schemas.microsoft.com/office/drawing/2014/main" id="{3E329F4C-AA4F-48D2-A609-6D23546DEA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8D599E-8F40-4330-BF5F-BF8501A48C90}"/>
              </a:ext>
            </a:extLst>
          </p:cNvPr>
          <p:cNvSpPr>
            <a:spLocks noGrp="1"/>
          </p:cNvSpPr>
          <p:nvPr>
            <p:ph type="sldNum" sz="quarter" idx="12"/>
          </p:nvPr>
        </p:nvSpPr>
        <p:spPr/>
        <p:txBody>
          <a:bodyPr/>
          <a:lstStyle/>
          <a:p>
            <a:fld id="{88D7F012-AED7-4497-A12E-BD72425E3E2F}" type="slidenum">
              <a:rPr lang="en-US" smtClean="0"/>
              <a:t>‹#›</a:t>
            </a:fld>
            <a:endParaRPr lang="en-US"/>
          </a:p>
        </p:txBody>
      </p:sp>
    </p:spTree>
    <p:extLst>
      <p:ext uri="{BB962C8B-B14F-4D97-AF65-F5344CB8AC3E}">
        <p14:creationId xmlns:p14="http://schemas.microsoft.com/office/powerpoint/2010/main" val="1743166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FB77B6-065E-4441-A98F-81C961B897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DF6D8F-876A-4FD1-B1C8-C94945BFD8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8F1EA5-ADA0-4D2E-AE30-8B43F741DE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EFCA3-E9B8-404F-9195-C88E0524FF4B}" type="datetimeFigureOut">
              <a:rPr lang="en-US" smtClean="0"/>
              <a:t>9/7/2021</a:t>
            </a:fld>
            <a:endParaRPr lang="en-US"/>
          </a:p>
        </p:txBody>
      </p:sp>
      <p:sp>
        <p:nvSpPr>
          <p:cNvPr id="5" name="Footer Placeholder 4">
            <a:extLst>
              <a:ext uri="{FF2B5EF4-FFF2-40B4-BE49-F238E27FC236}">
                <a16:creationId xmlns:a16="http://schemas.microsoft.com/office/drawing/2014/main" id="{FAC8DD0E-C267-4A4B-BEA1-D2AE1FAF5F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58A8F8-2B19-4B39-95EE-205F9CEE27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D7F012-AED7-4497-A12E-BD72425E3E2F}" type="slidenum">
              <a:rPr lang="en-US" smtClean="0"/>
              <a:t>‹#›</a:t>
            </a:fld>
            <a:endParaRPr lang="en-US"/>
          </a:p>
        </p:txBody>
      </p:sp>
    </p:spTree>
    <p:extLst>
      <p:ext uri="{BB962C8B-B14F-4D97-AF65-F5344CB8AC3E}">
        <p14:creationId xmlns:p14="http://schemas.microsoft.com/office/powerpoint/2010/main" val="1986769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hyperlink" Target="https://www.thoughtco.com/definition-of-matter-and-examples-604565" TargetMode="External"/><Relationship Id="rId2" Type="http://schemas.openxmlformats.org/officeDocument/2006/relationships/hyperlink" Target="https://www.thoughtco.com/definition-of-physical-property-605911" TargetMode="External"/><Relationship Id="rId1" Type="http://schemas.openxmlformats.org/officeDocument/2006/relationships/slideLayout" Target="../slideLayouts/slideLayout7.xml"/><Relationship Id="rId5" Type="http://schemas.openxmlformats.org/officeDocument/2006/relationships/image" Target="../media/image7.jpg"/><Relationship Id="rId4" Type="http://schemas.openxmlformats.org/officeDocument/2006/relationships/hyperlink" Target="https://www.thoughtco.com/definition-of-electromagnetic-radiation-605069"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5EE50-3CB1-4DD9-B0F0-9DDCBF1EE78E}"/>
              </a:ext>
            </a:extLst>
          </p:cNvPr>
          <p:cNvSpPr>
            <a:spLocks noGrp="1"/>
          </p:cNvSpPr>
          <p:nvPr>
            <p:ph type="title"/>
          </p:nvPr>
        </p:nvSpPr>
        <p:spPr/>
        <p:txBody>
          <a:bodyPr>
            <a:normAutofit/>
          </a:bodyPr>
          <a:lstStyle/>
          <a:p>
            <a:pPr>
              <a:defRPr/>
            </a:pPr>
            <a:r>
              <a:rPr lang="en-US" dirty="0">
                <a:latin typeface="Tahoma" panose="020B0604030504040204" pitchFamily="34" charset="0"/>
                <a:ea typeface="Tahoma" panose="020B0604030504040204" pitchFamily="34" charset="0"/>
                <a:cs typeface="Tahoma" panose="020B0604030504040204" pitchFamily="34" charset="0"/>
              </a:rPr>
              <a:t>Homeroom Warm Up</a:t>
            </a:r>
            <a:br>
              <a:rPr lang="en-US" dirty="0">
                <a:latin typeface="Tahoma" panose="020B0604030504040204" pitchFamily="34" charset="0"/>
                <a:ea typeface="Tahoma" panose="020B0604030504040204" pitchFamily="34" charset="0"/>
                <a:cs typeface="Tahoma" panose="020B0604030504040204" pitchFamily="34" charset="0"/>
              </a:rPr>
            </a:br>
            <a:r>
              <a:rPr lang="en-US" dirty="0">
                <a:latin typeface="Tahoma" panose="020B0604030504040204" pitchFamily="34" charset="0"/>
                <a:ea typeface="Tahoma" panose="020B0604030504040204" pitchFamily="34" charset="0"/>
                <a:cs typeface="Tahoma" panose="020B0604030504040204" pitchFamily="34" charset="0"/>
              </a:rPr>
              <a:t>9/7/2021</a:t>
            </a:r>
          </a:p>
        </p:txBody>
      </p:sp>
      <p:sp>
        <p:nvSpPr>
          <p:cNvPr id="11267" name="Content Placeholder 2">
            <a:extLst>
              <a:ext uri="{FF2B5EF4-FFF2-40B4-BE49-F238E27FC236}">
                <a16:creationId xmlns:a16="http://schemas.microsoft.com/office/drawing/2014/main" id="{C41038C4-1A78-4161-A4BD-15F3C69E4E2C}"/>
              </a:ext>
            </a:extLst>
          </p:cNvPr>
          <p:cNvSpPr>
            <a:spLocks noGrp="1"/>
          </p:cNvSpPr>
          <p:nvPr>
            <p:ph idx="1"/>
          </p:nvPr>
        </p:nvSpPr>
        <p:spPr>
          <a:xfrm>
            <a:off x="0" y="1825625"/>
            <a:ext cx="11353800" cy="4351338"/>
          </a:xfrm>
        </p:spPr>
        <p:txBody>
          <a:bodyPr/>
          <a:lstStyle/>
          <a:p>
            <a:pPr marL="0" indent="0">
              <a:buNone/>
            </a:pPr>
            <a:endParaRPr lang="en-US" altLang="en-US" dirty="0"/>
          </a:p>
          <a:p>
            <a:pPr marL="0" indent="0">
              <a:buNone/>
            </a:pPr>
            <a:r>
              <a:rPr lang="en-US" altLang="en-US" dirty="0">
                <a:latin typeface="Comic Sans MS" panose="030F0702030302020204" pitchFamily="66" charset="0"/>
              </a:rPr>
              <a:t>What would you do if you could travel into the past? Why</a:t>
            </a:r>
          </a:p>
          <a:p>
            <a:pPr marL="0" indent="0">
              <a:buNone/>
            </a:pPr>
            <a:endParaRPr lang="en-US" altLang="en-US" dirty="0"/>
          </a:p>
          <a:p>
            <a:pPr marL="0" indent="0">
              <a:buNone/>
            </a:pPr>
            <a:endParaRPr lang="en-US" altLang="en-US" dirty="0">
              <a:latin typeface="Comic Sans MS" panose="030F0702030302020204" pitchFamily="66" charset="0"/>
              <a:cs typeface="Tahoma" panose="020B0604030504040204" pitchFamily="34" charset="0"/>
            </a:endParaRPr>
          </a:p>
        </p:txBody>
      </p:sp>
      <p:sp>
        <p:nvSpPr>
          <p:cNvPr id="5" name="Rectangle 2">
            <a:extLst>
              <a:ext uri="{FF2B5EF4-FFF2-40B4-BE49-F238E27FC236}">
                <a16:creationId xmlns:a16="http://schemas.microsoft.com/office/drawing/2014/main" id="{7AC15599-489F-4921-AB95-FDF6B1347F8B}"/>
              </a:ext>
            </a:extLst>
          </p:cNvPr>
          <p:cNvSpPr>
            <a:spLocks noGrp="1" noChangeArrowheads="1"/>
          </p:cNvSpPr>
          <p:nvPr>
            <p:ph sz="half" idx="4294967295"/>
          </p:nvPr>
        </p:nvSpPr>
        <p:spPr bwMode="auto">
          <a:xfrm>
            <a:off x="-1" y="2886541"/>
            <a:ext cx="8136835"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indent="0" eaLnBrk="0" fontAlgn="base" hangingPunct="0">
              <a:lnSpc>
                <a:spcPct val="100000"/>
              </a:lnSpc>
              <a:spcBef>
                <a:spcPct val="0"/>
              </a:spcBef>
              <a:spcAft>
                <a:spcPct val="0"/>
              </a:spcAft>
              <a:buNone/>
            </a:pPr>
            <a:endParaRPr lang="es-ES" altLang="en-US" sz="3200" dirty="0">
              <a:latin typeface="Arial Rounded MT Bold" panose="020F0704030504030204" pitchFamily="34" charset="0"/>
              <a:cs typeface="Arial" panose="020B0604020202020204" pitchFamily="34" charset="0"/>
            </a:endParaRPr>
          </a:p>
          <a:p>
            <a:pPr marL="0" indent="0" eaLnBrk="0" fontAlgn="base" hangingPunct="0">
              <a:lnSpc>
                <a:spcPct val="100000"/>
              </a:lnSpc>
              <a:spcBef>
                <a:spcPct val="0"/>
              </a:spcBef>
              <a:spcAft>
                <a:spcPct val="0"/>
              </a:spcAft>
              <a:buNone/>
            </a:pPr>
            <a:endParaRPr lang="es-ES" altLang="en-US" sz="3200" dirty="0">
              <a:latin typeface="Arial Rounded MT Bold" panose="020F0704030504030204" pitchFamily="34" charset="0"/>
              <a:cs typeface="Arial" panose="020B0604020202020204" pitchFamily="34" charset="0"/>
            </a:endParaRPr>
          </a:p>
          <a:p>
            <a:pPr marL="0" indent="0" eaLnBrk="0" fontAlgn="base" hangingPunct="0">
              <a:lnSpc>
                <a:spcPct val="100000"/>
              </a:lnSpc>
              <a:spcBef>
                <a:spcPct val="0"/>
              </a:spcBef>
              <a:spcAft>
                <a:spcPct val="0"/>
              </a:spcAft>
              <a:buNone/>
            </a:pPr>
            <a:r>
              <a:rPr lang="es-ES" altLang="en-US" dirty="0">
                <a:latin typeface="Arial Rounded MT Bold" panose="020F0704030504030204" pitchFamily="34" charset="0"/>
                <a:cs typeface="Arial" panose="020B0604020202020204" pitchFamily="34" charset="0"/>
              </a:rPr>
              <a:t>¿</a:t>
            </a:r>
            <a:r>
              <a:rPr lang="es-ES" altLang="en-US" dirty="0">
                <a:latin typeface="Arial Unicode MS" panose="020B0604020202020204" pitchFamily="34" charset="-128"/>
                <a:cs typeface="Arial" panose="020B0604020202020204" pitchFamily="34" charset="0"/>
              </a:rPr>
              <a:t>Qu</a:t>
            </a:r>
            <a:r>
              <a:rPr lang="es-ES" altLang="en-US" dirty="0">
                <a:latin typeface="Arial Rounded MT Bold" panose="020F0704030504030204" pitchFamily="34" charset="0"/>
                <a:cs typeface="Arial" panose="020B0604020202020204" pitchFamily="34" charset="0"/>
              </a:rPr>
              <a:t>é</a:t>
            </a:r>
            <a:r>
              <a:rPr lang="es-ES" altLang="en-US" dirty="0">
                <a:latin typeface="Arial Unicode MS" panose="020B0604020202020204" pitchFamily="34" charset="-128"/>
                <a:cs typeface="Arial" panose="020B0604020202020204" pitchFamily="34" charset="0"/>
              </a:rPr>
              <a:t> har</a:t>
            </a:r>
            <a:r>
              <a:rPr lang="es-ES" altLang="en-US" dirty="0">
                <a:latin typeface="Arial Rounded MT Bold" panose="020F0704030504030204" pitchFamily="34" charset="0"/>
                <a:cs typeface="Arial" panose="020B0604020202020204" pitchFamily="34" charset="0"/>
              </a:rPr>
              <a:t>í</a:t>
            </a:r>
            <a:r>
              <a:rPr lang="es-ES" altLang="en-US" dirty="0">
                <a:latin typeface="Arial Unicode MS" panose="020B0604020202020204" pitchFamily="34" charset="-128"/>
                <a:cs typeface="Arial" panose="020B0604020202020204" pitchFamily="34" charset="0"/>
              </a:rPr>
              <a:t>as si pudieras viajar al pasado?</a:t>
            </a:r>
          </a:p>
          <a:p>
            <a:pPr marL="0" indent="0" eaLnBrk="0" fontAlgn="base" hangingPunct="0">
              <a:lnSpc>
                <a:spcPct val="100000"/>
              </a:lnSpc>
              <a:spcBef>
                <a:spcPct val="0"/>
              </a:spcBef>
              <a:spcAft>
                <a:spcPct val="0"/>
              </a:spcAft>
              <a:buNone/>
            </a:pPr>
            <a:r>
              <a:rPr lang="es-ES" altLang="en-US" dirty="0">
                <a:latin typeface="Arial Unicode MS" panose="020B0604020202020204" pitchFamily="34" charset="-128"/>
                <a:cs typeface="Arial" panose="020B0604020202020204" pitchFamily="34" charset="0"/>
              </a:rPr>
              <a:t> Por qu</a:t>
            </a:r>
            <a:r>
              <a:rPr lang="es-ES" altLang="en-US" dirty="0">
                <a:latin typeface="Arial Rounded MT Bold" panose="020F0704030504030204" pitchFamily="34" charset="0"/>
                <a:cs typeface="Arial" panose="020B0604020202020204" pitchFamily="34" charset="0"/>
              </a:rPr>
              <a:t>é</a:t>
            </a:r>
            <a:r>
              <a:rPr lang="en-US" altLang="en-US" dirty="0">
                <a:latin typeface="Arial Rounded MT Bold" panose="020F0704030504030204" pitchFamily="34" charset="0"/>
                <a:cs typeface="Arial" panose="020B0604020202020204" pitchFamily="34" charset="0"/>
              </a:rPr>
              <a:t> </a:t>
            </a:r>
          </a:p>
        </p:txBody>
      </p:sp>
      <p:pic>
        <p:nvPicPr>
          <p:cNvPr id="11268" name="Picture 3">
            <a:extLst>
              <a:ext uri="{FF2B5EF4-FFF2-40B4-BE49-F238E27FC236}">
                <a16:creationId xmlns:a16="http://schemas.microsoft.com/office/drawing/2014/main" id="{6926F21B-1BCE-497B-8218-584FA43E768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01001" y="3319463"/>
            <a:ext cx="2276475" cy="285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78EF8-4BAE-4C23-A4BE-BCD2CBEDD4CF}"/>
              </a:ext>
            </a:extLst>
          </p:cNvPr>
          <p:cNvSpPr>
            <a:spLocks noGrp="1"/>
          </p:cNvSpPr>
          <p:nvPr>
            <p:ph type="title"/>
          </p:nvPr>
        </p:nvSpPr>
        <p:spPr/>
        <p:txBody>
          <a:bodyPr/>
          <a:lstStyle/>
          <a:p>
            <a:pPr>
              <a:defRPr/>
            </a:pPr>
            <a:r>
              <a:rPr lang="en-US" b="1" dirty="0">
                <a:solidFill>
                  <a:schemeClr val="tx2">
                    <a:satMod val="130000"/>
                  </a:schemeClr>
                </a:solidFill>
              </a:rPr>
              <a:t>What Is an Atom?</a:t>
            </a:r>
            <a:endParaRPr lang="en-US" dirty="0"/>
          </a:p>
        </p:txBody>
      </p:sp>
      <p:sp>
        <p:nvSpPr>
          <p:cNvPr id="3" name="Content Placeholder 2">
            <a:extLst>
              <a:ext uri="{FF2B5EF4-FFF2-40B4-BE49-F238E27FC236}">
                <a16:creationId xmlns:a16="http://schemas.microsoft.com/office/drawing/2014/main" id="{EDDE41F7-2440-4720-9463-36397F26974C}"/>
              </a:ext>
            </a:extLst>
          </p:cNvPr>
          <p:cNvSpPr>
            <a:spLocks noGrp="1"/>
          </p:cNvSpPr>
          <p:nvPr>
            <p:ph idx="1"/>
          </p:nvPr>
        </p:nvSpPr>
        <p:spPr/>
        <p:txBody>
          <a:bodyPr/>
          <a:lstStyle/>
          <a:p>
            <a:pPr marL="365760" indent="-283464">
              <a:buFont typeface="Wingdings 2"/>
              <a:buChar char=""/>
              <a:defRPr/>
            </a:pPr>
            <a:endParaRPr lang="en-US" b="1" dirty="0">
              <a:solidFill>
                <a:srgbClr val="FF0000"/>
              </a:solidFill>
            </a:endParaRPr>
          </a:p>
          <a:p>
            <a:pPr marL="365760" indent="-283464">
              <a:buFont typeface="Wingdings 2"/>
              <a:buChar char=""/>
              <a:defRPr/>
            </a:pPr>
            <a:r>
              <a:rPr lang="en-US" b="1" dirty="0">
                <a:solidFill>
                  <a:srgbClr val="FF0000"/>
                </a:solidFill>
              </a:rPr>
              <a:t>Atoms</a:t>
            </a:r>
            <a:r>
              <a:rPr lang="en-US" dirty="0"/>
              <a:t> are composed of</a:t>
            </a:r>
            <a:r>
              <a:rPr lang="en-US" dirty="0">
                <a:solidFill>
                  <a:srgbClr val="FF0000"/>
                </a:solidFill>
              </a:rPr>
              <a:t> </a:t>
            </a:r>
            <a:r>
              <a:rPr lang="en-US" dirty="0"/>
              <a:t>smaller </a:t>
            </a:r>
            <a:r>
              <a:rPr lang="en-US" b="1" dirty="0">
                <a:solidFill>
                  <a:srgbClr val="FF0000"/>
                </a:solidFill>
              </a:rPr>
              <a:t>subatomic</a:t>
            </a:r>
            <a:r>
              <a:rPr lang="en-US" dirty="0">
                <a:solidFill>
                  <a:srgbClr val="FF0000"/>
                </a:solidFill>
              </a:rPr>
              <a:t> particles</a:t>
            </a:r>
            <a:r>
              <a:rPr lang="en-US" dirty="0"/>
              <a:t> such as the </a:t>
            </a:r>
            <a:r>
              <a:rPr lang="en-US" dirty="0">
                <a:solidFill>
                  <a:srgbClr val="FF0000"/>
                </a:solidFill>
              </a:rPr>
              <a:t>proton</a:t>
            </a:r>
            <a:r>
              <a:rPr lang="en-US" dirty="0"/>
              <a:t>, </a:t>
            </a:r>
            <a:r>
              <a:rPr lang="en-US" dirty="0">
                <a:solidFill>
                  <a:srgbClr val="FF0000"/>
                </a:solidFill>
              </a:rPr>
              <a:t>neutron</a:t>
            </a:r>
            <a:r>
              <a:rPr lang="en-US" dirty="0"/>
              <a:t>, and </a:t>
            </a:r>
            <a:r>
              <a:rPr lang="en-US" dirty="0">
                <a:solidFill>
                  <a:srgbClr val="FF0000"/>
                </a:solidFill>
              </a:rPr>
              <a:t>electron</a:t>
            </a:r>
            <a:r>
              <a:rPr lang="en-US" dirty="0"/>
              <a:t>. </a:t>
            </a:r>
          </a:p>
          <a:p>
            <a:pPr marL="365760" indent="-283464">
              <a:buNone/>
              <a:defRPr/>
            </a:pPr>
            <a:endParaRPr lang="en-US" dirty="0"/>
          </a:p>
          <a:p>
            <a:pPr marL="365760" indent="-283464">
              <a:buFont typeface="Wingdings 2"/>
              <a:buChar char=""/>
              <a:defRPr/>
            </a:pPr>
            <a:r>
              <a:rPr lang="en-US" dirty="0">
                <a:solidFill>
                  <a:srgbClr val="FF0000"/>
                </a:solidFill>
              </a:rPr>
              <a:t>Atoms</a:t>
            </a:r>
            <a:r>
              <a:rPr lang="en-US" dirty="0"/>
              <a:t> contain a </a:t>
            </a:r>
            <a:r>
              <a:rPr lang="en-US" dirty="0">
                <a:solidFill>
                  <a:srgbClr val="FF0000"/>
                </a:solidFill>
              </a:rPr>
              <a:t>nucleus </a:t>
            </a:r>
            <a:r>
              <a:rPr lang="en-US" dirty="0"/>
              <a:t>surrounded by an electron cloud that consists of one or more energy levels.</a:t>
            </a:r>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05068DC-2AE3-4E8D-8A11-2851A9289866}"/>
              </a:ext>
            </a:extLst>
          </p:cNvPr>
          <p:cNvSpPr>
            <a:spLocks noGrp="1" noRot="1" noChangeArrowheads="1"/>
          </p:cNvSpPr>
          <p:nvPr>
            <p:ph type="title"/>
          </p:nvPr>
        </p:nvSpPr>
        <p:spPr>
          <a:xfrm>
            <a:off x="2743200" y="457200"/>
            <a:ext cx="7696200" cy="1143000"/>
          </a:xfrm>
        </p:spPr>
        <p:txBody>
          <a:bodyPr/>
          <a:lstStyle/>
          <a:p>
            <a:pPr algn="ctr">
              <a:defRPr/>
            </a:pPr>
            <a:r>
              <a:rPr lang="en-US" b="1" dirty="0">
                <a:solidFill>
                  <a:schemeClr val="tx2">
                    <a:satMod val="130000"/>
                  </a:schemeClr>
                </a:solidFill>
              </a:rPr>
              <a:t>Inner Structure of an Atom </a:t>
            </a:r>
          </a:p>
        </p:txBody>
      </p:sp>
      <p:sp>
        <p:nvSpPr>
          <p:cNvPr id="18435" name="Rectangle 3">
            <a:extLst>
              <a:ext uri="{FF2B5EF4-FFF2-40B4-BE49-F238E27FC236}">
                <a16:creationId xmlns:a16="http://schemas.microsoft.com/office/drawing/2014/main" id="{5C062603-39EA-4B81-9DA3-1568E098D453}"/>
              </a:ext>
            </a:extLst>
          </p:cNvPr>
          <p:cNvSpPr>
            <a:spLocks noGrp="1"/>
          </p:cNvSpPr>
          <p:nvPr>
            <p:ph idx="1"/>
          </p:nvPr>
        </p:nvSpPr>
        <p:spPr>
          <a:xfrm>
            <a:off x="2590800" y="1219200"/>
            <a:ext cx="7772400" cy="5170488"/>
          </a:xfrm>
        </p:spPr>
        <p:txBody>
          <a:bodyPr/>
          <a:lstStyle/>
          <a:p>
            <a:pPr marL="457200" lvl="1" indent="-457200">
              <a:buClr>
                <a:srgbClr val="00B0F0"/>
              </a:buClr>
              <a:buSzPct val="115000"/>
              <a:buFont typeface="Arial Rounded MT Bold" panose="020F0704030504030204" pitchFamily="34" charset="0"/>
              <a:buChar char="•"/>
            </a:pPr>
            <a:endParaRPr lang="en-US" altLang="en-US" sz="3200" b="1" dirty="0">
              <a:solidFill>
                <a:srgbClr val="FF0000"/>
              </a:solidFill>
            </a:endParaRPr>
          </a:p>
          <a:p>
            <a:pPr marL="457200" lvl="1" indent="-457200">
              <a:buClr>
                <a:srgbClr val="00B0F0"/>
              </a:buClr>
              <a:buSzPct val="115000"/>
              <a:buFont typeface="Arial Rounded MT Bold" panose="020F0704030504030204" pitchFamily="34" charset="0"/>
              <a:buChar char="•"/>
            </a:pPr>
            <a:endParaRPr lang="en-US" altLang="en-US" sz="3200" b="1" dirty="0">
              <a:solidFill>
                <a:srgbClr val="FF0000"/>
              </a:solidFill>
            </a:endParaRPr>
          </a:p>
          <a:p>
            <a:pPr marL="457200" lvl="1" indent="-457200">
              <a:buClr>
                <a:srgbClr val="00B0F0"/>
              </a:buClr>
              <a:buSzPct val="115000"/>
              <a:buFont typeface="Arial Rounded MT Bold" panose="020F0704030504030204" pitchFamily="34" charset="0"/>
              <a:buChar char="•"/>
            </a:pPr>
            <a:r>
              <a:rPr lang="en-US" altLang="en-US" sz="3200" b="1" dirty="0">
                <a:solidFill>
                  <a:srgbClr val="FF0000"/>
                </a:solidFill>
              </a:rPr>
              <a:t>Nucleus </a:t>
            </a:r>
            <a:r>
              <a:rPr lang="en-US" altLang="en-US" sz="3200" dirty="0">
                <a:solidFill>
                  <a:srgbClr val="FF0000"/>
                </a:solidFill>
              </a:rPr>
              <a:t>- Small, dense, positively charged center of the atom which contains most of the atom’s mass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6BA588-C9EB-49A8-BB0C-1A63D9E5B048}"/>
              </a:ext>
            </a:extLst>
          </p:cNvPr>
          <p:cNvSpPr>
            <a:spLocks noGrp="1"/>
          </p:cNvSpPr>
          <p:nvPr>
            <p:ph type="title"/>
          </p:nvPr>
        </p:nvSpPr>
        <p:spPr>
          <a:xfrm>
            <a:off x="2971800" y="381000"/>
            <a:ext cx="7499350" cy="1143000"/>
          </a:xfrm>
        </p:spPr>
        <p:txBody>
          <a:bodyPr/>
          <a:lstStyle/>
          <a:p>
            <a:pPr>
              <a:defRPr/>
            </a:pPr>
            <a:r>
              <a:rPr lang="en-US" b="1" dirty="0">
                <a:solidFill>
                  <a:schemeClr val="tx2">
                    <a:satMod val="130000"/>
                  </a:schemeClr>
                </a:solidFill>
              </a:rPr>
              <a:t>Inner Structure of an Atom </a:t>
            </a:r>
            <a:endParaRPr lang="en-US" dirty="0"/>
          </a:p>
        </p:txBody>
      </p:sp>
      <p:sp>
        <p:nvSpPr>
          <p:cNvPr id="19459" name="Content Placeholder 2">
            <a:extLst>
              <a:ext uri="{FF2B5EF4-FFF2-40B4-BE49-F238E27FC236}">
                <a16:creationId xmlns:a16="http://schemas.microsoft.com/office/drawing/2014/main" id="{38F22C39-965D-4C4B-A463-9CA48CAF62CF}"/>
              </a:ext>
            </a:extLst>
          </p:cNvPr>
          <p:cNvSpPr>
            <a:spLocks noGrp="1"/>
          </p:cNvSpPr>
          <p:nvPr>
            <p:ph idx="1"/>
          </p:nvPr>
        </p:nvSpPr>
        <p:spPr>
          <a:xfrm>
            <a:off x="2905125" y="1670050"/>
            <a:ext cx="7499350" cy="4800600"/>
          </a:xfrm>
        </p:spPr>
        <p:txBody>
          <a:bodyPr/>
          <a:lstStyle/>
          <a:p>
            <a:pPr marL="457200" lvl="1" indent="-457200">
              <a:buClr>
                <a:srgbClr val="00B0F0"/>
              </a:buClr>
              <a:buSzPct val="115000"/>
            </a:pPr>
            <a:r>
              <a:rPr lang="en-US" altLang="en-US" sz="3200"/>
              <a:t>The </a:t>
            </a:r>
            <a:r>
              <a:rPr lang="en-US" altLang="en-US" sz="3200">
                <a:solidFill>
                  <a:srgbClr val="FF0000"/>
                </a:solidFill>
              </a:rPr>
              <a:t>nucleus</a:t>
            </a:r>
            <a:r>
              <a:rPr lang="en-US" altLang="en-US" sz="3200"/>
              <a:t> contains the following </a:t>
            </a:r>
            <a:r>
              <a:rPr lang="en-US" altLang="en-US" sz="3200">
                <a:solidFill>
                  <a:srgbClr val="FF0000"/>
                </a:solidFill>
              </a:rPr>
              <a:t>subatomic particles</a:t>
            </a:r>
            <a:r>
              <a:rPr lang="en-US" altLang="en-US" sz="3200"/>
              <a:t>:</a:t>
            </a:r>
          </a:p>
          <a:p>
            <a:pPr marL="457200" lvl="1" indent="-457200">
              <a:buClr>
                <a:srgbClr val="00B0F0"/>
              </a:buClr>
              <a:buSzPct val="115000"/>
              <a:buNone/>
            </a:pPr>
            <a:endParaRPr lang="en-US" altLang="en-US" sz="1800"/>
          </a:p>
          <a:p>
            <a:pPr lvl="2" eaLnBrk="1" hangingPunct="1">
              <a:buClr>
                <a:srgbClr val="00B0F0"/>
              </a:buClr>
              <a:buSzPct val="80000"/>
              <a:buFont typeface="Wingdings" panose="05000000000000000000" pitchFamily="2" charset="2"/>
              <a:buChar char="Ø"/>
            </a:pPr>
            <a:r>
              <a:rPr lang="en-US" altLang="en-US" sz="2800" b="1">
                <a:solidFill>
                  <a:srgbClr val="FF0000"/>
                </a:solidFill>
              </a:rPr>
              <a:t>Protons </a:t>
            </a:r>
            <a:r>
              <a:rPr lang="en-US" altLang="en-US" sz="2800">
                <a:solidFill>
                  <a:srgbClr val="FF0000"/>
                </a:solidFill>
              </a:rPr>
              <a:t>- positively (+) charged particles</a:t>
            </a:r>
          </a:p>
          <a:p>
            <a:pPr lvl="2" eaLnBrk="1" hangingPunct="1">
              <a:buClr>
                <a:srgbClr val="00B0F0"/>
              </a:buClr>
              <a:buSzPct val="80000"/>
              <a:buFont typeface="Wingdings" panose="05000000000000000000" pitchFamily="2" charset="2"/>
              <a:buChar char="Ø"/>
            </a:pPr>
            <a:r>
              <a:rPr lang="en-US" altLang="en-US" sz="2800" b="1">
                <a:solidFill>
                  <a:srgbClr val="FF0000"/>
                </a:solidFill>
              </a:rPr>
              <a:t>Neutrons </a:t>
            </a:r>
            <a:r>
              <a:rPr lang="en-US" altLang="en-US" sz="2800">
                <a:solidFill>
                  <a:srgbClr val="FF0000"/>
                </a:solidFill>
              </a:rPr>
              <a:t>- particles that have no charge (neutral), but contribute to the atom’s mass</a:t>
            </a:r>
            <a:endParaRPr lang="en-US" altLang="en-US" sz="2800" b="1">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8272DFDE-21B4-4F38-A5E1-F71145BF4EE8}"/>
              </a:ext>
            </a:extLst>
          </p:cNvPr>
          <p:cNvSpPr>
            <a:spLocks noGrp="1" noRot="1" noChangeArrowheads="1"/>
          </p:cNvSpPr>
          <p:nvPr>
            <p:ph type="title"/>
          </p:nvPr>
        </p:nvSpPr>
        <p:spPr>
          <a:xfrm>
            <a:off x="2895600" y="457200"/>
            <a:ext cx="7499350" cy="1143000"/>
          </a:xfrm>
        </p:spPr>
        <p:txBody>
          <a:bodyPr/>
          <a:lstStyle/>
          <a:p>
            <a:pPr>
              <a:defRPr/>
            </a:pPr>
            <a:r>
              <a:rPr lang="en-US" dirty="0">
                <a:solidFill>
                  <a:schemeClr val="tx1"/>
                </a:solidFill>
              </a:rPr>
              <a:t>Outer Structure of an Atom</a:t>
            </a:r>
          </a:p>
        </p:txBody>
      </p:sp>
      <p:sp>
        <p:nvSpPr>
          <p:cNvPr id="20483" name="Rectangle 3">
            <a:extLst>
              <a:ext uri="{FF2B5EF4-FFF2-40B4-BE49-F238E27FC236}">
                <a16:creationId xmlns:a16="http://schemas.microsoft.com/office/drawing/2014/main" id="{4F341B5B-623E-45F5-BB6C-11B87AA2E748}"/>
              </a:ext>
            </a:extLst>
          </p:cNvPr>
          <p:cNvSpPr>
            <a:spLocks noGrp="1"/>
          </p:cNvSpPr>
          <p:nvPr>
            <p:ph idx="1"/>
          </p:nvPr>
        </p:nvSpPr>
        <p:spPr>
          <a:xfrm>
            <a:off x="2514601" y="1295400"/>
            <a:ext cx="7573963" cy="5562600"/>
          </a:xfrm>
        </p:spPr>
        <p:txBody>
          <a:bodyPr/>
          <a:lstStyle/>
          <a:p>
            <a:pPr lvl="1" eaLnBrk="1" hangingPunct="1">
              <a:buClr>
                <a:srgbClr val="0070C0"/>
              </a:buClr>
              <a:buFont typeface="Verdana" panose="020B0604030504040204" pitchFamily="34" charset="0"/>
              <a:buChar char="●"/>
            </a:pPr>
            <a:endParaRPr lang="en-US" altLang="en-US" sz="5400" b="1">
              <a:solidFill>
                <a:srgbClr val="FF0000"/>
              </a:solidFill>
            </a:endParaRPr>
          </a:p>
          <a:p>
            <a:pPr lvl="1" eaLnBrk="1" hangingPunct="1">
              <a:buClr>
                <a:srgbClr val="0070C0"/>
              </a:buClr>
              <a:buFont typeface="Arial" panose="020B0604020202020204" pitchFamily="34" charset="0"/>
              <a:buChar char="•"/>
            </a:pPr>
            <a:r>
              <a:rPr lang="en-US" altLang="en-US" sz="3200" b="1">
                <a:solidFill>
                  <a:srgbClr val="FF0000"/>
                </a:solidFill>
              </a:rPr>
              <a:t>Electron cloud </a:t>
            </a:r>
            <a:r>
              <a:rPr lang="en-US" altLang="en-US" sz="3200">
                <a:solidFill>
                  <a:srgbClr val="FF0000"/>
                </a:solidFill>
              </a:rPr>
              <a:t>- an area around the nucleus where electrons are likely to be found orbiting the nucleus in several energy levels</a:t>
            </a:r>
            <a:endParaRPr lang="en-US" altLang="en-US" sz="1000">
              <a:solidFill>
                <a:srgbClr val="FF0000"/>
              </a:solidFill>
            </a:endParaRPr>
          </a:p>
          <a:p>
            <a:pPr marL="657225" lvl="2" indent="0">
              <a:buClr>
                <a:srgbClr val="0000CC"/>
              </a:buClr>
              <a:buNone/>
            </a:pPr>
            <a:endParaRPr lang="en-US"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FF982-DBD7-4904-8A07-FEE80B975C91}"/>
              </a:ext>
            </a:extLst>
          </p:cNvPr>
          <p:cNvSpPr>
            <a:spLocks noGrp="1"/>
          </p:cNvSpPr>
          <p:nvPr>
            <p:ph type="title"/>
          </p:nvPr>
        </p:nvSpPr>
        <p:spPr>
          <a:xfrm>
            <a:off x="2895600" y="457200"/>
            <a:ext cx="7499350" cy="1143000"/>
          </a:xfrm>
        </p:spPr>
        <p:txBody>
          <a:bodyPr/>
          <a:lstStyle/>
          <a:p>
            <a:pPr>
              <a:defRPr/>
            </a:pPr>
            <a:r>
              <a:rPr lang="en-US" dirty="0">
                <a:solidFill>
                  <a:schemeClr val="tx1"/>
                </a:solidFill>
              </a:rPr>
              <a:t>Outer Structure of an Atom</a:t>
            </a:r>
            <a:endParaRPr lang="en-US" dirty="0"/>
          </a:p>
        </p:txBody>
      </p:sp>
      <p:sp>
        <p:nvSpPr>
          <p:cNvPr id="21507" name="Content Placeholder 2">
            <a:extLst>
              <a:ext uri="{FF2B5EF4-FFF2-40B4-BE49-F238E27FC236}">
                <a16:creationId xmlns:a16="http://schemas.microsoft.com/office/drawing/2014/main" id="{1772A771-9D64-44C3-BC4C-25F607A43839}"/>
              </a:ext>
            </a:extLst>
          </p:cNvPr>
          <p:cNvSpPr>
            <a:spLocks noGrp="1"/>
          </p:cNvSpPr>
          <p:nvPr>
            <p:ph idx="1"/>
          </p:nvPr>
        </p:nvSpPr>
        <p:spPr>
          <a:xfrm>
            <a:off x="2743200" y="1905000"/>
            <a:ext cx="7620000" cy="4800600"/>
          </a:xfrm>
        </p:spPr>
        <p:txBody>
          <a:bodyPr/>
          <a:lstStyle/>
          <a:p>
            <a:pPr lvl="1" eaLnBrk="1" hangingPunct="1">
              <a:buClr>
                <a:srgbClr val="0070C0"/>
              </a:buClr>
              <a:buFont typeface="Arial" panose="020B0604020202020204" pitchFamily="34" charset="0"/>
              <a:buChar char="•"/>
            </a:pPr>
            <a:r>
              <a:rPr lang="en-US" altLang="en-US" sz="3200"/>
              <a:t>The </a:t>
            </a:r>
            <a:r>
              <a:rPr lang="en-US" altLang="en-US" sz="3200">
                <a:solidFill>
                  <a:srgbClr val="FF0000"/>
                </a:solidFill>
              </a:rPr>
              <a:t>electron cloud </a:t>
            </a:r>
            <a:r>
              <a:rPr lang="en-US" altLang="en-US" sz="3200"/>
              <a:t>contains several</a:t>
            </a:r>
            <a:r>
              <a:rPr lang="en-US" altLang="en-US" sz="3200">
                <a:solidFill>
                  <a:srgbClr val="0070C0"/>
                </a:solidFill>
              </a:rPr>
              <a:t> </a:t>
            </a:r>
            <a:r>
              <a:rPr lang="en-US" altLang="en-US" sz="3200">
                <a:solidFill>
                  <a:srgbClr val="FF0000"/>
                </a:solidFill>
              </a:rPr>
              <a:t>energy levels</a:t>
            </a:r>
          </a:p>
          <a:p>
            <a:pPr lvl="1" eaLnBrk="1" hangingPunct="1">
              <a:buClr>
                <a:srgbClr val="0070C0"/>
              </a:buClr>
              <a:buFont typeface="Verdana" panose="020B0604030504040204" pitchFamily="34" charset="0"/>
              <a:buNone/>
            </a:pPr>
            <a:endParaRPr lang="en-US" altLang="en-US" sz="1100">
              <a:solidFill>
                <a:srgbClr val="FF0000"/>
              </a:solidFill>
            </a:endParaRPr>
          </a:p>
          <a:p>
            <a:pPr lvl="2" eaLnBrk="1" hangingPunct="1">
              <a:buClr>
                <a:srgbClr val="0000CC"/>
              </a:buClr>
              <a:buFont typeface="Wingdings" panose="05000000000000000000" pitchFamily="2" charset="2"/>
              <a:buChar char="Ø"/>
            </a:pPr>
            <a:r>
              <a:rPr lang="en-US" altLang="en-US" sz="2800"/>
              <a:t> </a:t>
            </a:r>
            <a:r>
              <a:rPr lang="en-US" altLang="en-US" sz="2800" b="1">
                <a:solidFill>
                  <a:srgbClr val="FF0000"/>
                </a:solidFill>
              </a:rPr>
              <a:t>Electrons </a:t>
            </a:r>
            <a:r>
              <a:rPr lang="en-US" altLang="en-US" sz="2800"/>
              <a:t>-</a:t>
            </a:r>
            <a:r>
              <a:rPr lang="en-US" altLang="en-US" sz="2800" b="1"/>
              <a:t> </a:t>
            </a:r>
            <a:r>
              <a:rPr lang="en-US" altLang="en-US" sz="2800"/>
              <a:t>negatively (-) charged particles located in specific energy levels surrounding the nucleus</a:t>
            </a:r>
          </a:p>
          <a:p>
            <a:pPr>
              <a:buFont typeface="Wingdings 2" panose="05020102010507070707" pitchFamily="18" charset="2"/>
              <a:buNone/>
            </a:pP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B352755A-6E45-4828-9739-CCA337EEDB2E}"/>
              </a:ext>
            </a:extLst>
          </p:cNvPr>
          <p:cNvSpPr>
            <a:spLocks noGrp="1" noRot="1" noChangeArrowheads="1"/>
          </p:cNvSpPr>
          <p:nvPr>
            <p:ph type="title"/>
          </p:nvPr>
        </p:nvSpPr>
        <p:spPr>
          <a:xfrm>
            <a:off x="2959100" y="274638"/>
            <a:ext cx="7499350" cy="944562"/>
          </a:xfrm>
        </p:spPr>
        <p:txBody>
          <a:bodyPr/>
          <a:lstStyle/>
          <a:p>
            <a:pPr>
              <a:defRPr/>
            </a:pPr>
            <a:r>
              <a:rPr lang="en-US" dirty="0">
                <a:solidFill>
                  <a:schemeClr val="tx1"/>
                </a:solidFill>
              </a:rPr>
              <a:t>Outer Structure of an Atom</a:t>
            </a:r>
          </a:p>
        </p:txBody>
      </p:sp>
      <p:sp>
        <p:nvSpPr>
          <p:cNvPr id="22531" name="Rectangle 3">
            <a:extLst>
              <a:ext uri="{FF2B5EF4-FFF2-40B4-BE49-F238E27FC236}">
                <a16:creationId xmlns:a16="http://schemas.microsoft.com/office/drawing/2014/main" id="{FFC12B22-7F41-49B0-B0B0-9A7F7DFE2A91}"/>
              </a:ext>
            </a:extLst>
          </p:cNvPr>
          <p:cNvSpPr>
            <a:spLocks noGrp="1"/>
          </p:cNvSpPr>
          <p:nvPr>
            <p:ph idx="1"/>
          </p:nvPr>
        </p:nvSpPr>
        <p:spPr>
          <a:xfrm>
            <a:off x="2514600" y="1385888"/>
            <a:ext cx="8001000" cy="5567362"/>
          </a:xfrm>
        </p:spPr>
        <p:txBody>
          <a:bodyPr/>
          <a:lstStyle/>
          <a:p>
            <a:pPr lvl="1" eaLnBrk="1" hangingPunct="1">
              <a:buClr>
                <a:srgbClr val="0070C0"/>
              </a:buClr>
              <a:buFont typeface="Arial" panose="020B0604020202020204" pitchFamily="34" charset="0"/>
              <a:buChar char="•"/>
            </a:pPr>
            <a:r>
              <a:rPr lang="en-US" altLang="en-US" b="1"/>
              <a:t>Multiple</a:t>
            </a:r>
            <a:r>
              <a:rPr lang="en-US" altLang="en-US" b="1">
                <a:solidFill>
                  <a:srgbClr val="FF0000"/>
                </a:solidFill>
              </a:rPr>
              <a:t> energy levels </a:t>
            </a:r>
            <a:r>
              <a:rPr lang="en-US" altLang="en-US" b="1"/>
              <a:t>in the electron cloud completely surround the nucleus.</a:t>
            </a:r>
          </a:p>
          <a:p>
            <a:pPr lvl="2" eaLnBrk="1" hangingPunct="1">
              <a:buClr>
                <a:srgbClr val="0070C0"/>
              </a:buClr>
              <a:buFont typeface="Wingdings" panose="05000000000000000000" pitchFamily="2" charset="2"/>
              <a:buChar char="Ø"/>
            </a:pPr>
            <a:r>
              <a:rPr lang="en-US" altLang="en-US">
                <a:solidFill>
                  <a:srgbClr val="FF0000"/>
                </a:solidFill>
              </a:rPr>
              <a:t>Electrons</a:t>
            </a:r>
            <a:r>
              <a:rPr lang="en-US" altLang="en-US"/>
              <a:t> follow a specific order to fill the energy levels.</a:t>
            </a:r>
          </a:p>
          <a:p>
            <a:pPr lvl="1" eaLnBrk="1" hangingPunct="1">
              <a:buClr>
                <a:srgbClr val="0070C0"/>
              </a:buClr>
              <a:buFont typeface="Verdana" panose="020B0604030504040204" pitchFamily="34" charset="0"/>
              <a:buNone/>
            </a:pPr>
            <a:endParaRPr lang="en-US" altLang="en-US"/>
          </a:p>
        </p:txBody>
      </p:sp>
      <p:grpSp>
        <p:nvGrpSpPr>
          <p:cNvPr id="22532" name="Group 10">
            <a:extLst>
              <a:ext uri="{FF2B5EF4-FFF2-40B4-BE49-F238E27FC236}">
                <a16:creationId xmlns:a16="http://schemas.microsoft.com/office/drawing/2014/main" id="{313EAE53-FDE2-4AEF-9A7A-0C7D6F4233D1}"/>
              </a:ext>
            </a:extLst>
          </p:cNvPr>
          <p:cNvGrpSpPr>
            <a:grpSpLocks/>
          </p:cNvGrpSpPr>
          <p:nvPr/>
        </p:nvGrpSpPr>
        <p:grpSpPr bwMode="auto">
          <a:xfrm>
            <a:off x="3124200" y="3124200"/>
            <a:ext cx="5873750" cy="3581400"/>
            <a:chOff x="304800" y="1896630"/>
            <a:chExt cx="5620575" cy="4888140"/>
          </a:xfrm>
        </p:grpSpPr>
        <p:sp>
          <p:nvSpPr>
            <p:cNvPr id="2" name="Flowchart: Connector 1">
              <a:extLst>
                <a:ext uri="{FF2B5EF4-FFF2-40B4-BE49-F238E27FC236}">
                  <a16:creationId xmlns:a16="http://schemas.microsoft.com/office/drawing/2014/main" id="{2597507C-1793-44C0-A84F-110B9FAB9733}"/>
                </a:ext>
              </a:extLst>
            </p:cNvPr>
            <p:cNvSpPr/>
            <p:nvPr/>
          </p:nvSpPr>
          <p:spPr>
            <a:xfrm>
              <a:off x="1311947" y="3456675"/>
              <a:ext cx="1250198" cy="1293538"/>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3" name="Arc 2">
              <a:extLst>
                <a:ext uri="{FF2B5EF4-FFF2-40B4-BE49-F238E27FC236}">
                  <a16:creationId xmlns:a16="http://schemas.microsoft.com/office/drawing/2014/main" id="{A7D31A17-69C1-4618-A836-DBB52B6783BA}"/>
                </a:ext>
              </a:extLst>
            </p:cNvPr>
            <p:cNvSpPr/>
            <p:nvPr/>
          </p:nvSpPr>
          <p:spPr>
            <a:xfrm>
              <a:off x="304800" y="2470814"/>
              <a:ext cx="2722181" cy="3815609"/>
            </a:xfrm>
            <a:prstGeom prst="arc">
              <a:avLst>
                <a:gd name="adj1" fmla="val 16200000"/>
                <a:gd name="adj2" fmla="val 4832001"/>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6" name="Arc 5">
              <a:extLst>
                <a:ext uri="{FF2B5EF4-FFF2-40B4-BE49-F238E27FC236}">
                  <a16:creationId xmlns:a16="http://schemas.microsoft.com/office/drawing/2014/main" id="{73776D3E-B15B-4D43-A741-C4D013FBB0D4}"/>
                </a:ext>
              </a:extLst>
            </p:cNvPr>
            <p:cNvSpPr/>
            <p:nvPr/>
          </p:nvSpPr>
          <p:spPr>
            <a:xfrm rot="216539">
              <a:off x="1445625" y="2061301"/>
              <a:ext cx="2614326" cy="4493795"/>
            </a:xfrm>
            <a:prstGeom prst="arc">
              <a:avLst>
                <a:gd name="adj1" fmla="val 16132605"/>
                <a:gd name="adj2" fmla="val 514505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 name="Arc 6">
              <a:extLst>
                <a:ext uri="{FF2B5EF4-FFF2-40B4-BE49-F238E27FC236}">
                  <a16:creationId xmlns:a16="http://schemas.microsoft.com/office/drawing/2014/main" id="{632C6C3D-51FC-4898-B0B6-2599CBDEB7E7}"/>
                </a:ext>
              </a:extLst>
            </p:cNvPr>
            <p:cNvSpPr/>
            <p:nvPr/>
          </p:nvSpPr>
          <p:spPr>
            <a:xfrm rot="216539">
              <a:off x="2392008" y="1896630"/>
              <a:ext cx="2804211" cy="4888140"/>
            </a:xfrm>
            <a:prstGeom prst="arc">
              <a:avLst>
                <a:gd name="adj1" fmla="val 16127854"/>
                <a:gd name="adj2" fmla="val 514505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38" name="TextBox 3">
              <a:extLst>
                <a:ext uri="{FF2B5EF4-FFF2-40B4-BE49-F238E27FC236}">
                  <a16:creationId xmlns:a16="http://schemas.microsoft.com/office/drawing/2014/main" id="{A5AB647F-419C-4E31-8493-2A760DFAA29C}"/>
                </a:ext>
              </a:extLst>
            </p:cNvPr>
            <p:cNvSpPr txBox="1">
              <a:spLocks noChangeArrowheads="1"/>
            </p:cNvSpPr>
            <p:nvPr/>
          </p:nvSpPr>
          <p:spPr bwMode="auto">
            <a:xfrm>
              <a:off x="2054649" y="2312642"/>
              <a:ext cx="1324377" cy="12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1800"/>
                <a:t>Maximum of 2 electrons</a:t>
              </a:r>
            </a:p>
          </p:txBody>
        </p:sp>
        <p:sp>
          <p:nvSpPr>
            <p:cNvPr id="22539" name="TextBox 8">
              <a:extLst>
                <a:ext uri="{FF2B5EF4-FFF2-40B4-BE49-F238E27FC236}">
                  <a16:creationId xmlns:a16="http://schemas.microsoft.com/office/drawing/2014/main" id="{B7C57A55-8DED-45A4-9D53-6D9B3C201D8C}"/>
                </a:ext>
              </a:extLst>
            </p:cNvPr>
            <p:cNvSpPr txBox="1">
              <a:spLocks noChangeArrowheads="1"/>
            </p:cNvSpPr>
            <p:nvPr/>
          </p:nvSpPr>
          <p:spPr bwMode="auto">
            <a:xfrm>
              <a:off x="1389963" y="3792011"/>
              <a:ext cx="1094528" cy="504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eaLnBrk="1" hangingPunct="1">
                <a:spcBef>
                  <a:spcPct val="0"/>
                </a:spcBef>
                <a:buClrTx/>
                <a:buSzTx/>
                <a:buFontTx/>
                <a:buNone/>
              </a:pPr>
              <a:r>
                <a:rPr lang="en-US" altLang="en-US" sz="1800"/>
                <a:t>Nucleus</a:t>
              </a:r>
            </a:p>
          </p:txBody>
        </p:sp>
        <p:sp>
          <p:nvSpPr>
            <p:cNvPr id="22540" name="TextBox 11">
              <a:extLst>
                <a:ext uri="{FF2B5EF4-FFF2-40B4-BE49-F238E27FC236}">
                  <a16:creationId xmlns:a16="http://schemas.microsoft.com/office/drawing/2014/main" id="{0C7F512C-E2A1-4887-AFF4-3D2439268D92}"/>
                </a:ext>
              </a:extLst>
            </p:cNvPr>
            <p:cNvSpPr txBox="1">
              <a:spLocks noChangeArrowheads="1"/>
            </p:cNvSpPr>
            <p:nvPr/>
          </p:nvSpPr>
          <p:spPr bwMode="auto">
            <a:xfrm>
              <a:off x="3350197" y="3323903"/>
              <a:ext cx="1324377" cy="12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1800"/>
                <a:t>Maximum of 8 electrons</a:t>
              </a:r>
            </a:p>
          </p:txBody>
        </p:sp>
        <p:sp>
          <p:nvSpPr>
            <p:cNvPr id="22541" name="TextBox 12">
              <a:extLst>
                <a:ext uri="{FF2B5EF4-FFF2-40B4-BE49-F238E27FC236}">
                  <a16:creationId xmlns:a16="http://schemas.microsoft.com/office/drawing/2014/main" id="{2F8C90F3-0D6A-4FD2-BFC3-4383ED372DB3}"/>
                </a:ext>
              </a:extLst>
            </p:cNvPr>
            <p:cNvSpPr txBox="1">
              <a:spLocks noChangeArrowheads="1"/>
            </p:cNvSpPr>
            <p:nvPr/>
          </p:nvSpPr>
          <p:spPr bwMode="auto">
            <a:xfrm>
              <a:off x="4600998" y="4103061"/>
              <a:ext cx="1324377" cy="1260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1800"/>
                <a:t>Maximum of 8 electrons*</a:t>
              </a:r>
            </a:p>
          </p:txBody>
        </p:sp>
      </p:grpSp>
      <p:sp>
        <p:nvSpPr>
          <p:cNvPr id="22533" name="TextBox 12">
            <a:extLst>
              <a:ext uri="{FF2B5EF4-FFF2-40B4-BE49-F238E27FC236}">
                <a16:creationId xmlns:a16="http://schemas.microsoft.com/office/drawing/2014/main" id="{9DF9BFA4-AC6E-4CAA-8B22-E27649118292}"/>
              </a:ext>
            </a:extLst>
          </p:cNvPr>
          <p:cNvSpPr txBox="1">
            <a:spLocks noChangeArrowheads="1"/>
          </p:cNvSpPr>
          <p:nvPr/>
        </p:nvSpPr>
        <p:spPr bwMode="auto">
          <a:xfrm>
            <a:off x="7848600" y="5867401"/>
            <a:ext cx="2514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1800"/>
              <a:t>*Applies to the first 18 elements only</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ABD7D99-4BA0-4D1E-A9BA-4829B005E93C}"/>
              </a:ext>
            </a:extLst>
          </p:cNvPr>
          <p:cNvSpPr>
            <a:spLocks noGrp="1" noRot="1" noChangeArrowheads="1"/>
          </p:cNvSpPr>
          <p:nvPr>
            <p:ph type="title"/>
          </p:nvPr>
        </p:nvSpPr>
        <p:spPr>
          <a:xfrm>
            <a:off x="2971800" y="381000"/>
            <a:ext cx="7499350" cy="1143000"/>
          </a:xfrm>
        </p:spPr>
        <p:txBody>
          <a:bodyPr/>
          <a:lstStyle/>
          <a:p>
            <a:pPr>
              <a:defRPr/>
            </a:pPr>
            <a:r>
              <a:rPr lang="en-US" dirty="0">
                <a:solidFill>
                  <a:schemeClr val="tx1"/>
                </a:solidFill>
              </a:rPr>
              <a:t>Outer Structure of an Atom</a:t>
            </a:r>
          </a:p>
        </p:txBody>
      </p:sp>
      <p:sp>
        <p:nvSpPr>
          <p:cNvPr id="23555" name="Rectangle 3">
            <a:extLst>
              <a:ext uri="{FF2B5EF4-FFF2-40B4-BE49-F238E27FC236}">
                <a16:creationId xmlns:a16="http://schemas.microsoft.com/office/drawing/2014/main" id="{03FCC2AF-3E4E-4701-A4C5-41044A8D3511}"/>
              </a:ext>
            </a:extLst>
          </p:cNvPr>
          <p:cNvSpPr>
            <a:spLocks noGrp="1"/>
          </p:cNvSpPr>
          <p:nvPr>
            <p:ph idx="1"/>
          </p:nvPr>
        </p:nvSpPr>
        <p:spPr>
          <a:xfrm>
            <a:off x="2514600" y="1295400"/>
            <a:ext cx="7924800" cy="4648200"/>
          </a:xfrm>
        </p:spPr>
        <p:txBody>
          <a:bodyPr/>
          <a:lstStyle/>
          <a:p>
            <a:pPr lvl="2" eaLnBrk="1" hangingPunct="1">
              <a:buClr>
                <a:srgbClr val="0000CC"/>
              </a:buClr>
              <a:buFont typeface="Verdana" panose="020B0604030504040204" pitchFamily="34" charset="0"/>
              <a:buChar char="●"/>
            </a:pPr>
            <a:endParaRPr lang="en-US" altLang="en-US" sz="2800" b="1">
              <a:solidFill>
                <a:srgbClr val="FF0000"/>
              </a:solidFill>
            </a:endParaRPr>
          </a:p>
          <a:p>
            <a:pPr lvl="2" eaLnBrk="1" hangingPunct="1">
              <a:buClr>
                <a:srgbClr val="0000CC"/>
              </a:buClr>
              <a:buFont typeface="Arial" panose="020B0604020202020204" pitchFamily="34" charset="0"/>
              <a:buChar char="•"/>
            </a:pPr>
            <a:r>
              <a:rPr lang="en-US" altLang="en-US" sz="2800" b="1"/>
              <a:t>The </a:t>
            </a:r>
            <a:r>
              <a:rPr lang="en-US" altLang="en-US" sz="2800" b="1">
                <a:solidFill>
                  <a:srgbClr val="FF0000"/>
                </a:solidFill>
              </a:rPr>
              <a:t>electrons </a:t>
            </a:r>
            <a:r>
              <a:rPr lang="en-US" altLang="en-US" sz="2800" b="1"/>
              <a:t>in the outermost </a:t>
            </a:r>
            <a:r>
              <a:rPr lang="en-US" altLang="en-US" sz="2800" b="1">
                <a:solidFill>
                  <a:srgbClr val="FF0000"/>
                </a:solidFill>
              </a:rPr>
              <a:t>energy level </a:t>
            </a:r>
            <a:r>
              <a:rPr lang="en-US" altLang="en-US" sz="2800" b="1"/>
              <a:t>are called </a:t>
            </a:r>
            <a:r>
              <a:rPr lang="en-US" altLang="en-US" sz="2800" b="1">
                <a:solidFill>
                  <a:srgbClr val="FF0000"/>
                </a:solidFill>
              </a:rPr>
              <a:t>valence electrons</a:t>
            </a:r>
          </a:p>
          <a:p>
            <a:pPr lvl="2" eaLnBrk="1" hangingPunct="1">
              <a:buClr>
                <a:srgbClr val="0000CC"/>
              </a:buClr>
              <a:buFont typeface="Wingdings 2" panose="05020102010507070707" pitchFamily="18" charset="2"/>
              <a:buNone/>
            </a:pPr>
            <a:endParaRPr lang="en-US" altLang="en-US" sz="2800" b="1">
              <a:solidFill>
                <a:srgbClr val="FF0000"/>
              </a:solidFill>
            </a:endParaRPr>
          </a:p>
          <a:p>
            <a:pPr lvl="2" eaLnBrk="1" hangingPunct="1">
              <a:buClr>
                <a:srgbClr val="0000CC"/>
              </a:buClr>
              <a:buFont typeface="Arial" panose="020B0604020202020204" pitchFamily="34" charset="0"/>
              <a:buChar char="•"/>
            </a:pPr>
            <a:r>
              <a:rPr lang="en-US" altLang="en-US" sz="2800" b="1"/>
              <a:t>We will go into more detail about  the importance of </a:t>
            </a:r>
            <a:r>
              <a:rPr lang="en-US" altLang="en-US" sz="2800" b="1">
                <a:solidFill>
                  <a:srgbClr val="FF0000"/>
                </a:solidFill>
              </a:rPr>
              <a:t>valence electrons</a:t>
            </a:r>
            <a:r>
              <a:rPr lang="en-US" altLang="en-US" sz="2800" b="1"/>
              <a:t> in our next unit.</a:t>
            </a:r>
          </a:p>
          <a:p>
            <a:pPr marL="1114425" lvl="4" indent="0">
              <a:buClr>
                <a:srgbClr val="0000CC"/>
              </a:buClr>
              <a:buNone/>
            </a:pPr>
            <a:endParaRPr lang="en-US" altLang="en-US" sz="2800"/>
          </a:p>
          <a:p>
            <a:pPr marL="1114425" lvl="4" indent="0">
              <a:buClr>
                <a:srgbClr val="0000CC"/>
              </a:buClr>
              <a:buNone/>
            </a:pPr>
            <a:endParaRPr lang="en-US" altLang="en-US" sz="28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3160E329-2B77-4674-8902-FCF8DDB4E866}"/>
              </a:ext>
            </a:extLst>
          </p:cNvPr>
          <p:cNvSpPr>
            <a:spLocks noGrp="1" noRot="1" noChangeArrowheads="1"/>
          </p:cNvSpPr>
          <p:nvPr>
            <p:ph type="title"/>
          </p:nvPr>
        </p:nvSpPr>
        <p:spPr>
          <a:xfrm>
            <a:off x="2971801" y="228600"/>
            <a:ext cx="7497763" cy="1143000"/>
          </a:xfrm>
        </p:spPr>
        <p:txBody>
          <a:bodyPr>
            <a:noAutofit/>
          </a:bodyPr>
          <a:lstStyle/>
          <a:p>
            <a:pPr algn="ctr">
              <a:defRPr/>
            </a:pPr>
            <a:r>
              <a:rPr lang="en-US" sz="3600" dirty="0"/>
              <a:t>Decoding Atom Information</a:t>
            </a:r>
            <a:br>
              <a:rPr lang="en-US" sz="3600" dirty="0"/>
            </a:br>
            <a:r>
              <a:rPr lang="en-US" sz="3600" dirty="0"/>
              <a:t>from the Periodic Table </a:t>
            </a:r>
          </a:p>
        </p:txBody>
      </p:sp>
      <p:grpSp>
        <p:nvGrpSpPr>
          <p:cNvPr id="24579" name="Group 1">
            <a:extLst>
              <a:ext uri="{FF2B5EF4-FFF2-40B4-BE49-F238E27FC236}">
                <a16:creationId xmlns:a16="http://schemas.microsoft.com/office/drawing/2014/main" id="{B45C06A3-023F-421E-9E50-A749AD6DFCD3}"/>
              </a:ext>
            </a:extLst>
          </p:cNvPr>
          <p:cNvGrpSpPr>
            <a:grpSpLocks/>
          </p:cNvGrpSpPr>
          <p:nvPr/>
        </p:nvGrpSpPr>
        <p:grpSpPr bwMode="auto">
          <a:xfrm>
            <a:off x="4724400" y="1524000"/>
            <a:ext cx="3505200" cy="4597400"/>
            <a:chOff x="2590800" y="1524000"/>
            <a:chExt cx="3505200" cy="4597063"/>
          </a:xfrm>
        </p:grpSpPr>
        <p:sp>
          <p:nvSpPr>
            <p:cNvPr id="5" name="Rectangle 4">
              <a:extLst>
                <a:ext uri="{FF2B5EF4-FFF2-40B4-BE49-F238E27FC236}">
                  <a16:creationId xmlns:a16="http://schemas.microsoft.com/office/drawing/2014/main" id="{D6CB39D2-72C7-45FF-83DF-4C46F50A909B}"/>
                </a:ext>
              </a:extLst>
            </p:cNvPr>
            <p:cNvSpPr/>
            <p:nvPr/>
          </p:nvSpPr>
          <p:spPr>
            <a:xfrm>
              <a:off x="2590800" y="1524000"/>
              <a:ext cx="3505200" cy="4571665"/>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ln w="28575">
                  <a:solidFill>
                    <a:schemeClr val="tx1"/>
                  </a:solidFill>
                </a:ln>
              </a:endParaRPr>
            </a:p>
          </p:txBody>
        </p:sp>
        <p:sp>
          <p:nvSpPr>
            <p:cNvPr id="24589" name="TextBox 6">
              <a:extLst>
                <a:ext uri="{FF2B5EF4-FFF2-40B4-BE49-F238E27FC236}">
                  <a16:creationId xmlns:a16="http://schemas.microsoft.com/office/drawing/2014/main" id="{5DAA9BAD-8F23-40AA-B785-2AB367F31DC7}"/>
                </a:ext>
              </a:extLst>
            </p:cNvPr>
            <p:cNvSpPr txBox="1">
              <a:spLocks noChangeArrowheads="1"/>
            </p:cNvSpPr>
            <p:nvPr/>
          </p:nvSpPr>
          <p:spPr bwMode="auto">
            <a:xfrm>
              <a:off x="3657600" y="2667000"/>
              <a:ext cx="1219200" cy="22159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12000" b="1"/>
                <a:t>C</a:t>
              </a:r>
            </a:p>
            <a:p>
              <a:pPr eaLnBrk="1" hangingPunct="1">
                <a:spcBef>
                  <a:spcPct val="0"/>
                </a:spcBef>
                <a:buClrTx/>
                <a:buSzTx/>
                <a:buFontTx/>
                <a:buNone/>
              </a:pPr>
              <a:endParaRPr lang="en-US" altLang="en-US" sz="1800"/>
            </a:p>
          </p:txBody>
        </p:sp>
        <p:sp>
          <p:nvSpPr>
            <p:cNvPr id="24590" name="TextBox 7">
              <a:extLst>
                <a:ext uri="{FF2B5EF4-FFF2-40B4-BE49-F238E27FC236}">
                  <a16:creationId xmlns:a16="http://schemas.microsoft.com/office/drawing/2014/main" id="{0DEF90F0-184E-4776-8417-386E1C48427C}"/>
                </a:ext>
              </a:extLst>
            </p:cNvPr>
            <p:cNvSpPr txBox="1">
              <a:spLocks noChangeArrowheads="1"/>
            </p:cNvSpPr>
            <p:nvPr/>
          </p:nvSpPr>
          <p:spPr bwMode="auto">
            <a:xfrm>
              <a:off x="3352800" y="4343400"/>
              <a:ext cx="205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4000" b="1"/>
                <a:t>Carbon</a:t>
              </a:r>
            </a:p>
          </p:txBody>
        </p:sp>
        <p:sp>
          <p:nvSpPr>
            <p:cNvPr id="24591" name="TextBox 8">
              <a:extLst>
                <a:ext uri="{FF2B5EF4-FFF2-40B4-BE49-F238E27FC236}">
                  <a16:creationId xmlns:a16="http://schemas.microsoft.com/office/drawing/2014/main" id="{90946AB3-9B5C-440B-81D6-A6FD1D1644DB}"/>
                </a:ext>
              </a:extLst>
            </p:cNvPr>
            <p:cNvSpPr txBox="1">
              <a:spLocks noChangeArrowheads="1"/>
            </p:cNvSpPr>
            <p:nvPr/>
          </p:nvSpPr>
          <p:spPr bwMode="auto">
            <a:xfrm>
              <a:off x="3810000" y="1828800"/>
              <a:ext cx="9144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6000" b="1"/>
                <a:t>6</a:t>
              </a:r>
            </a:p>
          </p:txBody>
        </p:sp>
        <p:sp>
          <p:nvSpPr>
            <p:cNvPr id="24592" name="TextBox 9">
              <a:extLst>
                <a:ext uri="{FF2B5EF4-FFF2-40B4-BE49-F238E27FC236}">
                  <a16:creationId xmlns:a16="http://schemas.microsoft.com/office/drawing/2014/main" id="{A4498E4F-D3FC-4B08-ABFE-16C39F81A22E}"/>
                </a:ext>
              </a:extLst>
            </p:cNvPr>
            <p:cNvSpPr txBox="1">
              <a:spLocks noChangeArrowheads="1"/>
            </p:cNvSpPr>
            <p:nvPr/>
          </p:nvSpPr>
          <p:spPr bwMode="auto">
            <a:xfrm>
              <a:off x="3429000" y="5105400"/>
              <a:ext cx="1828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6000" b="1"/>
                <a:t>12.0</a:t>
              </a:r>
            </a:p>
          </p:txBody>
        </p:sp>
      </p:grpSp>
      <p:sp>
        <p:nvSpPr>
          <p:cNvPr id="11" name="TextBox 10">
            <a:extLst>
              <a:ext uri="{FF2B5EF4-FFF2-40B4-BE49-F238E27FC236}">
                <a16:creationId xmlns:a16="http://schemas.microsoft.com/office/drawing/2014/main" id="{1BC5FEC9-1E6C-4AC0-BB21-0D55899B06C0}"/>
              </a:ext>
            </a:extLst>
          </p:cNvPr>
          <p:cNvSpPr txBox="1">
            <a:spLocks noChangeArrowheads="1"/>
          </p:cNvSpPr>
          <p:nvPr/>
        </p:nvSpPr>
        <p:spPr bwMode="auto">
          <a:xfrm>
            <a:off x="9067800" y="3027364"/>
            <a:ext cx="19812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eaLnBrk="1" hangingPunct="1">
              <a:spcBef>
                <a:spcPct val="0"/>
              </a:spcBef>
              <a:buClrTx/>
              <a:buSzTx/>
              <a:buFontTx/>
              <a:buNone/>
            </a:pPr>
            <a:r>
              <a:rPr lang="en-US" altLang="en-US" sz="2800"/>
              <a:t>Atom’s</a:t>
            </a:r>
            <a:endParaRPr lang="en-US" altLang="en-US" sz="800"/>
          </a:p>
          <a:p>
            <a:pPr eaLnBrk="1" hangingPunct="1">
              <a:spcBef>
                <a:spcPct val="0"/>
              </a:spcBef>
              <a:buClrTx/>
              <a:buSzTx/>
              <a:buFontTx/>
              <a:buNone/>
            </a:pPr>
            <a:r>
              <a:rPr lang="en-US" altLang="en-US" sz="2800"/>
              <a:t>Symbol</a:t>
            </a:r>
          </a:p>
        </p:txBody>
      </p:sp>
      <p:sp>
        <p:nvSpPr>
          <p:cNvPr id="12" name="TextBox 11">
            <a:extLst>
              <a:ext uri="{FF2B5EF4-FFF2-40B4-BE49-F238E27FC236}">
                <a16:creationId xmlns:a16="http://schemas.microsoft.com/office/drawing/2014/main" id="{CDEB4852-E654-4FF4-A90A-9981F2DA2494}"/>
              </a:ext>
            </a:extLst>
          </p:cNvPr>
          <p:cNvSpPr txBox="1">
            <a:spLocks noChangeArrowheads="1"/>
          </p:cNvSpPr>
          <p:nvPr/>
        </p:nvSpPr>
        <p:spPr bwMode="auto">
          <a:xfrm>
            <a:off x="8763001" y="4308475"/>
            <a:ext cx="1768475"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2800"/>
              <a:t>Atom’s Name</a:t>
            </a:r>
          </a:p>
        </p:txBody>
      </p:sp>
      <p:sp>
        <p:nvSpPr>
          <p:cNvPr id="13" name="TextBox 12">
            <a:extLst>
              <a:ext uri="{FF2B5EF4-FFF2-40B4-BE49-F238E27FC236}">
                <a16:creationId xmlns:a16="http://schemas.microsoft.com/office/drawing/2014/main" id="{41F95C1C-9144-45C4-8DD7-C68D8273D63B}"/>
              </a:ext>
            </a:extLst>
          </p:cNvPr>
          <p:cNvSpPr txBox="1">
            <a:spLocks noChangeArrowheads="1"/>
          </p:cNvSpPr>
          <p:nvPr/>
        </p:nvSpPr>
        <p:spPr bwMode="auto">
          <a:xfrm>
            <a:off x="2514600" y="1793875"/>
            <a:ext cx="19812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2800"/>
              <a:t>Atomic Number</a:t>
            </a:r>
          </a:p>
        </p:txBody>
      </p:sp>
      <p:sp>
        <p:nvSpPr>
          <p:cNvPr id="14" name="TextBox 13">
            <a:extLst>
              <a:ext uri="{FF2B5EF4-FFF2-40B4-BE49-F238E27FC236}">
                <a16:creationId xmlns:a16="http://schemas.microsoft.com/office/drawing/2014/main" id="{391C43FB-90E4-4C1F-AC00-F96EA3CC5BCC}"/>
              </a:ext>
            </a:extLst>
          </p:cNvPr>
          <p:cNvSpPr txBox="1">
            <a:spLocks noChangeArrowheads="1"/>
          </p:cNvSpPr>
          <p:nvPr/>
        </p:nvSpPr>
        <p:spPr bwMode="auto">
          <a:xfrm>
            <a:off x="2667000" y="5186364"/>
            <a:ext cx="1887538"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eaLnBrk="1" hangingPunct="1">
              <a:spcBef>
                <a:spcPct val="0"/>
              </a:spcBef>
              <a:buClrTx/>
              <a:buSzTx/>
              <a:buFontTx/>
              <a:buNone/>
            </a:pPr>
            <a:r>
              <a:rPr lang="en-US" altLang="en-US" sz="2800"/>
              <a:t>Atomic</a:t>
            </a:r>
            <a:endParaRPr lang="en-US" altLang="en-US" sz="1100"/>
          </a:p>
          <a:p>
            <a:pPr eaLnBrk="1" hangingPunct="1">
              <a:spcBef>
                <a:spcPct val="0"/>
              </a:spcBef>
              <a:buClrTx/>
              <a:buSzTx/>
              <a:buFontTx/>
              <a:buNone/>
            </a:pPr>
            <a:r>
              <a:rPr lang="en-US" altLang="en-US" sz="2800"/>
              <a:t> Mass</a:t>
            </a:r>
          </a:p>
        </p:txBody>
      </p:sp>
      <p:sp>
        <p:nvSpPr>
          <p:cNvPr id="4" name="Right Arrow 3">
            <a:extLst>
              <a:ext uri="{FF2B5EF4-FFF2-40B4-BE49-F238E27FC236}">
                <a16:creationId xmlns:a16="http://schemas.microsoft.com/office/drawing/2014/main" id="{946D280D-9E90-45AE-92CF-927E384F4012}"/>
              </a:ext>
            </a:extLst>
          </p:cNvPr>
          <p:cNvSpPr/>
          <p:nvPr/>
        </p:nvSpPr>
        <p:spPr>
          <a:xfrm>
            <a:off x="4343400" y="2057400"/>
            <a:ext cx="1828800" cy="55245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ight Arrow 14">
            <a:extLst>
              <a:ext uri="{FF2B5EF4-FFF2-40B4-BE49-F238E27FC236}">
                <a16:creationId xmlns:a16="http://schemas.microsoft.com/office/drawing/2014/main" id="{F43EAA70-E743-434F-A1E2-A682C4DD0B8A}"/>
              </a:ext>
            </a:extLst>
          </p:cNvPr>
          <p:cNvSpPr/>
          <p:nvPr/>
        </p:nvSpPr>
        <p:spPr>
          <a:xfrm rot="10800000">
            <a:off x="7086600" y="3429000"/>
            <a:ext cx="1981200" cy="55245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ight Arrow 15">
            <a:extLst>
              <a:ext uri="{FF2B5EF4-FFF2-40B4-BE49-F238E27FC236}">
                <a16:creationId xmlns:a16="http://schemas.microsoft.com/office/drawing/2014/main" id="{BD025908-9408-461A-A5B4-BA60948BFD09}"/>
              </a:ext>
            </a:extLst>
          </p:cNvPr>
          <p:cNvSpPr/>
          <p:nvPr/>
        </p:nvSpPr>
        <p:spPr>
          <a:xfrm>
            <a:off x="4038600" y="5486400"/>
            <a:ext cx="1676400" cy="55245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Right Arrow 17">
            <a:extLst>
              <a:ext uri="{FF2B5EF4-FFF2-40B4-BE49-F238E27FC236}">
                <a16:creationId xmlns:a16="http://schemas.microsoft.com/office/drawing/2014/main" id="{6C1672BA-EAC7-4153-8966-2337C011F993}"/>
              </a:ext>
            </a:extLst>
          </p:cNvPr>
          <p:cNvSpPr/>
          <p:nvPr/>
        </p:nvSpPr>
        <p:spPr>
          <a:xfrm rot="10800000">
            <a:off x="7620000" y="4419600"/>
            <a:ext cx="1295400" cy="55245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2000" fill="hold"/>
                                        <p:tgtEl>
                                          <p:spTgt spid="13"/>
                                        </p:tgtEl>
                                        <p:attrNameLst>
                                          <p:attrName>ppt_x</p:attrName>
                                        </p:attrNameLst>
                                      </p:cBhvr>
                                      <p:tavLst>
                                        <p:tav tm="0">
                                          <p:val>
                                            <p:strVal val="#ppt_x"/>
                                          </p:val>
                                        </p:tav>
                                        <p:tav tm="100000">
                                          <p:val>
                                            <p:strVal val="#ppt_x"/>
                                          </p:val>
                                        </p:tav>
                                      </p:tavLst>
                                    </p:anim>
                                    <p:anim calcmode="lin" valueType="num">
                                      <p:cBhvr additive="base">
                                        <p:cTn id="8" dur="20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2000" fill="hold"/>
                                        <p:tgtEl>
                                          <p:spTgt spid="4"/>
                                        </p:tgtEl>
                                        <p:attrNameLst>
                                          <p:attrName>ppt_x</p:attrName>
                                        </p:attrNameLst>
                                      </p:cBhvr>
                                      <p:tavLst>
                                        <p:tav tm="0">
                                          <p:val>
                                            <p:strVal val="#ppt_x"/>
                                          </p:val>
                                        </p:tav>
                                        <p:tav tm="100000">
                                          <p:val>
                                            <p:strVal val="#ppt_x"/>
                                          </p:val>
                                        </p:tav>
                                      </p:tavLst>
                                    </p:anim>
                                    <p:anim calcmode="lin" valueType="num">
                                      <p:cBhvr additive="base">
                                        <p:cTn id="12"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2000" fill="hold"/>
                                        <p:tgtEl>
                                          <p:spTgt spid="14"/>
                                        </p:tgtEl>
                                        <p:attrNameLst>
                                          <p:attrName>ppt_x</p:attrName>
                                        </p:attrNameLst>
                                      </p:cBhvr>
                                      <p:tavLst>
                                        <p:tav tm="0">
                                          <p:val>
                                            <p:strVal val="#ppt_x"/>
                                          </p:val>
                                        </p:tav>
                                        <p:tav tm="100000">
                                          <p:val>
                                            <p:strVal val="#ppt_x"/>
                                          </p:val>
                                        </p:tav>
                                      </p:tavLst>
                                    </p:anim>
                                    <p:anim calcmode="lin" valueType="num">
                                      <p:cBhvr additive="base">
                                        <p:cTn id="18" dur="2000" fill="hold"/>
                                        <p:tgtEl>
                                          <p:spTgt spid="1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2000" fill="hold"/>
                                        <p:tgtEl>
                                          <p:spTgt spid="16"/>
                                        </p:tgtEl>
                                        <p:attrNameLst>
                                          <p:attrName>ppt_x</p:attrName>
                                        </p:attrNameLst>
                                      </p:cBhvr>
                                      <p:tavLst>
                                        <p:tav tm="0">
                                          <p:val>
                                            <p:strVal val="#ppt_x"/>
                                          </p:val>
                                        </p:tav>
                                        <p:tav tm="100000">
                                          <p:val>
                                            <p:strVal val="#ppt_x"/>
                                          </p:val>
                                        </p:tav>
                                      </p:tavLst>
                                    </p:anim>
                                    <p:anim calcmode="lin" valueType="num">
                                      <p:cBhvr additive="base">
                                        <p:cTn id="22" dur="20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2000" fill="hold"/>
                                        <p:tgtEl>
                                          <p:spTgt spid="11"/>
                                        </p:tgtEl>
                                        <p:attrNameLst>
                                          <p:attrName>ppt_x</p:attrName>
                                        </p:attrNameLst>
                                      </p:cBhvr>
                                      <p:tavLst>
                                        <p:tav tm="0">
                                          <p:val>
                                            <p:strVal val="#ppt_x"/>
                                          </p:val>
                                        </p:tav>
                                        <p:tav tm="100000">
                                          <p:val>
                                            <p:strVal val="#ppt_x"/>
                                          </p:val>
                                        </p:tav>
                                      </p:tavLst>
                                    </p:anim>
                                    <p:anim calcmode="lin" valueType="num">
                                      <p:cBhvr additive="base">
                                        <p:cTn id="28" dur="20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2000" fill="hold"/>
                                        <p:tgtEl>
                                          <p:spTgt spid="15"/>
                                        </p:tgtEl>
                                        <p:attrNameLst>
                                          <p:attrName>ppt_x</p:attrName>
                                        </p:attrNameLst>
                                      </p:cBhvr>
                                      <p:tavLst>
                                        <p:tav tm="0">
                                          <p:val>
                                            <p:strVal val="#ppt_x"/>
                                          </p:val>
                                        </p:tav>
                                        <p:tav tm="100000">
                                          <p:val>
                                            <p:strVal val="#ppt_x"/>
                                          </p:val>
                                        </p:tav>
                                      </p:tavLst>
                                    </p:anim>
                                    <p:anim calcmode="lin" valueType="num">
                                      <p:cBhvr additive="base">
                                        <p:cTn id="32"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 calcmode="lin" valueType="num">
                                      <p:cBhvr additive="base">
                                        <p:cTn id="37" dur="2000" fill="hold"/>
                                        <p:tgtEl>
                                          <p:spTgt spid="18"/>
                                        </p:tgtEl>
                                        <p:attrNameLst>
                                          <p:attrName>ppt_x</p:attrName>
                                        </p:attrNameLst>
                                      </p:cBhvr>
                                      <p:tavLst>
                                        <p:tav tm="0">
                                          <p:val>
                                            <p:strVal val="#ppt_x"/>
                                          </p:val>
                                        </p:tav>
                                        <p:tav tm="100000">
                                          <p:val>
                                            <p:strVal val="#ppt_x"/>
                                          </p:val>
                                        </p:tav>
                                      </p:tavLst>
                                    </p:anim>
                                    <p:anim calcmode="lin" valueType="num">
                                      <p:cBhvr additive="base">
                                        <p:cTn id="38" dur="2000" fill="hold"/>
                                        <p:tgtEl>
                                          <p:spTgt spid="18"/>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 calcmode="lin" valueType="num">
                                      <p:cBhvr additive="base">
                                        <p:cTn id="41" dur="2000" fill="hold"/>
                                        <p:tgtEl>
                                          <p:spTgt spid="12"/>
                                        </p:tgtEl>
                                        <p:attrNameLst>
                                          <p:attrName>ppt_x</p:attrName>
                                        </p:attrNameLst>
                                      </p:cBhvr>
                                      <p:tavLst>
                                        <p:tav tm="0">
                                          <p:val>
                                            <p:strVal val="#ppt_x"/>
                                          </p:val>
                                        </p:tav>
                                        <p:tav tm="100000">
                                          <p:val>
                                            <p:strVal val="#ppt_x"/>
                                          </p:val>
                                        </p:tav>
                                      </p:tavLst>
                                    </p:anim>
                                    <p:anim calcmode="lin" valueType="num">
                                      <p:cBhvr additive="base">
                                        <p:cTn id="42"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4" grpId="0" animBg="1"/>
      <p:bldP spid="15" grpId="0" animBg="1"/>
      <p:bldP spid="16" grpId="0" animBg="1"/>
      <p:bldP spid="1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6857E4C-FA17-4F35-91B9-E40C2390ED07}"/>
              </a:ext>
            </a:extLst>
          </p:cNvPr>
          <p:cNvSpPr>
            <a:spLocks noGrp="1" noRot="1" noChangeArrowheads="1"/>
          </p:cNvSpPr>
          <p:nvPr>
            <p:ph type="title"/>
          </p:nvPr>
        </p:nvSpPr>
        <p:spPr>
          <a:xfrm>
            <a:off x="2514600" y="76200"/>
            <a:ext cx="8153400" cy="1143000"/>
          </a:xfrm>
        </p:spPr>
        <p:txBody>
          <a:bodyPr>
            <a:noAutofit/>
          </a:bodyPr>
          <a:lstStyle/>
          <a:p>
            <a:pPr algn="ctr">
              <a:defRPr/>
            </a:pPr>
            <a:r>
              <a:rPr lang="en-US" sz="3600" dirty="0"/>
              <a:t>Decoding Atom Information</a:t>
            </a:r>
            <a:br>
              <a:rPr lang="en-US" sz="3600" dirty="0"/>
            </a:br>
            <a:r>
              <a:rPr lang="en-US" sz="3600" dirty="0"/>
              <a:t>from the Periodic Table </a:t>
            </a:r>
          </a:p>
        </p:txBody>
      </p:sp>
      <p:sp>
        <p:nvSpPr>
          <p:cNvPr id="5" name="Rectangle 4">
            <a:extLst>
              <a:ext uri="{FF2B5EF4-FFF2-40B4-BE49-F238E27FC236}">
                <a16:creationId xmlns:a16="http://schemas.microsoft.com/office/drawing/2014/main" id="{1CC5BDAE-F25E-430F-9B65-6A54CDA3566A}"/>
              </a:ext>
            </a:extLst>
          </p:cNvPr>
          <p:cNvSpPr/>
          <p:nvPr/>
        </p:nvSpPr>
        <p:spPr>
          <a:xfrm>
            <a:off x="6553200" y="1644650"/>
            <a:ext cx="3505200" cy="4572000"/>
          </a:xfrm>
          <a:prstGeom prst="rect">
            <a:avLst/>
          </a:prstGeom>
          <a:ln w="38100">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ln w="28575">
                <a:solidFill>
                  <a:schemeClr val="tx1"/>
                </a:solidFill>
              </a:ln>
            </a:endParaRPr>
          </a:p>
        </p:txBody>
      </p:sp>
      <p:sp>
        <p:nvSpPr>
          <p:cNvPr id="25604" name="TextBox 7">
            <a:extLst>
              <a:ext uri="{FF2B5EF4-FFF2-40B4-BE49-F238E27FC236}">
                <a16:creationId xmlns:a16="http://schemas.microsoft.com/office/drawing/2014/main" id="{6ED200D9-56A8-47D2-ACEE-2FE03FD39B04}"/>
              </a:ext>
            </a:extLst>
          </p:cNvPr>
          <p:cNvSpPr txBox="1">
            <a:spLocks noChangeArrowheads="1"/>
          </p:cNvSpPr>
          <p:nvPr/>
        </p:nvSpPr>
        <p:spPr bwMode="auto">
          <a:xfrm>
            <a:off x="7162800" y="4191001"/>
            <a:ext cx="205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r>
              <a:rPr lang="en-US" altLang="en-US" sz="4000" b="1"/>
              <a:t>Carbon</a:t>
            </a:r>
          </a:p>
        </p:txBody>
      </p:sp>
      <p:sp>
        <p:nvSpPr>
          <p:cNvPr id="10" name="TextBox 9">
            <a:extLst>
              <a:ext uri="{FF2B5EF4-FFF2-40B4-BE49-F238E27FC236}">
                <a16:creationId xmlns:a16="http://schemas.microsoft.com/office/drawing/2014/main" id="{750FED0E-F607-4789-9478-99093FD12674}"/>
              </a:ext>
            </a:extLst>
          </p:cNvPr>
          <p:cNvSpPr txBox="1"/>
          <p:nvPr/>
        </p:nvSpPr>
        <p:spPr bwMode="auto">
          <a:xfrm>
            <a:off x="7239000" y="5181600"/>
            <a:ext cx="2133600" cy="1016000"/>
          </a:xfrm>
          <a:prstGeom prst="rect">
            <a:avLst/>
          </a:prstGeom>
          <a:noFill/>
        </p:spPr>
        <p:txBody>
          <a:bodyPr>
            <a:spAutoFit/>
          </a:bodyPr>
          <a:lstStyle/>
          <a:p>
            <a:pPr algn="ctr">
              <a:defRPr/>
            </a:pPr>
            <a:r>
              <a:rPr lang="en-US" sz="6000" dirty="0">
                <a:solidFill>
                  <a:srgbClr val="000099"/>
                </a:solidFill>
                <a:effectLst>
                  <a:outerShdw blurRad="38100" dist="38100" dir="2700000" algn="tl">
                    <a:srgbClr val="000000">
                      <a:alpha val="43137"/>
                    </a:srgbClr>
                  </a:outerShdw>
                </a:effectLst>
              </a:rPr>
              <a:t>12.0</a:t>
            </a:r>
          </a:p>
        </p:txBody>
      </p:sp>
      <p:sp>
        <p:nvSpPr>
          <p:cNvPr id="13" name="TextBox 12">
            <a:extLst>
              <a:ext uri="{FF2B5EF4-FFF2-40B4-BE49-F238E27FC236}">
                <a16:creationId xmlns:a16="http://schemas.microsoft.com/office/drawing/2014/main" id="{5DD6087D-5860-4DCB-9E56-366ABA6B9D38}"/>
              </a:ext>
            </a:extLst>
          </p:cNvPr>
          <p:cNvSpPr txBox="1">
            <a:spLocks noChangeArrowheads="1"/>
          </p:cNvSpPr>
          <p:nvPr/>
        </p:nvSpPr>
        <p:spPr bwMode="auto">
          <a:xfrm>
            <a:off x="2590800" y="1644650"/>
            <a:ext cx="35814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eaLnBrk="1" hangingPunct="1">
              <a:spcBef>
                <a:spcPct val="0"/>
              </a:spcBef>
              <a:buClrTx/>
              <a:buSzTx/>
              <a:buFontTx/>
              <a:buNone/>
            </a:pPr>
            <a:r>
              <a:rPr lang="en-US" altLang="en-US" sz="2800"/>
              <a:t>Atomic number</a:t>
            </a:r>
          </a:p>
          <a:p>
            <a:pPr eaLnBrk="1" hangingPunct="1">
              <a:spcBef>
                <a:spcPct val="0"/>
              </a:spcBef>
              <a:buClrTx/>
              <a:buSzTx/>
              <a:buFontTx/>
              <a:buNone/>
            </a:pPr>
            <a:r>
              <a:rPr lang="en-US" altLang="en-US" sz="2800">
                <a:solidFill>
                  <a:srgbClr val="000099"/>
                </a:solidFill>
              </a:rPr>
              <a:t># of protons = # of electrons</a:t>
            </a:r>
          </a:p>
        </p:txBody>
      </p:sp>
      <p:sp>
        <p:nvSpPr>
          <p:cNvPr id="14" name="TextBox 13">
            <a:extLst>
              <a:ext uri="{FF2B5EF4-FFF2-40B4-BE49-F238E27FC236}">
                <a16:creationId xmlns:a16="http://schemas.microsoft.com/office/drawing/2014/main" id="{1DDFB3C0-2451-4759-B5A8-A919E4FAEBA2}"/>
              </a:ext>
            </a:extLst>
          </p:cNvPr>
          <p:cNvSpPr txBox="1">
            <a:spLocks noChangeArrowheads="1"/>
          </p:cNvSpPr>
          <p:nvPr/>
        </p:nvSpPr>
        <p:spPr bwMode="auto">
          <a:xfrm>
            <a:off x="2667000" y="5238750"/>
            <a:ext cx="3505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eaLnBrk="1" hangingPunct="1">
              <a:spcBef>
                <a:spcPct val="0"/>
              </a:spcBef>
              <a:buClrTx/>
              <a:buSzTx/>
              <a:buFontTx/>
              <a:buNone/>
            </a:pPr>
            <a:r>
              <a:rPr lang="en-US" altLang="en-US" sz="2400"/>
              <a:t>Atomic mass </a:t>
            </a:r>
            <a:r>
              <a:rPr lang="en-US" altLang="en-US" sz="2400">
                <a:solidFill>
                  <a:srgbClr val="000099"/>
                </a:solidFill>
              </a:rPr>
              <a:t>= # of protons plus the # of neutrons</a:t>
            </a:r>
          </a:p>
        </p:txBody>
      </p:sp>
      <p:sp>
        <p:nvSpPr>
          <p:cNvPr id="4" name="TextBox 3">
            <a:extLst>
              <a:ext uri="{FF2B5EF4-FFF2-40B4-BE49-F238E27FC236}">
                <a16:creationId xmlns:a16="http://schemas.microsoft.com/office/drawing/2014/main" id="{C984AE7E-C7FF-4A78-B7D2-92D1C4FDCFC2}"/>
              </a:ext>
            </a:extLst>
          </p:cNvPr>
          <p:cNvSpPr txBox="1"/>
          <p:nvPr/>
        </p:nvSpPr>
        <p:spPr>
          <a:xfrm>
            <a:off x="7696200" y="1828800"/>
            <a:ext cx="838200" cy="1016000"/>
          </a:xfrm>
          <a:prstGeom prst="rect">
            <a:avLst/>
          </a:prstGeom>
          <a:noFill/>
        </p:spPr>
        <p:txBody>
          <a:bodyPr>
            <a:spAutoFit/>
          </a:bodyPr>
          <a:lstStyle/>
          <a:p>
            <a:pPr algn="ctr">
              <a:defRPr/>
            </a:pPr>
            <a:r>
              <a:rPr lang="en-US" sz="6000" dirty="0">
                <a:solidFill>
                  <a:srgbClr val="000099"/>
                </a:solidFill>
                <a:effectLst>
                  <a:outerShdw blurRad="38100" dist="38100" dir="2700000" algn="tl">
                    <a:srgbClr val="000000">
                      <a:alpha val="43137"/>
                    </a:srgbClr>
                  </a:outerShdw>
                </a:effectLst>
              </a:rPr>
              <a:t>6</a:t>
            </a:r>
          </a:p>
        </p:txBody>
      </p:sp>
      <p:sp>
        <p:nvSpPr>
          <p:cNvPr id="25609" name="TextBox 5">
            <a:extLst>
              <a:ext uri="{FF2B5EF4-FFF2-40B4-BE49-F238E27FC236}">
                <a16:creationId xmlns:a16="http://schemas.microsoft.com/office/drawing/2014/main" id="{B5FF6AF4-7447-4C81-A21A-FB793D0D2DCB}"/>
              </a:ext>
            </a:extLst>
          </p:cNvPr>
          <p:cNvSpPr txBox="1">
            <a:spLocks noChangeArrowheads="1"/>
          </p:cNvSpPr>
          <p:nvPr/>
        </p:nvSpPr>
        <p:spPr bwMode="auto">
          <a:xfrm>
            <a:off x="7543800" y="2667000"/>
            <a:ext cx="1219200"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eaLnBrk="1" hangingPunct="1">
              <a:spcBef>
                <a:spcPct val="0"/>
              </a:spcBef>
              <a:buClrTx/>
              <a:buSzTx/>
              <a:buFontTx/>
              <a:buNone/>
            </a:pPr>
            <a:r>
              <a:rPr lang="en-US" altLang="en-US" sz="12000" b="1"/>
              <a:t>C</a:t>
            </a:r>
          </a:p>
        </p:txBody>
      </p:sp>
      <p:sp>
        <p:nvSpPr>
          <p:cNvPr id="11" name="Right Arrow 10">
            <a:extLst>
              <a:ext uri="{FF2B5EF4-FFF2-40B4-BE49-F238E27FC236}">
                <a16:creationId xmlns:a16="http://schemas.microsoft.com/office/drawing/2014/main" id="{983E6FE2-6536-4341-8EE3-83CDD0347331}"/>
              </a:ext>
            </a:extLst>
          </p:cNvPr>
          <p:cNvSpPr/>
          <p:nvPr/>
        </p:nvSpPr>
        <p:spPr>
          <a:xfrm>
            <a:off x="5943600" y="2057400"/>
            <a:ext cx="1828800" cy="55245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Right Arrow 11">
            <a:extLst>
              <a:ext uri="{FF2B5EF4-FFF2-40B4-BE49-F238E27FC236}">
                <a16:creationId xmlns:a16="http://schemas.microsoft.com/office/drawing/2014/main" id="{BB444822-ECC5-4769-B3BC-FDAFC88714ED}"/>
              </a:ext>
            </a:extLst>
          </p:cNvPr>
          <p:cNvSpPr/>
          <p:nvPr/>
        </p:nvSpPr>
        <p:spPr>
          <a:xfrm>
            <a:off x="6019800" y="5562600"/>
            <a:ext cx="1524000" cy="552450"/>
          </a:xfrm>
          <a:prstGeom prst="rightArrow">
            <a:avLst/>
          </a:prstGeom>
          <a:solidFill>
            <a:srgbClr val="0000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2000"/>
                                        <p:tgtEl>
                                          <p:spTgt spid="13"/>
                                        </p:tgtEl>
                                      </p:cBhvr>
                                    </p:animEffect>
                                    <p:anim calcmode="lin" valueType="num">
                                      <p:cBhvr>
                                        <p:cTn id="8" dur="2000" fill="hold"/>
                                        <p:tgtEl>
                                          <p:spTgt spid="13"/>
                                        </p:tgtEl>
                                        <p:attrNameLst>
                                          <p:attrName>ppt_x</p:attrName>
                                        </p:attrNameLst>
                                      </p:cBhvr>
                                      <p:tavLst>
                                        <p:tav tm="0">
                                          <p:val>
                                            <p:strVal val="#ppt_x"/>
                                          </p:val>
                                        </p:tav>
                                        <p:tav tm="100000">
                                          <p:val>
                                            <p:strVal val="#ppt_x"/>
                                          </p:val>
                                        </p:tav>
                                      </p:tavLst>
                                    </p:anim>
                                    <p:anim calcmode="lin" valueType="num">
                                      <p:cBhvr>
                                        <p:cTn id="9" dur="2000" fill="hold"/>
                                        <p:tgtEl>
                                          <p:spTgt spid="13"/>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2000"/>
                            </p:stCondLst>
                            <p:childTnLst>
                              <p:par>
                                <p:cTn id="11" presetID="53" presetClass="entr" presetSubtype="16"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300" fill="hold"/>
                                        <p:tgtEl>
                                          <p:spTgt spid="4"/>
                                        </p:tgtEl>
                                        <p:attrNameLst>
                                          <p:attrName>ppt_w</p:attrName>
                                        </p:attrNameLst>
                                      </p:cBhvr>
                                      <p:tavLst>
                                        <p:tav tm="0">
                                          <p:val>
                                            <p:fltVal val="0"/>
                                          </p:val>
                                        </p:tav>
                                        <p:tav tm="100000">
                                          <p:val>
                                            <p:strVal val="#ppt_w"/>
                                          </p:val>
                                        </p:tav>
                                      </p:tavLst>
                                    </p:anim>
                                    <p:anim calcmode="lin" valueType="num">
                                      <p:cBhvr>
                                        <p:cTn id="14" dur="1300" fill="hold"/>
                                        <p:tgtEl>
                                          <p:spTgt spid="4"/>
                                        </p:tgtEl>
                                        <p:attrNameLst>
                                          <p:attrName>ppt_h</p:attrName>
                                        </p:attrNameLst>
                                      </p:cBhvr>
                                      <p:tavLst>
                                        <p:tav tm="0">
                                          <p:val>
                                            <p:fltVal val="0"/>
                                          </p:val>
                                        </p:tav>
                                        <p:tav tm="100000">
                                          <p:val>
                                            <p:strVal val="#ppt_h"/>
                                          </p:val>
                                        </p:tav>
                                      </p:tavLst>
                                    </p:anim>
                                    <p:animEffect transition="in" filter="fade">
                                      <p:cBhvr>
                                        <p:cTn id="15" dur="1300"/>
                                        <p:tgtEl>
                                          <p:spTgt spid="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2000"/>
                                        <p:tgtEl>
                                          <p:spTgt spid="14"/>
                                        </p:tgtEl>
                                      </p:cBhvr>
                                    </p:animEffect>
                                    <p:anim calcmode="lin" valueType="num">
                                      <p:cBhvr>
                                        <p:cTn id="21" dur="2000" fill="hold"/>
                                        <p:tgtEl>
                                          <p:spTgt spid="14"/>
                                        </p:tgtEl>
                                        <p:attrNameLst>
                                          <p:attrName>ppt_x</p:attrName>
                                        </p:attrNameLst>
                                      </p:cBhvr>
                                      <p:tavLst>
                                        <p:tav tm="0">
                                          <p:val>
                                            <p:strVal val="#ppt_x"/>
                                          </p:val>
                                        </p:tav>
                                        <p:tav tm="100000">
                                          <p:val>
                                            <p:strVal val="#ppt_x"/>
                                          </p:val>
                                        </p:tav>
                                      </p:tavLst>
                                    </p:anim>
                                    <p:anim calcmode="lin" valueType="num">
                                      <p:cBhvr>
                                        <p:cTn id="22" dur="2000" fill="hold"/>
                                        <p:tgtEl>
                                          <p:spTgt spid="14"/>
                                        </p:tgtEl>
                                        <p:attrNameLst>
                                          <p:attrName>ppt_y</p:attrName>
                                        </p:attrNameLst>
                                      </p:cBhvr>
                                      <p:tavLst>
                                        <p:tav tm="0">
                                          <p:val>
                                            <p:strVal val="#ppt_y+.1"/>
                                          </p:val>
                                        </p:tav>
                                        <p:tav tm="100000">
                                          <p:val>
                                            <p:strVal val="#ppt_y"/>
                                          </p:val>
                                        </p:tav>
                                      </p:tavLst>
                                    </p:anim>
                                  </p:childTnLst>
                                </p:cTn>
                              </p:par>
                            </p:childTnLst>
                          </p:cTn>
                        </p:par>
                        <p:par>
                          <p:cTn id="23" fill="hold" nodeType="afterGroup">
                            <p:stCondLst>
                              <p:cond delay="2000"/>
                            </p:stCondLst>
                            <p:childTnLst>
                              <p:par>
                                <p:cTn id="24" presetID="53" presetClass="entr" presetSubtype="16" fill="hold" grpId="0" nodeType="after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p:cTn id="26" dur="1000" fill="hold"/>
                                        <p:tgtEl>
                                          <p:spTgt spid="10"/>
                                        </p:tgtEl>
                                        <p:attrNameLst>
                                          <p:attrName>ppt_w</p:attrName>
                                        </p:attrNameLst>
                                      </p:cBhvr>
                                      <p:tavLst>
                                        <p:tav tm="0">
                                          <p:val>
                                            <p:fltVal val="0"/>
                                          </p:val>
                                        </p:tav>
                                        <p:tav tm="100000">
                                          <p:val>
                                            <p:strVal val="#ppt_w"/>
                                          </p:val>
                                        </p:tav>
                                      </p:tavLst>
                                    </p:anim>
                                    <p:anim calcmode="lin" valueType="num">
                                      <p:cBhvr>
                                        <p:cTn id="27" dur="1000" fill="hold"/>
                                        <p:tgtEl>
                                          <p:spTgt spid="10"/>
                                        </p:tgtEl>
                                        <p:attrNameLst>
                                          <p:attrName>ppt_h</p:attrName>
                                        </p:attrNameLst>
                                      </p:cBhvr>
                                      <p:tavLst>
                                        <p:tav tm="0">
                                          <p:val>
                                            <p:fltVal val="0"/>
                                          </p:val>
                                        </p:tav>
                                        <p:tav tm="100000">
                                          <p:val>
                                            <p:strVal val="#ppt_h"/>
                                          </p:val>
                                        </p:tav>
                                      </p:tavLst>
                                    </p:anim>
                                    <p:animEffect transition="in" filter="fade">
                                      <p:cBhvr>
                                        <p:cTn id="28" dur="1000"/>
                                        <p:tgtEl>
                                          <p:spTgt spid="10"/>
                                        </p:tgtEl>
                                      </p:cBhvr>
                                    </p:animEffect>
                                  </p:childTnLst>
                                </p:cTn>
                              </p:par>
                              <p:par>
                                <p:cTn id="29" presetID="2" presetClass="entr" presetSubtype="4"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2000" fill="hold"/>
                                        <p:tgtEl>
                                          <p:spTgt spid="11"/>
                                        </p:tgtEl>
                                        <p:attrNameLst>
                                          <p:attrName>ppt_x</p:attrName>
                                        </p:attrNameLst>
                                      </p:cBhvr>
                                      <p:tavLst>
                                        <p:tav tm="0">
                                          <p:val>
                                            <p:strVal val="#ppt_x"/>
                                          </p:val>
                                        </p:tav>
                                        <p:tav tm="100000">
                                          <p:val>
                                            <p:strVal val="#ppt_x"/>
                                          </p:val>
                                        </p:tav>
                                      </p:tavLst>
                                    </p:anim>
                                    <p:anim calcmode="lin" valueType="num">
                                      <p:cBhvr additive="base">
                                        <p:cTn id="32" dur="2000" fill="hold"/>
                                        <p:tgtEl>
                                          <p:spTgt spid="1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2000" fill="hold"/>
                                        <p:tgtEl>
                                          <p:spTgt spid="12"/>
                                        </p:tgtEl>
                                        <p:attrNameLst>
                                          <p:attrName>ppt_x</p:attrName>
                                        </p:attrNameLst>
                                      </p:cBhvr>
                                      <p:tavLst>
                                        <p:tav tm="0">
                                          <p:val>
                                            <p:strVal val="#ppt_x"/>
                                          </p:val>
                                        </p:tav>
                                        <p:tav tm="100000">
                                          <p:val>
                                            <p:strVal val="#ppt_x"/>
                                          </p:val>
                                        </p:tav>
                                      </p:tavLst>
                                    </p:anim>
                                    <p:anim calcmode="lin" valueType="num">
                                      <p:cBhvr additive="base">
                                        <p:cTn id="36"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p:bldP spid="4" grpId="0"/>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DB05C650-8982-4DD0-A41D-5040D5437233}"/>
              </a:ext>
            </a:extLst>
          </p:cNvPr>
          <p:cNvSpPr>
            <a:spLocks noGrp="1" noRot="1" noChangeArrowheads="1"/>
          </p:cNvSpPr>
          <p:nvPr>
            <p:ph type="title"/>
          </p:nvPr>
        </p:nvSpPr>
        <p:spPr/>
        <p:txBody>
          <a:bodyPr/>
          <a:lstStyle/>
          <a:p>
            <a:pPr algn="ctr">
              <a:defRPr/>
            </a:pPr>
            <a:r>
              <a:rPr lang="en-US" b="1" dirty="0">
                <a:solidFill>
                  <a:schemeClr val="tx1"/>
                </a:solidFill>
              </a:rPr>
              <a:t>Atom Characteristics</a:t>
            </a:r>
          </a:p>
        </p:txBody>
      </p:sp>
      <p:sp>
        <p:nvSpPr>
          <p:cNvPr id="26627" name="Rectangle 3">
            <a:extLst>
              <a:ext uri="{FF2B5EF4-FFF2-40B4-BE49-F238E27FC236}">
                <a16:creationId xmlns:a16="http://schemas.microsoft.com/office/drawing/2014/main" id="{34C6A828-4B03-4A17-B743-7226334D89EA}"/>
              </a:ext>
            </a:extLst>
          </p:cNvPr>
          <p:cNvSpPr>
            <a:spLocks noGrp="1"/>
          </p:cNvSpPr>
          <p:nvPr>
            <p:ph idx="1"/>
          </p:nvPr>
        </p:nvSpPr>
        <p:spPr>
          <a:xfrm>
            <a:off x="2879725" y="1066800"/>
            <a:ext cx="7772400" cy="5181600"/>
          </a:xfrm>
        </p:spPr>
        <p:txBody>
          <a:bodyPr/>
          <a:lstStyle/>
          <a:p>
            <a:pPr eaLnBrk="1" hangingPunct="1"/>
            <a:endParaRPr lang="en-US" altLang="en-US"/>
          </a:p>
          <a:p>
            <a:pPr eaLnBrk="1" hangingPunct="1"/>
            <a:r>
              <a:rPr lang="en-US" altLang="en-US"/>
              <a:t>The number of </a:t>
            </a:r>
            <a:r>
              <a:rPr lang="en-US" altLang="en-US">
                <a:solidFill>
                  <a:srgbClr val="FF0000"/>
                </a:solidFill>
              </a:rPr>
              <a:t>protons</a:t>
            </a:r>
            <a:r>
              <a:rPr lang="en-US" altLang="en-US"/>
              <a:t> in the nucleus is the </a:t>
            </a:r>
            <a:r>
              <a:rPr lang="en-US" altLang="en-US" b="1">
                <a:solidFill>
                  <a:srgbClr val="FF0000"/>
                </a:solidFill>
              </a:rPr>
              <a:t>atomic number </a:t>
            </a:r>
            <a:r>
              <a:rPr lang="en-US" altLang="en-US"/>
              <a:t>of that atom. </a:t>
            </a:r>
            <a:r>
              <a:rPr lang="en-US" altLang="en-US">
                <a:solidFill>
                  <a:srgbClr val="FF0000"/>
                </a:solidFill>
              </a:rPr>
              <a:t>Protons</a:t>
            </a:r>
            <a:r>
              <a:rPr lang="en-US" altLang="en-US"/>
              <a:t> are used to identify elements.</a:t>
            </a:r>
          </a:p>
          <a:p>
            <a:pPr eaLnBrk="1" hangingPunct="1">
              <a:buFont typeface="Wingdings 2" panose="05020102010507070707" pitchFamily="18" charset="2"/>
              <a:buNone/>
            </a:pPr>
            <a:endParaRPr lang="en-US" altLang="en-US" sz="2400"/>
          </a:p>
          <a:p>
            <a:pPr eaLnBrk="1" hangingPunct="1"/>
            <a:r>
              <a:rPr lang="en-US" altLang="en-US"/>
              <a:t>The </a:t>
            </a:r>
            <a:r>
              <a:rPr lang="en-US" altLang="en-US">
                <a:solidFill>
                  <a:srgbClr val="FF0000"/>
                </a:solidFill>
              </a:rPr>
              <a:t>atomic number </a:t>
            </a:r>
            <a:r>
              <a:rPr lang="en-US" altLang="en-US"/>
              <a:t>represents the number</a:t>
            </a:r>
            <a:r>
              <a:rPr lang="en-US" altLang="en-US">
                <a:solidFill>
                  <a:srgbClr val="FF0000"/>
                </a:solidFill>
              </a:rPr>
              <a:t> </a:t>
            </a:r>
            <a:r>
              <a:rPr lang="en-US" altLang="en-US"/>
              <a:t>of </a:t>
            </a:r>
            <a:r>
              <a:rPr lang="en-US" altLang="en-US">
                <a:solidFill>
                  <a:srgbClr val="FF0000"/>
                </a:solidFill>
              </a:rPr>
              <a:t>protons</a:t>
            </a:r>
            <a:r>
              <a:rPr lang="en-US" altLang="en-US"/>
              <a:t> (+) and is equal to the number of </a:t>
            </a:r>
            <a:r>
              <a:rPr lang="en-US" altLang="en-US">
                <a:solidFill>
                  <a:srgbClr val="FF0000"/>
                </a:solidFill>
              </a:rPr>
              <a:t>electrons</a:t>
            </a:r>
            <a:r>
              <a:rPr lang="en-US" altLang="en-US"/>
              <a:t> (-).</a:t>
            </a:r>
          </a:p>
          <a:p>
            <a:pPr eaLnBrk="1" hangingPunct="1"/>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82B0A-E355-41E2-ABD6-8549396BE22C}"/>
              </a:ext>
            </a:extLst>
          </p:cNvPr>
          <p:cNvSpPr>
            <a:spLocks noGrp="1"/>
          </p:cNvSpPr>
          <p:nvPr>
            <p:ph type="title"/>
          </p:nvPr>
        </p:nvSpPr>
        <p:spPr/>
        <p:txBody>
          <a:bodyPr>
            <a:normAutofit/>
          </a:bodyPr>
          <a:lstStyle/>
          <a:p>
            <a:pPr>
              <a:defRPr/>
            </a:pPr>
            <a:r>
              <a:rPr lang="en-US" dirty="0"/>
              <a:t>Science Warm Up</a:t>
            </a:r>
            <a:br>
              <a:rPr lang="en-US" dirty="0"/>
            </a:br>
            <a:r>
              <a:rPr lang="en-US" dirty="0"/>
              <a:t>9/7/2021</a:t>
            </a:r>
          </a:p>
        </p:txBody>
      </p:sp>
      <p:sp>
        <p:nvSpPr>
          <p:cNvPr id="3" name="Content Placeholder 2">
            <a:extLst>
              <a:ext uri="{FF2B5EF4-FFF2-40B4-BE49-F238E27FC236}">
                <a16:creationId xmlns:a16="http://schemas.microsoft.com/office/drawing/2014/main" id="{D392A171-48B7-47C5-B1C0-680FD97353B8}"/>
              </a:ext>
            </a:extLst>
          </p:cNvPr>
          <p:cNvSpPr>
            <a:spLocks noGrp="1"/>
          </p:cNvSpPr>
          <p:nvPr>
            <p:ph sz="half" idx="1"/>
          </p:nvPr>
        </p:nvSpPr>
        <p:spPr/>
        <p:txBody>
          <a:bodyPr anchor="ctr">
            <a:normAutofit fontScale="85000" lnSpcReduction="20000"/>
          </a:bodyPr>
          <a:lstStyle/>
          <a:p>
            <a:pPr marL="0" indent="0">
              <a:buNone/>
              <a:defRPr/>
            </a:pPr>
            <a:r>
              <a:rPr lang="en-US" dirty="0">
                <a:solidFill>
                  <a:srgbClr val="FF0000"/>
                </a:solidFill>
              </a:rPr>
              <a:t>What happens to the particles of a sample of matter as its temperature increases? </a:t>
            </a:r>
          </a:p>
          <a:p>
            <a:pPr marL="0" indent="0">
              <a:buNone/>
              <a:defRPr/>
            </a:pPr>
            <a:endParaRPr lang="en-US" dirty="0">
              <a:solidFill>
                <a:srgbClr val="FF0000"/>
              </a:solidFill>
            </a:endParaRPr>
          </a:p>
          <a:p>
            <a:pPr marL="0" indent="0">
              <a:buNone/>
              <a:defRPr/>
            </a:pPr>
            <a:endParaRPr lang="en-US" dirty="0"/>
          </a:p>
          <a:p>
            <a:pPr>
              <a:defRPr/>
            </a:pPr>
            <a:r>
              <a:rPr lang="en-US" dirty="0"/>
              <a:t>A. The particles melt. </a:t>
            </a:r>
          </a:p>
          <a:p>
            <a:pPr>
              <a:defRPr/>
            </a:pPr>
            <a:r>
              <a:rPr lang="en-US" dirty="0"/>
              <a:t>B. The particles move faster. </a:t>
            </a:r>
          </a:p>
          <a:p>
            <a:pPr>
              <a:defRPr/>
            </a:pPr>
            <a:r>
              <a:rPr lang="en-US" dirty="0"/>
              <a:t>C. The particles grow in size. </a:t>
            </a:r>
          </a:p>
          <a:p>
            <a:pPr>
              <a:defRPr/>
            </a:pPr>
            <a:r>
              <a:rPr lang="en-US" dirty="0"/>
              <a:t>D. The particles become lighter. </a:t>
            </a:r>
          </a:p>
          <a:p>
            <a:pPr marL="0" indent="0">
              <a:buNone/>
              <a:defRPr/>
            </a:pPr>
            <a:endParaRPr lang="en-US" dirty="0"/>
          </a:p>
        </p:txBody>
      </p:sp>
      <p:sp>
        <p:nvSpPr>
          <p:cNvPr id="5" name="Content Placeholder 4">
            <a:extLst>
              <a:ext uri="{FF2B5EF4-FFF2-40B4-BE49-F238E27FC236}">
                <a16:creationId xmlns:a16="http://schemas.microsoft.com/office/drawing/2014/main" id="{12B0BE28-A2BA-41F5-BD0D-0D911C4808B7}"/>
              </a:ext>
            </a:extLst>
          </p:cNvPr>
          <p:cNvSpPr>
            <a:spLocks noGrp="1"/>
          </p:cNvSpPr>
          <p:nvPr>
            <p:ph sz="half" idx="2"/>
          </p:nvPr>
        </p:nvSpPr>
        <p:spPr/>
        <p:txBody>
          <a:bodyPr>
            <a:normAutofit fontScale="85000" lnSpcReduction="20000"/>
          </a:bodyPr>
          <a:lstStyle/>
          <a:p>
            <a:pPr marL="0" indent="0">
              <a:buNone/>
            </a:pPr>
            <a:r>
              <a:rPr kumimoji="0" lang="es-ES" altLang="en-US" sz="2800" b="0" i="0" u="none" strike="noStrike" cap="none" normalizeH="0" baseline="0" dirty="0">
                <a:ln>
                  <a:noFill/>
                </a:ln>
                <a:solidFill>
                  <a:schemeClr val="tx1"/>
                </a:solidFill>
                <a:effectLst/>
                <a:latin typeface="Arial Unicode MS" panose="020B0604020202020204" pitchFamily="34" charset="-128"/>
              </a:rPr>
              <a:t>¿Qué les sucede a las partículas de una muestra de materia a medida que aumenta su temperatura?</a:t>
            </a:r>
            <a:r>
              <a:rPr kumimoji="0" lang="es-ES" altLang="en-US" sz="3600" b="0" i="0" u="none" strike="noStrike" cap="none" normalizeH="0" baseline="0" dirty="0">
                <a:ln>
                  <a:noFill/>
                </a:ln>
                <a:solidFill>
                  <a:schemeClr val="tx1"/>
                </a:solidFill>
                <a:effectLst/>
              </a:rPr>
              <a:t> </a:t>
            </a:r>
          </a:p>
          <a:p>
            <a:pPr marL="742950" indent="-742950">
              <a:buAutoNum type="alphaUcPeriod"/>
            </a:pPr>
            <a:r>
              <a:rPr kumimoji="0" lang="es-ES" altLang="en-US" sz="3600" b="0" i="0" u="none" strike="noStrike" cap="none" normalizeH="0" baseline="0" dirty="0">
                <a:ln>
                  <a:noFill/>
                </a:ln>
                <a:solidFill>
                  <a:schemeClr val="tx1"/>
                </a:solidFill>
                <a:effectLst/>
                <a:latin typeface="Arial Unicode MS" panose="020B0604020202020204" pitchFamily="34" charset="-128"/>
              </a:rPr>
              <a:t>Las partículas se derriten.</a:t>
            </a:r>
          </a:p>
          <a:p>
            <a:pPr marL="742950" indent="-742950">
              <a:buAutoNum type="alphaUcPeriod" startAt="2"/>
            </a:pPr>
            <a:r>
              <a:rPr kumimoji="0" lang="es-ES" altLang="en-US" sz="3600" b="0" i="0" u="none" strike="noStrike" cap="none" normalizeH="0" baseline="0" dirty="0">
                <a:ln>
                  <a:noFill/>
                </a:ln>
                <a:solidFill>
                  <a:schemeClr val="tx1"/>
                </a:solidFill>
                <a:effectLst/>
                <a:latin typeface="Arial Unicode MS" panose="020B0604020202020204" pitchFamily="34" charset="-128"/>
              </a:rPr>
              <a:t>Las partículas se mueven más rápido</a:t>
            </a:r>
          </a:p>
          <a:p>
            <a:pPr marL="742950" indent="-742950">
              <a:buAutoNum type="alphaUcPeriod" startAt="2"/>
            </a:pPr>
            <a:r>
              <a:rPr kumimoji="0" lang="es-ES" altLang="en-US" sz="3600" b="0" i="0" u="none" strike="noStrike" cap="none" normalizeH="0" baseline="0" dirty="0">
                <a:ln>
                  <a:noFill/>
                </a:ln>
                <a:solidFill>
                  <a:schemeClr val="tx1"/>
                </a:solidFill>
                <a:effectLst/>
                <a:latin typeface="Arial Unicode MS" panose="020B0604020202020204" pitchFamily="34" charset="-128"/>
              </a:rPr>
              <a:t>Las partículas aumentan de tamaño</a:t>
            </a:r>
          </a:p>
          <a:p>
            <a:pPr marL="0" indent="0">
              <a:buNone/>
            </a:pPr>
            <a:r>
              <a:rPr lang="es-ES" altLang="en-US" sz="3600" dirty="0">
                <a:latin typeface="Arial Unicode MS" panose="020B0604020202020204" pitchFamily="34" charset="-128"/>
              </a:rPr>
              <a:t>D. </a:t>
            </a:r>
            <a:r>
              <a:rPr kumimoji="0" lang="es-ES" altLang="en-US" sz="3600" b="0" i="0" u="none" strike="noStrike" cap="none" normalizeH="0" baseline="0" dirty="0">
                <a:ln>
                  <a:noFill/>
                </a:ln>
                <a:solidFill>
                  <a:schemeClr val="tx1"/>
                </a:solidFill>
                <a:effectLst/>
                <a:latin typeface="Arial Unicode MS" panose="020B0604020202020204" pitchFamily="34" charset="-128"/>
              </a:rPr>
              <a:t> Las partículas se vuelven más ligeras.</a:t>
            </a:r>
          </a:p>
          <a:p>
            <a:pPr marL="742950" indent="-742950">
              <a:buAutoNum type="alphaUcPeriod" startAt="2"/>
            </a:pPr>
            <a:endParaRPr kumimoji="0" lang="es-ES" altLang="en-US" sz="3600" b="0" i="0" u="none" strike="noStrike" cap="none" normalizeH="0" baseline="0" dirty="0">
              <a:ln>
                <a:noFill/>
              </a:ln>
              <a:solidFill>
                <a:schemeClr val="tx1"/>
              </a:solidFill>
              <a:effectLst/>
            </a:endParaRPr>
          </a:p>
          <a:p>
            <a:pPr marL="0" indent="0">
              <a:buNone/>
            </a:pPr>
            <a:endParaRPr lang="es-ES" altLang="en-US" sz="3600" dirty="0">
              <a:latin typeface="Arial" panose="020B0604020202020204" pitchFamily="34" charset="0"/>
            </a:endParaRPr>
          </a:p>
          <a:p>
            <a:pPr marL="0" indent="0">
              <a:buNone/>
            </a:pPr>
            <a:endParaRPr kumimoji="0" lang="es-ES" altLang="en-US" sz="5400" b="0" i="0" u="none" strike="noStrike" cap="none" normalizeH="0" baseline="0" dirty="0">
              <a:ln>
                <a:noFill/>
              </a:ln>
              <a:solidFill>
                <a:schemeClr val="tx1"/>
              </a:solidFill>
              <a:effectLst/>
              <a:latin typeface="Arial" panose="020B0604020202020204" pitchFamily="34" charset="0"/>
            </a:endParaRPr>
          </a:p>
          <a:p>
            <a:pPr marL="0" indent="0">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39FF-3FD9-4CEB-A48C-DE152A782552}"/>
              </a:ext>
            </a:extLst>
          </p:cNvPr>
          <p:cNvSpPr>
            <a:spLocks noGrp="1"/>
          </p:cNvSpPr>
          <p:nvPr>
            <p:ph type="title"/>
          </p:nvPr>
        </p:nvSpPr>
        <p:spPr/>
        <p:txBody>
          <a:bodyPr/>
          <a:lstStyle/>
          <a:p>
            <a:pPr algn="ctr">
              <a:defRPr/>
            </a:pPr>
            <a:r>
              <a:rPr lang="en-US" b="1" dirty="0">
                <a:solidFill>
                  <a:schemeClr val="tx1"/>
                </a:solidFill>
              </a:rPr>
              <a:t>Atom Characteristics</a:t>
            </a:r>
            <a:endParaRPr lang="en-US" dirty="0"/>
          </a:p>
        </p:txBody>
      </p:sp>
      <p:sp>
        <p:nvSpPr>
          <p:cNvPr id="3" name="Content Placeholder 2">
            <a:extLst>
              <a:ext uri="{FF2B5EF4-FFF2-40B4-BE49-F238E27FC236}">
                <a16:creationId xmlns:a16="http://schemas.microsoft.com/office/drawing/2014/main" id="{FD38F93B-A7D4-4284-B1B5-660B11C6B7BC}"/>
              </a:ext>
            </a:extLst>
          </p:cNvPr>
          <p:cNvSpPr>
            <a:spLocks noGrp="1"/>
          </p:cNvSpPr>
          <p:nvPr>
            <p:ph idx="1"/>
          </p:nvPr>
        </p:nvSpPr>
        <p:spPr>
          <a:xfrm>
            <a:off x="2971800" y="1600200"/>
            <a:ext cx="7499350" cy="4800600"/>
          </a:xfrm>
        </p:spPr>
        <p:txBody>
          <a:bodyPr/>
          <a:lstStyle/>
          <a:p>
            <a:pPr marL="365760" indent="-283464">
              <a:buFont typeface="Wingdings 2"/>
              <a:buChar char=""/>
              <a:defRPr/>
            </a:pPr>
            <a:r>
              <a:rPr lang="en-US" dirty="0"/>
              <a:t>The </a:t>
            </a:r>
            <a:r>
              <a:rPr lang="en-US" b="1" dirty="0">
                <a:solidFill>
                  <a:srgbClr val="FF0000"/>
                </a:solidFill>
              </a:rPr>
              <a:t>atomic mass </a:t>
            </a:r>
            <a:r>
              <a:rPr lang="en-US" dirty="0"/>
              <a:t>is the mass of the </a:t>
            </a:r>
            <a:r>
              <a:rPr lang="en-US" dirty="0">
                <a:solidFill>
                  <a:srgbClr val="FF0000"/>
                </a:solidFill>
              </a:rPr>
              <a:t>protons</a:t>
            </a:r>
            <a:r>
              <a:rPr lang="en-US" dirty="0"/>
              <a:t> plus the mass of the </a:t>
            </a:r>
            <a:r>
              <a:rPr lang="en-US" dirty="0">
                <a:solidFill>
                  <a:srgbClr val="FF0000"/>
                </a:solidFill>
              </a:rPr>
              <a:t>neutrons</a:t>
            </a:r>
            <a:r>
              <a:rPr lang="en-US" dirty="0"/>
              <a:t>.</a:t>
            </a:r>
            <a:endParaRPr lang="en-US" dirty="0">
              <a:solidFill>
                <a:srgbClr val="FF0000"/>
              </a:solidFill>
            </a:endParaRPr>
          </a:p>
          <a:p>
            <a:pPr marL="82296" indent="0">
              <a:buNone/>
              <a:defRPr/>
            </a:pPr>
            <a:endParaRPr lang="en-US" sz="1400" dirty="0">
              <a:solidFill>
                <a:srgbClr val="FF0000"/>
              </a:solidFill>
            </a:endParaRPr>
          </a:p>
          <a:p>
            <a:pPr marL="640080" lvl="1" indent="-237744">
              <a:buFont typeface="Wingdings" pitchFamily="2" charset="2"/>
              <a:buChar char="Ø"/>
              <a:defRPr/>
            </a:pPr>
            <a:r>
              <a:rPr lang="en-US" dirty="0">
                <a:solidFill>
                  <a:srgbClr val="FF0000"/>
                </a:solidFill>
              </a:rPr>
              <a:t>Atomic mass </a:t>
            </a:r>
            <a:r>
              <a:rPr lang="en-US" dirty="0"/>
              <a:t>is recorded in the SI units: </a:t>
            </a:r>
            <a:r>
              <a:rPr lang="en-US" b="1" dirty="0">
                <a:solidFill>
                  <a:srgbClr val="FF0000"/>
                </a:solidFill>
              </a:rPr>
              <a:t>atomic mass units </a:t>
            </a:r>
            <a:r>
              <a:rPr lang="en-US" dirty="0"/>
              <a:t>(</a:t>
            </a:r>
            <a:r>
              <a:rPr lang="en-US" b="1" dirty="0" err="1">
                <a:solidFill>
                  <a:srgbClr val="FF0000"/>
                </a:solidFill>
              </a:rPr>
              <a:t>amu</a:t>
            </a:r>
            <a:r>
              <a:rPr lang="en-US" dirty="0"/>
              <a:t>).</a:t>
            </a:r>
          </a:p>
          <a:p>
            <a:pPr marL="640080" lvl="1" indent="-237744">
              <a:buFont typeface="Wingdings" pitchFamily="2" charset="2"/>
              <a:buChar char="Ø"/>
              <a:defRPr/>
            </a:pPr>
            <a:r>
              <a:rPr lang="en-US" dirty="0">
                <a:solidFill>
                  <a:srgbClr val="FF0000"/>
                </a:solidFill>
              </a:rPr>
              <a:t>Protons</a:t>
            </a:r>
            <a:r>
              <a:rPr lang="en-US" dirty="0"/>
              <a:t> and </a:t>
            </a:r>
            <a:r>
              <a:rPr lang="en-US" dirty="0">
                <a:solidFill>
                  <a:srgbClr val="FF0000"/>
                </a:solidFill>
              </a:rPr>
              <a:t>neutrons </a:t>
            </a:r>
            <a:r>
              <a:rPr lang="en-US" dirty="0"/>
              <a:t>each are given an </a:t>
            </a:r>
            <a:r>
              <a:rPr lang="en-US" dirty="0" err="1">
                <a:solidFill>
                  <a:srgbClr val="FF0000"/>
                </a:solidFill>
              </a:rPr>
              <a:t>amu</a:t>
            </a:r>
            <a:r>
              <a:rPr lang="en-US" dirty="0"/>
              <a:t> of 1.</a:t>
            </a:r>
          </a:p>
          <a:p>
            <a:pPr marL="640080" lvl="1" indent="-237744">
              <a:buFont typeface="Wingdings" pitchFamily="2" charset="2"/>
              <a:buChar char="Ø"/>
              <a:defRPr/>
            </a:pPr>
            <a:r>
              <a:rPr lang="en-US" dirty="0"/>
              <a:t>Electrons have a mass of nearly zero. </a:t>
            </a:r>
          </a:p>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C6B65-4688-4A1C-99F5-04BC371FD1AF}"/>
              </a:ext>
            </a:extLst>
          </p:cNvPr>
          <p:cNvSpPr>
            <a:spLocks noGrp="1"/>
          </p:cNvSpPr>
          <p:nvPr>
            <p:ph type="title"/>
          </p:nvPr>
        </p:nvSpPr>
        <p:spPr/>
        <p:txBody>
          <a:bodyPr>
            <a:normAutofit/>
          </a:bodyPr>
          <a:lstStyle/>
          <a:p>
            <a:pPr>
              <a:defRPr/>
            </a:pPr>
            <a:r>
              <a:rPr lang="en-US" dirty="0"/>
              <a:t>Science Closure</a:t>
            </a:r>
            <a:br>
              <a:rPr lang="en-US" dirty="0"/>
            </a:br>
            <a:r>
              <a:rPr lang="en-US" dirty="0"/>
              <a:t>9/7/21</a:t>
            </a:r>
          </a:p>
        </p:txBody>
      </p:sp>
      <p:sp>
        <p:nvSpPr>
          <p:cNvPr id="3" name="Content Placeholder 2">
            <a:extLst>
              <a:ext uri="{FF2B5EF4-FFF2-40B4-BE49-F238E27FC236}">
                <a16:creationId xmlns:a16="http://schemas.microsoft.com/office/drawing/2014/main" id="{79176BF7-35C6-4BF4-A5B3-EB280705C462}"/>
              </a:ext>
            </a:extLst>
          </p:cNvPr>
          <p:cNvSpPr>
            <a:spLocks noGrp="1"/>
          </p:cNvSpPr>
          <p:nvPr>
            <p:ph idx="1"/>
          </p:nvPr>
        </p:nvSpPr>
        <p:spPr/>
        <p:txBody>
          <a:bodyPr/>
          <a:lstStyle/>
          <a:p>
            <a:pPr marL="82550" indent="0">
              <a:buNone/>
              <a:defRPr/>
            </a:pPr>
            <a:r>
              <a:rPr lang="en-US" dirty="0">
                <a:solidFill>
                  <a:srgbClr val="FF0000"/>
                </a:solidFill>
              </a:rPr>
              <a:t>An atom’s mass number is 210 and its atomic number is 85. How many neutrons does the atom have? </a:t>
            </a:r>
          </a:p>
          <a:p>
            <a:pPr>
              <a:defRPr/>
            </a:pPr>
            <a:r>
              <a:rPr lang="en-US" dirty="0"/>
              <a:t>A. 85 </a:t>
            </a:r>
          </a:p>
          <a:p>
            <a:pPr>
              <a:defRPr/>
            </a:pPr>
            <a:r>
              <a:rPr lang="en-US" dirty="0"/>
              <a:t>B. 125 </a:t>
            </a:r>
          </a:p>
          <a:p>
            <a:pPr>
              <a:defRPr/>
            </a:pPr>
            <a:r>
              <a:rPr lang="en-US" dirty="0"/>
              <a:t>C. 210 </a:t>
            </a:r>
          </a:p>
          <a:p>
            <a:pPr>
              <a:defRPr/>
            </a:pPr>
            <a:r>
              <a:rPr lang="en-US" dirty="0"/>
              <a:t>D. 295 </a:t>
            </a:r>
          </a:p>
          <a:p>
            <a:pPr marL="82550" indent="0">
              <a:buNone/>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55C4F-9FCD-4367-9A5E-18F1D01D2BE6}"/>
              </a:ext>
            </a:extLst>
          </p:cNvPr>
          <p:cNvSpPr>
            <a:spLocks noGrp="1"/>
          </p:cNvSpPr>
          <p:nvPr>
            <p:ph type="title"/>
          </p:nvPr>
        </p:nvSpPr>
        <p:spPr/>
        <p:txBody>
          <a:bodyPr>
            <a:noAutofit/>
          </a:bodyPr>
          <a:lstStyle/>
          <a:p>
            <a:pPr algn="ctr"/>
            <a:r>
              <a:rPr lang="en-US" sz="9600" dirty="0"/>
              <a:t>Matter</a:t>
            </a:r>
          </a:p>
        </p:txBody>
      </p:sp>
      <p:sp>
        <p:nvSpPr>
          <p:cNvPr id="3" name="Content Placeholder 2">
            <a:extLst>
              <a:ext uri="{FF2B5EF4-FFF2-40B4-BE49-F238E27FC236}">
                <a16:creationId xmlns:a16="http://schemas.microsoft.com/office/drawing/2014/main" id="{D11B87B6-BA77-414F-9C85-87952AC21FB4}"/>
              </a:ext>
            </a:extLst>
          </p:cNvPr>
          <p:cNvSpPr>
            <a:spLocks noGrp="1"/>
          </p:cNvSpPr>
          <p:nvPr>
            <p:ph idx="1"/>
          </p:nvPr>
        </p:nvSpPr>
        <p:spPr/>
        <p:txBody>
          <a:bodyPr>
            <a:normAutofit/>
          </a:bodyPr>
          <a:lstStyle/>
          <a:p>
            <a:pPr marL="0" indent="0" algn="ctr">
              <a:buNone/>
            </a:pPr>
            <a:r>
              <a:rPr lang="en-US" sz="6000" dirty="0"/>
              <a:t>Anything that has mass and takes up space</a:t>
            </a:r>
          </a:p>
        </p:txBody>
      </p:sp>
    </p:spTree>
    <p:extLst>
      <p:ext uri="{BB962C8B-B14F-4D97-AF65-F5344CB8AC3E}">
        <p14:creationId xmlns:p14="http://schemas.microsoft.com/office/powerpoint/2010/main" val="14544984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43367-13C5-4CD5-9885-85415BCEF37F}"/>
              </a:ext>
            </a:extLst>
          </p:cNvPr>
          <p:cNvSpPr>
            <a:spLocks noGrp="1"/>
          </p:cNvSpPr>
          <p:nvPr>
            <p:ph type="title"/>
          </p:nvPr>
        </p:nvSpPr>
        <p:spPr/>
        <p:txBody>
          <a:bodyPr>
            <a:noAutofit/>
          </a:bodyPr>
          <a:lstStyle/>
          <a:p>
            <a:pPr algn="ctr"/>
            <a:r>
              <a:rPr lang="en-US" sz="9600" dirty="0"/>
              <a:t>Atom</a:t>
            </a:r>
          </a:p>
        </p:txBody>
      </p:sp>
      <p:pic>
        <p:nvPicPr>
          <p:cNvPr id="5" name="Content Placeholder 4">
            <a:extLst>
              <a:ext uri="{FF2B5EF4-FFF2-40B4-BE49-F238E27FC236}">
                <a16:creationId xmlns:a16="http://schemas.microsoft.com/office/drawing/2014/main" id="{AE941E8C-592D-4482-BD4F-89B18DB9E353}"/>
              </a:ext>
            </a:extLst>
          </p:cNvPr>
          <p:cNvPicPr>
            <a:picLocks noGrp="1" noChangeAspect="1"/>
          </p:cNvPicPr>
          <p:nvPr>
            <p:ph idx="1"/>
          </p:nvPr>
        </p:nvPicPr>
        <p:blipFill>
          <a:blip r:embed="rId2"/>
          <a:stretch>
            <a:fillRect/>
          </a:stretch>
        </p:blipFill>
        <p:spPr>
          <a:xfrm>
            <a:off x="1558583" y="1887212"/>
            <a:ext cx="9576006" cy="2600381"/>
          </a:xfrm>
        </p:spPr>
      </p:pic>
    </p:spTree>
    <p:extLst>
      <p:ext uri="{BB962C8B-B14F-4D97-AF65-F5344CB8AC3E}">
        <p14:creationId xmlns:p14="http://schemas.microsoft.com/office/powerpoint/2010/main" val="34745755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F1AF4-A8AA-4FE1-A474-05010E3E7166}"/>
              </a:ext>
            </a:extLst>
          </p:cNvPr>
          <p:cNvSpPr>
            <a:spLocks noGrp="1"/>
          </p:cNvSpPr>
          <p:nvPr>
            <p:ph type="title"/>
          </p:nvPr>
        </p:nvSpPr>
        <p:spPr/>
        <p:txBody>
          <a:bodyPr>
            <a:normAutofit/>
          </a:bodyPr>
          <a:lstStyle/>
          <a:p>
            <a:pPr algn="ctr"/>
            <a:r>
              <a:rPr lang="en-US" sz="6600" dirty="0"/>
              <a:t>Electron</a:t>
            </a:r>
          </a:p>
        </p:txBody>
      </p:sp>
      <p:pic>
        <p:nvPicPr>
          <p:cNvPr id="5" name="Content Placeholder 4">
            <a:extLst>
              <a:ext uri="{FF2B5EF4-FFF2-40B4-BE49-F238E27FC236}">
                <a16:creationId xmlns:a16="http://schemas.microsoft.com/office/drawing/2014/main" id="{C1297E99-DF98-4D2C-ADA8-ED3FEFF3B5C2}"/>
              </a:ext>
            </a:extLst>
          </p:cNvPr>
          <p:cNvPicPr>
            <a:picLocks noGrp="1" noChangeAspect="1"/>
          </p:cNvPicPr>
          <p:nvPr>
            <p:ph idx="1"/>
          </p:nvPr>
        </p:nvPicPr>
        <p:blipFill>
          <a:blip r:embed="rId2"/>
          <a:stretch>
            <a:fillRect/>
          </a:stretch>
        </p:blipFill>
        <p:spPr>
          <a:xfrm>
            <a:off x="1226832" y="2474654"/>
            <a:ext cx="9738336" cy="1537632"/>
          </a:xfrm>
        </p:spPr>
      </p:pic>
    </p:spTree>
    <p:extLst>
      <p:ext uri="{BB962C8B-B14F-4D97-AF65-F5344CB8AC3E}">
        <p14:creationId xmlns:p14="http://schemas.microsoft.com/office/powerpoint/2010/main" val="11360661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276DF-4FDA-448B-B6EC-FE5B6B6C146D}"/>
              </a:ext>
            </a:extLst>
          </p:cNvPr>
          <p:cNvSpPr>
            <a:spLocks noGrp="1"/>
          </p:cNvSpPr>
          <p:nvPr>
            <p:ph type="title"/>
          </p:nvPr>
        </p:nvSpPr>
        <p:spPr/>
        <p:txBody>
          <a:bodyPr>
            <a:noAutofit/>
          </a:bodyPr>
          <a:lstStyle/>
          <a:p>
            <a:pPr algn="ctr"/>
            <a:r>
              <a:rPr lang="en-US" sz="9600" dirty="0"/>
              <a:t>Neutron</a:t>
            </a:r>
          </a:p>
        </p:txBody>
      </p:sp>
      <p:pic>
        <p:nvPicPr>
          <p:cNvPr id="5" name="Content Placeholder 4">
            <a:extLst>
              <a:ext uri="{FF2B5EF4-FFF2-40B4-BE49-F238E27FC236}">
                <a16:creationId xmlns:a16="http://schemas.microsoft.com/office/drawing/2014/main" id="{07517AB7-63E1-423E-8F9E-408B7AB04A62}"/>
              </a:ext>
            </a:extLst>
          </p:cNvPr>
          <p:cNvPicPr>
            <a:picLocks noGrp="1" noChangeAspect="1"/>
          </p:cNvPicPr>
          <p:nvPr>
            <p:ph idx="1"/>
          </p:nvPr>
        </p:nvPicPr>
        <p:blipFill>
          <a:blip r:embed="rId2"/>
          <a:stretch>
            <a:fillRect/>
          </a:stretch>
        </p:blipFill>
        <p:spPr>
          <a:xfrm>
            <a:off x="1971722" y="2096087"/>
            <a:ext cx="8248556" cy="2078636"/>
          </a:xfrm>
        </p:spPr>
      </p:pic>
    </p:spTree>
    <p:extLst>
      <p:ext uri="{BB962C8B-B14F-4D97-AF65-F5344CB8AC3E}">
        <p14:creationId xmlns:p14="http://schemas.microsoft.com/office/powerpoint/2010/main" val="2872579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AF28D-8AF3-4FC6-AE39-09519BB5EC5C}"/>
              </a:ext>
            </a:extLst>
          </p:cNvPr>
          <p:cNvSpPr>
            <a:spLocks noGrp="1"/>
          </p:cNvSpPr>
          <p:nvPr>
            <p:ph type="title"/>
          </p:nvPr>
        </p:nvSpPr>
        <p:spPr/>
        <p:txBody>
          <a:bodyPr>
            <a:noAutofit/>
          </a:bodyPr>
          <a:lstStyle/>
          <a:p>
            <a:pPr algn="ctr"/>
            <a:r>
              <a:rPr lang="en-US" sz="9600" dirty="0"/>
              <a:t>Proton</a:t>
            </a:r>
          </a:p>
        </p:txBody>
      </p:sp>
      <p:pic>
        <p:nvPicPr>
          <p:cNvPr id="5" name="Content Placeholder 4">
            <a:extLst>
              <a:ext uri="{FF2B5EF4-FFF2-40B4-BE49-F238E27FC236}">
                <a16:creationId xmlns:a16="http://schemas.microsoft.com/office/drawing/2014/main" id="{A7FBD7CB-6338-47F7-9398-FF603E0BF98D}"/>
              </a:ext>
            </a:extLst>
          </p:cNvPr>
          <p:cNvPicPr>
            <a:picLocks noGrp="1" noChangeAspect="1"/>
          </p:cNvPicPr>
          <p:nvPr>
            <p:ph idx="1"/>
          </p:nvPr>
        </p:nvPicPr>
        <p:blipFill>
          <a:blip r:embed="rId2"/>
          <a:stretch>
            <a:fillRect/>
          </a:stretch>
        </p:blipFill>
        <p:spPr>
          <a:xfrm>
            <a:off x="2139364" y="1814732"/>
            <a:ext cx="8355133" cy="4617310"/>
          </a:xfrm>
        </p:spPr>
      </p:pic>
    </p:spTree>
    <p:extLst>
      <p:ext uri="{BB962C8B-B14F-4D97-AF65-F5344CB8AC3E}">
        <p14:creationId xmlns:p14="http://schemas.microsoft.com/office/powerpoint/2010/main" val="50555266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3140D-15CB-431B-85C8-9079B34E5B8F}"/>
              </a:ext>
            </a:extLst>
          </p:cNvPr>
          <p:cNvSpPr>
            <a:spLocks noGrp="1"/>
          </p:cNvSpPr>
          <p:nvPr>
            <p:ph type="title"/>
          </p:nvPr>
        </p:nvSpPr>
        <p:spPr/>
        <p:txBody>
          <a:bodyPr>
            <a:noAutofit/>
          </a:bodyPr>
          <a:lstStyle/>
          <a:p>
            <a:pPr algn="ctr"/>
            <a:r>
              <a:rPr lang="en-US" sz="9600" dirty="0"/>
              <a:t>Nucleus</a:t>
            </a:r>
          </a:p>
        </p:txBody>
      </p:sp>
      <p:pic>
        <p:nvPicPr>
          <p:cNvPr id="5" name="Content Placeholder 4">
            <a:extLst>
              <a:ext uri="{FF2B5EF4-FFF2-40B4-BE49-F238E27FC236}">
                <a16:creationId xmlns:a16="http://schemas.microsoft.com/office/drawing/2014/main" id="{B9FBF083-A216-4D56-81ED-5102F48DE86F}"/>
              </a:ext>
            </a:extLst>
          </p:cNvPr>
          <p:cNvPicPr>
            <a:picLocks noGrp="1" noChangeAspect="1"/>
          </p:cNvPicPr>
          <p:nvPr>
            <p:ph idx="1"/>
          </p:nvPr>
        </p:nvPicPr>
        <p:blipFill>
          <a:blip r:embed="rId2"/>
          <a:stretch>
            <a:fillRect/>
          </a:stretch>
        </p:blipFill>
        <p:spPr>
          <a:xfrm>
            <a:off x="1436270" y="2332383"/>
            <a:ext cx="9722060" cy="3482015"/>
          </a:xfrm>
        </p:spPr>
      </p:pic>
    </p:spTree>
    <p:extLst>
      <p:ext uri="{BB962C8B-B14F-4D97-AF65-F5344CB8AC3E}">
        <p14:creationId xmlns:p14="http://schemas.microsoft.com/office/powerpoint/2010/main" val="31374169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17C65-F949-4EC3-99C6-53642408F59E}"/>
              </a:ext>
            </a:extLst>
          </p:cNvPr>
          <p:cNvSpPr>
            <a:spLocks noGrp="1"/>
          </p:cNvSpPr>
          <p:nvPr>
            <p:ph type="title"/>
          </p:nvPr>
        </p:nvSpPr>
        <p:spPr/>
        <p:txBody>
          <a:bodyPr>
            <a:normAutofit/>
          </a:bodyPr>
          <a:lstStyle/>
          <a:p>
            <a:pPr algn="ctr"/>
            <a:r>
              <a:rPr lang="en-US" sz="6000" dirty="0"/>
              <a:t>Electron Cloud</a:t>
            </a:r>
          </a:p>
        </p:txBody>
      </p:sp>
      <p:pic>
        <p:nvPicPr>
          <p:cNvPr id="5" name="Content Placeholder 4">
            <a:extLst>
              <a:ext uri="{FF2B5EF4-FFF2-40B4-BE49-F238E27FC236}">
                <a16:creationId xmlns:a16="http://schemas.microsoft.com/office/drawing/2014/main" id="{C3721E1A-2F55-438B-982B-D1BFECCA1F1F}"/>
              </a:ext>
            </a:extLst>
          </p:cNvPr>
          <p:cNvPicPr>
            <a:picLocks noGrp="1" noChangeAspect="1"/>
          </p:cNvPicPr>
          <p:nvPr>
            <p:ph idx="1"/>
          </p:nvPr>
        </p:nvPicPr>
        <p:blipFill>
          <a:blip r:embed="rId2"/>
          <a:stretch>
            <a:fillRect/>
          </a:stretch>
        </p:blipFill>
        <p:spPr>
          <a:xfrm>
            <a:off x="733316" y="2716696"/>
            <a:ext cx="9934684" cy="2379791"/>
          </a:xfrm>
        </p:spPr>
      </p:pic>
    </p:spTree>
    <p:extLst>
      <p:ext uri="{BB962C8B-B14F-4D97-AF65-F5344CB8AC3E}">
        <p14:creationId xmlns:p14="http://schemas.microsoft.com/office/powerpoint/2010/main" val="7877609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900E-6C3B-4A13-8D6E-D0FCCBA8AF82}"/>
              </a:ext>
            </a:extLst>
          </p:cNvPr>
          <p:cNvSpPr>
            <a:spLocks noGrp="1"/>
          </p:cNvSpPr>
          <p:nvPr>
            <p:ph type="title"/>
          </p:nvPr>
        </p:nvSpPr>
        <p:spPr/>
        <p:txBody>
          <a:bodyPr>
            <a:normAutofit/>
          </a:bodyPr>
          <a:lstStyle/>
          <a:p>
            <a:pPr algn="ctr"/>
            <a:r>
              <a:rPr lang="en-US" sz="6600" dirty="0"/>
              <a:t>Atomic Number</a:t>
            </a:r>
          </a:p>
        </p:txBody>
      </p:sp>
      <p:pic>
        <p:nvPicPr>
          <p:cNvPr id="5" name="Content Placeholder 4">
            <a:extLst>
              <a:ext uri="{FF2B5EF4-FFF2-40B4-BE49-F238E27FC236}">
                <a16:creationId xmlns:a16="http://schemas.microsoft.com/office/drawing/2014/main" id="{E295773B-E7F1-44A8-B9E6-50E22161A8BD}"/>
              </a:ext>
            </a:extLst>
          </p:cNvPr>
          <p:cNvPicPr>
            <a:picLocks noGrp="1" noChangeAspect="1"/>
          </p:cNvPicPr>
          <p:nvPr>
            <p:ph idx="1"/>
          </p:nvPr>
        </p:nvPicPr>
        <p:blipFill>
          <a:blip r:embed="rId2"/>
          <a:stretch>
            <a:fillRect/>
          </a:stretch>
        </p:blipFill>
        <p:spPr>
          <a:xfrm>
            <a:off x="1109624" y="2438399"/>
            <a:ext cx="9545124" cy="2991755"/>
          </a:xfrm>
        </p:spPr>
      </p:pic>
    </p:spTree>
    <p:extLst>
      <p:ext uri="{BB962C8B-B14F-4D97-AF65-F5344CB8AC3E}">
        <p14:creationId xmlns:p14="http://schemas.microsoft.com/office/powerpoint/2010/main" val="245440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35A04CF-97D4-4FF7-B359-C546B1F62E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2A2B036-460D-4994-BE69-2CA0332210E5}"/>
              </a:ext>
            </a:extLst>
          </p:cNvPr>
          <p:cNvSpPr>
            <a:spLocks noGrp="1"/>
          </p:cNvSpPr>
          <p:nvPr>
            <p:ph type="title"/>
          </p:nvPr>
        </p:nvSpPr>
        <p:spPr>
          <a:xfrm>
            <a:off x="804672" y="1412489"/>
            <a:ext cx="2871095" cy="2156621"/>
          </a:xfrm>
        </p:spPr>
        <p:txBody>
          <a:bodyPr anchor="t">
            <a:normAutofit/>
          </a:bodyPr>
          <a:lstStyle/>
          <a:p>
            <a:r>
              <a:rPr lang="en-US" sz="3600">
                <a:solidFill>
                  <a:srgbClr val="FFFFFF"/>
                </a:solidFill>
              </a:rPr>
              <a:t>Test Retake-Makeup Tomorrow</a:t>
            </a:r>
          </a:p>
        </p:txBody>
      </p:sp>
      <p:sp>
        <p:nvSpPr>
          <p:cNvPr id="3" name="Content Placeholder 2">
            <a:extLst>
              <a:ext uri="{FF2B5EF4-FFF2-40B4-BE49-F238E27FC236}">
                <a16:creationId xmlns:a16="http://schemas.microsoft.com/office/drawing/2014/main" id="{45A3DD35-02AD-4EC7-9285-F6A8DE98CAD5}"/>
              </a:ext>
            </a:extLst>
          </p:cNvPr>
          <p:cNvSpPr>
            <a:spLocks noGrp="1"/>
          </p:cNvSpPr>
          <p:nvPr>
            <p:ph sz="half" idx="1"/>
          </p:nvPr>
        </p:nvSpPr>
        <p:spPr>
          <a:xfrm>
            <a:off x="5198993" y="1412489"/>
            <a:ext cx="2926080" cy="4363844"/>
          </a:xfrm>
        </p:spPr>
        <p:txBody>
          <a:bodyPr>
            <a:normAutofit lnSpcReduction="10000"/>
          </a:bodyPr>
          <a:lstStyle/>
          <a:p>
            <a:pPr marL="0" indent="0">
              <a:buNone/>
            </a:pPr>
            <a:r>
              <a:rPr lang="en-US" sz="2000" dirty="0">
                <a:solidFill>
                  <a:srgbClr val="FF0000"/>
                </a:solidFill>
              </a:rPr>
              <a:t>If you have a device you may use the below information to finish you test after school today. If you’re not able to finish it today then time will be allowed during class on tomorrow.</a:t>
            </a:r>
          </a:p>
          <a:p>
            <a:pPr marL="0" indent="0">
              <a:buNone/>
            </a:pPr>
            <a:endParaRPr lang="en-US" sz="2000" dirty="0"/>
          </a:p>
          <a:p>
            <a:pPr marL="0" indent="0">
              <a:buNone/>
            </a:pPr>
            <a:r>
              <a:rPr lang="en-US" sz="2000" dirty="0"/>
              <a:t>2</a:t>
            </a:r>
            <a:r>
              <a:rPr lang="en-US" sz="2000" baseline="30000" dirty="0"/>
              <a:t>nd</a:t>
            </a:r>
            <a:r>
              <a:rPr lang="en-US" sz="2000" dirty="0"/>
              <a:t> P</a:t>
            </a:r>
            <a:r>
              <a:rPr lang="en-US" sz="2000" dirty="0">
                <a:sym typeface="Wingdings" panose="05000000000000000000" pitchFamily="2" charset="2"/>
              </a:rPr>
              <a:t>352085</a:t>
            </a:r>
          </a:p>
          <a:p>
            <a:pPr marL="0" indent="0">
              <a:buNone/>
            </a:pPr>
            <a:r>
              <a:rPr lang="en-US" sz="2000" dirty="0">
                <a:sym typeface="Wingdings" panose="05000000000000000000" pitchFamily="2" charset="2"/>
              </a:rPr>
              <a:t>3</a:t>
            </a:r>
            <a:r>
              <a:rPr lang="en-US" sz="2000" baseline="30000" dirty="0">
                <a:sym typeface="Wingdings" panose="05000000000000000000" pitchFamily="2" charset="2"/>
              </a:rPr>
              <a:t>rd</a:t>
            </a:r>
            <a:r>
              <a:rPr lang="en-US" sz="2000" dirty="0">
                <a:sym typeface="Wingdings" panose="05000000000000000000" pitchFamily="2" charset="2"/>
              </a:rPr>
              <a:t> P939930</a:t>
            </a:r>
          </a:p>
          <a:p>
            <a:pPr marL="0" indent="0">
              <a:buNone/>
            </a:pPr>
            <a:r>
              <a:rPr lang="en-US" sz="2000" dirty="0">
                <a:sym typeface="Wingdings" panose="05000000000000000000" pitchFamily="2" charset="2"/>
              </a:rPr>
              <a:t>4</a:t>
            </a:r>
            <a:r>
              <a:rPr lang="en-US" sz="2000" baseline="30000" dirty="0">
                <a:sym typeface="Wingdings" panose="05000000000000000000" pitchFamily="2" charset="2"/>
              </a:rPr>
              <a:t>th</a:t>
            </a:r>
            <a:r>
              <a:rPr lang="en-US" sz="2000" dirty="0">
                <a:sym typeface="Wingdings" panose="05000000000000000000" pitchFamily="2" charset="2"/>
              </a:rPr>
              <a:t> P 302862</a:t>
            </a:r>
          </a:p>
          <a:p>
            <a:pPr marL="0" indent="0">
              <a:buNone/>
            </a:pPr>
            <a:r>
              <a:rPr lang="en-US" sz="2000" dirty="0">
                <a:sym typeface="Wingdings" panose="05000000000000000000" pitchFamily="2" charset="2"/>
              </a:rPr>
              <a:t>6</a:t>
            </a:r>
            <a:r>
              <a:rPr lang="en-US" sz="2000" baseline="30000" dirty="0">
                <a:sym typeface="Wingdings" panose="05000000000000000000" pitchFamily="2" charset="2"/>
              </a:rPr>
              <a:t>th</a:t>
            </a:r>
            <a:r>
              <a:rPr lang="en-US" sz="2000" dirty="0">
                <a:sym typeface="Wingdings" panose="05000000000000000000" pitchFamily="2" charset="2"/>
              </a:rPr>
              <a:t> P907136</a:t>
            </a:r>
          </a:p>
          <a:p>
            <a:pPr marL="0" indent="0">
              <a:buNone/>
            </a:pPr>
            <a:r>
              <a:rPr lang="en-US" sz="2000" dirty="0">
                <a:sym typeface="Wingdings" panose="05000000000000000000" pitchFamily="2" charset="2"/>
              </a:rPr>
              <a:t>8</a:t>
            </a:r>
            <a:r>
              <a:rPr lang="en-US" sz="2000" baseline="30000" dirty="0">
                <a:sym typeface="Wingdings" panose="05000000000000000000" pitchFamily="2" charset="2"/>
              </a:rPr>
              <a:t>th</a:t>
            </a:r>
            <a:r>
              <a:rPr lang="en-US" sz="2000" dirty="0">
                <a:sym typeface="Wingdings" panose="05000000000000000000" pitchFamily="2" charset="2"/>
              </a:rPr>
              <a:t> P298578</a:t>
            </a:r>
          </a:p>
          <a:p>
            <a:pPr marL="0" indent="0">
              <a:buNone/>
            </a:pPr>
            <a:endParaRPr lang="en-US" sz="2000" dirty="0"/>
          </a:p>
        </p:txBody>
      </p:sp>
      <p:sp>
        <p:nvSpPr>
          <p:cNvPr id="6" name="Rectangle 2">
            <a:extLst>
              <a:ext uri="{FF2B5EF4-FFF2-40B4-BE49-F238E27FC236}">
                <a16:creationId xmlns:a16="http://schemas.microsoft.com/office/drawing/2014/main" id="{E8C49DC9-E73F-4445-8394-12AD78FC4CD4}"/>
              </a:ext>
            </a:extLst>
          </p:cNvPr>
          <p:cNvSpPr>
            <a:spLocks noGrp="1" noChangeArrowheads="1"/>
          </p:cNvSpPr>
          <p:nvPr>
            <p:ph sz="half" idx="2"/>
          </p:nvPr>
        </p:nvSpPr>
        <p:spPr bwMode="auto">
          <a:xfrm>
            <a:off x="8451604" y="1412489"/>
            <a:ext cx="2926080" cy="4363844"/>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lnSpcReduction="10000"/>
          </a:bodyPr>
          <a:lstStyle/>
          <a:p>
            <a:pPr marL="0" marR="0" lvl="0" indent="0" defTabSz="914400" rtl="0" eaLnBrk="0" fontAlgn="base" latinLnBrk="0" hangingPunct="0">
              <a:spcBef>
                <a:spcPct val="0"/>
              </a:spcBef>
              <a:spcAft>
                <a:spcPts val="600"/>
              </a:spcAft>
              <a:buClrTx/>
              <a:buSzTx/>
              <a:buFontTx/>
              <a:buNone/>
              <a:tabLst/>
            </a:pPr>
            <a:r>
              <a:rPr kumimoji="0" lang="es-ES" altLang="en-US" sz="2000" b="0" i="0" u="none" strike="noStrike" cap="none" normalizeH="0" baseline="0" dirty="0">
                <a:ln>
                  <a:noFill/>
                </a:ln>
                <a:effectLst/>
                <a:latin typeface="Arial Unicode MS" panose="020B0604020202020204" pitchFamily="34" charset="-128"/>
              </a:rPr>
              <a:t>Si tiene un dispositivo, puede usar la siguiente información para terminar su examen hoy después de la escuela. Si no puede terminarlo hoy, se le dará tiempo durante  la clase de mañana.</a:t>
            </a:r>
            <a:r>
              <a:rPr kumimoji="0" lang="es-ES" altLang="en-US" sz="2000" b="0" i="0" u="none" strike="noStrike" cap="none" normalizeH="0" baseline="0" dirty="0">
                <a:ln>
                  <a:noFill/>
                </a:ln>
                <a:effectLst/>
              </a:rPr>
              <a:t> </a:t>
            </a:r>
            <a:endParaRPr kumimoji="0" lang="es-ES" altLang="en-US" sz="20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7158970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6ECB2-B25E-4746-B1E7-D874387AF1C0}"/>
              </a:ext>
            </a:extLst>
          </p:cNvPr>
          <p:cNvSpPr>
            <a:spLocks noGrp="1"/>
          </p:cNvSpPr>
          <p:nvPr>
            <p:ph type="title"/>
          </p:nvPr>
        </p:nvSpPr>
        <p:spPr/>
        <p:txBody>
          <a:bodyPr>
            <a:noAutofit/>
          </a:bodyPr>
          <a:lstStyle/>
          <a:p>
            <a:pPr algn="ctr"/>
            <a:r>
              <a:rPr lang="en-US" sz="9600" dirty="0"/>
              <a:t>Atomic Mass</a:t>
            </a:r>
          </a:p>
        </p:txBody>
      </p:sp>
      <p:sp>
        <p:nvSpPr>
          <p:cNvPr id="3" name="Content Placeholder 2">
            <a:extLst>
              <a:ext uri="{FF2B5EF4-FFF2-40B4-BE49-F238E27FC236}">
                <a16:creationId xmlns:a16="http://schemas.microsoft.com/office/drawing/2014/main" id="{B76C538E-F66D-440A-B3EF-E005D7DC9ABE}"/>
              </a:ext>
            </a:extLst>
          </p:cNvPr>
          <p:cNvSpPr>
            <a:spLocks noGrp="1"/>
          </p:cNvSpPr>
          <p:nvPr>
            <p:ph idx="1"/>
          </p:nvPr>
        </p:nvSpPr>
        <p:spPr/>
        <p:txBody>
          <a:bodyPr>
            <a:normAutofit/>
          </a:bodyPr>
          <a:lstStyle/>
          <a:p>
            <a:pPr marL="0" indent="0">
              <a:buNone/>
            </a:pPr>
            <a:r>
              <a:rPr lang="en-US" sz="6600" dirty="0"/>
              <a:t>The number of Neutrons plus protons in the Nucleus of an Atom.</a:t>
            </a:r>
          </a:p>
        </p:txBody>
      </p:sp>
    </p:spTree>
    <p:extLst>
      <p:ext uri="{BB962C8B-B14F-4D97-AF65-F5344CB8AC3E}">
        <p14:creationId xmlns:p14="http://schemas.microsoft.com/office/powerpoint/2010/main" val="1164750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F2B1B-B03B-4CE1-B372-4E087FCC4AFD}"/>
              </a:ext>
            </a:extLst>
          </p:cNvPr>
          <p:cNvSpPr>
            <a:spLocks noGrp="1"/>
          </p:cNvSpPr>
          <p:nvPr>
            <p:ph type="title"/>
          </p:nvPr>
        </p:nvSpPr>
        <p:spPr>
          <a:xfrm>
            <a:off x="2959100" y="274638"/>
            <a:ext cx="7499350" cy="1143000"/>
          </a:xfrm>
        </p:spPr>
        <p:txBody>
          <a:bodyPr>
            <a:noAutofit/>
          </a:bodyPr>
          <a:lstStyle/>
          <a:p>
            <a:pPr>
              <a:defRPr/>
            </a:pPr>
            <a:r>
              <a:rPr lang="en-US" sz="2800" dirty="0">
                <a:solidFill>
                  <a:srgbClr val="0070C0"/>
                </a:solidFill>
                <a:latin typeface="Arial" panose="020B0604020202020204" pitchFamily="34" charset="0"/>
              </a:rPr>
              <a:t>Take a look at the picture below and complete the following sentences with your own responses</a:t>
            </a:r>
            <a:endParaRPr lang="en-US" sz="2800" dirty="0"/>
          </a:p>
        </p:txBody>
      </p:sp>
      <p:pic>
        <p:nvPicPr>
          <p:cNvPr id="12291" name="Content Placeholder 5">
            <a:extLst>
              <a:ext uri="{FF2B5EF4-FFF2-40B4-BE49-F238E27FC236}">
                <a16:creationId xmlns:a16="http://schemas.microsoft.com/office/drawing/2014/main" id="{8ADE1FD6-9834-4E0E-9748-8C244801E5A7}"/>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2743200" y="2024063"/>
            <a:ext cx="3657600" cy="3276600"/>
          </a:xfrm>
        </p:spPr>
      </p:pic>
      <p:sp>
        <p:nvSpPr>
          <p:cNvPr id="5" name="Content Placeholder 4">
            <a:extLst>
              <a:ext uri="{FF2B5EF4-FFF2-40B4-BE49-F238E27FC236}">
                <a16:creationId xmlns:a16="http://schemas.microsoft.com/office/drawing/2014/main" id="{32F0EAC7-A400-4DDE-B43D-4C0AFDFCC3F2}"/>
              </a:ext>
            </a:extLst>
          </p:cNvPr>
          <p:cNvSpPr>
            <a:spLocks noGrp="1"/>
          </p:cNvSpPr>
          <p:nvPr>
            <p:ph sz="half" idx="2"/>
          </p:nvPr>
        </p:nvSpPr>
        <p:spPr>
          <a:xfrm>
            <a:off x="6800850" y="1524001"/>
            <a:ext cx="3657600" cy="4664075"/>
          </a:xfrm>
        </p:spPr>
        <p:txBody>
          <a:bodyPr/>
          <a:lstStyle/>
          <a:p>
            <a:pPr marL="0" indent="0">
              <a:buNone/>
              <a:defRPr/>
            </a:pPr>
            <a:r>
              <a:rPr lang="en-US" dirty="0"/>
              <a:t>1. This makes me think of….</a:t>
            </a:r>
          </a:p>
          <a:p>
            <a:pPr marL="0" indent="0">
              <a:buNone/>
              <a:defRPr/>
            </a:pPr>
            <a:r>
              <a:rPr lang="en-US" dirty="0"/>
              <a:t>2. I wonder….</a:t>
            </a:r>
          </a:p>
          <a:p>
            <a:pPr marL="0" indent="0">
              <a:buNone/>
              <a:defRPr/>
            </a:pPr>
            <a:r>
              <a:rPr lang="en-US" dirty="0"/>
              <a:t>3. I have some questions….</a:t>
            </a:r>
          </a:p>
          <a:p>
            <a:pPr marL="0" indent="0">
              <a:buNone/>
              <a:defRPr/>
            </a:pPr>
            <a:r>
              <a:rPr lang="en-US" dirty="0"/>
              <a:t>4. This makes me want to….</a:t>
            </a:r>
          </a:p>
          <a:p>
            <a:pPr marL="82550" indent="0">
              <a:buNone/>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961A4A-70FA-4060-96DD-2C7A4051E96D}"/>
              </a:ext>
            </a:extLst>
          </p:cNvPr>
          <p:cNvSpPr>
            <a:spLocks noGrp="1"/>
          </p:cNvSpPr>
          <p:nvPr>
            <p:ph type="title"/>
          </p:nvPr>
        </p:nvSpPr>
        <p:spPr>
          <a:xfrm>
            <a:off x="838200" y="365125"/>
            <a:ext cx="7722704" cy="1325563"/>
          </a:xfrm>
        </p:spPr>
        <p:txBody>
          <a:bodyPr>
            <a:normAutofit/>
          </a:bodyPr>
          <a:lstStyle/>
          <a:p>
            <a:pPr algn="ctr">
              <a:defRPr/>
            </a:pPr>
            <a:r>
              <a:rPr lang="en-US" sz="6000" b="1" dirty="0">
                <a:solidFill>
                  <a:schemeClr val="tx2">
                    <a:satMod val="130000"/>
                  </a:schemeClr>
                </a:solidFill>
              </a:rPr>
              <a:t>Structure of an Atom</a:t>
            </a:r>
          </a:p>
        </p:txBody>
      </p:sp>
      <p:sp>
        <p:nvSpPr>
          <p:cNvPr id="3" name="Content Placeholder 2">
            <a:extLst>
              <a:ext uri="{FF2B5EF4-FFF2-40B4-BE49-F238E27FC236}">
                <a16:creationId xmlns:a16="http://schemas.microsoft.com/office/drawing/2014/main" id="{61476229-0053-42A1-9A52-C0A31ED7A14D}"/>
              </a:ext>
            </a:extLst>
          </p:cNvPr>
          <p:cNvSpPr>
            <a:spLocks noGrp="1"/>
          </p:cNvSpPr>
          <p:nvPr>
            <p:ph idx="1"/>
          </p:nvPr>
        </p:nvSpPr>
        <p:spPr/>
        <p:txBody>
          <a:bodyPr/>
          <a:lstStyle/>
          <a:p>
            <a:pPr>
              <a:defRPr/>
            </a:pPr>
            <a:endParaRPr lang="en-US" dirty="0"/>
          </a:p>
          <a:p>
            <a:pPr>
              <a:defRPr/>
            </a:pPr>
            <a:endParaRPr lang="en-US" dirty="0"/>
          </a:p>
          <a:p>
            <a:pPr>
              <a:defRPr/>
            </a:pPr>
            <a:endParaRPr lang="en-US" dirty="0"/>
          </a:p>
          <a:p>
            <a:pPr marL="82550" indent="0">
              <a:buNone/>
              <a:defRPr/>
            </a:pPr>
            <a:endParaRPr lang="en-US" dirty="0"/>
          </a:p>
        </p:txBody>
      </p:sp>
      <p:grpSp>
        <p:nvGrpSpPr>
          <p:cNvPr id="13316" name="Group 20">
            <a:extLst>
              <a:ext uri="{FF2B5EF4-FFF2-40B4-BE49-F238E27FC236}">
                <a16:creationId xmlns:a16="http://schemas.microsoft.com/office/drawing/2014/main" id="{A9AE3912-25F6-4B80-BA99-E47AFC0D89C1}"/>
              </a:ext>
            </a:extLst>
          </p:cNvPr>
          <p:cNvGrpSpPr>
            <a:grpSpLocks/>
          </p:cNvGrpSpPr>
          <p:nvPr/>
        </p:nvGrpSpPr>
        <p:grpSpPr bwMode="auto">
          <a:xfrm>
            <a:off x="3817040" y="2472567"/>
            <a:ext cx="2676525" cy="2514600"/>
            <a:chOff x="3419548" y="2785615"/>
            <a:chExt cx="2676452" cy="2514601"/>
          </a:xfrm>
        </p:grpSpPr>
        <p:grpSp>
          <p:nvGrpSpPr>
            <p:cNvPr id="13317" name="Group 19">
              <a:extLst>
                <a:ext uri="{FF2B5EF4-FFF2-40B4-BE49-F238E27FC236}">
                  <a16:creationId xmlns:a16="http://schemas.microsoft.com/office/drawing/2014/main" id="{23748CF5-BD85-45C4-A9A0-A19D09D5FD93}"/>
                </a:ext>
              </a:extLst>
            </p:cNvPr>
            <p:cNvGrpSpPr>
              <a:grpSpLocks/>
            </p:cNvGrpSpPr>
            <p:nvPr/>
          </p:nvGrpSpPr>
          <p:grpSpPr bwMode="auto">
            <a:xfrm>
              <a:off x="3419548" y="2785615"/>
              <a:ext cx="2676452" cy="2514601"/>
              <a:chOff x="3419548" y="2743200"/>
              <a:chExt cx="2676452" cy="2514601"/>
            </a:xfrm>
          </p:grpSpPr>
          <p:sp>
            <p:nvSpPr>
              <p:cNvPr id="13320" name="AutoShape 3">
                <a:extLst>
                  <a:ext uri="{FF2B5EF4-FFF2-40B4-BE49-F238E27FC236}">
                    <a16:creationId xmlns:a16="http://schemas.microsoft.com/office/drawing/2014/main" id="{30FBF0CC-FADC-49E4-8EE6-BC6026B8B69B}"/>
                  </a:ext>
                </a:extLst>
              </p:cNvPr>
              <p:cNvSpPr>
                <a:spLocks noChangeArrowheads="1"/>
              </p:cNvSpPr>
              <p:nvPr/>
            </p:nvSpPr>
            <p:spPr bwMode="auto">
              <a:xfrm>
                <a:off x="4138067" y="3379771"/>
                <a:ext cx="1204076" cy="1149285"/>
              </a:xfrm>
              <a:prstGeom prst="flowChartConnector">
                <a:avLst/>
              </a:prstGeom>
              <a:solidFill>
                <a:srgbClr val="CCCCFF"/>
              </a:solidFill>
              <a:ln w="2857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sp>
            <p:nvSpPr>
              <p:cNvPr id="13321" name="AutoShape 4" descr="Large confetti">
                <a:extLst>
                  <a:ext uri="{FF2B5EF4-FFF2-40B4-BE49-F238E27FC236}">
                    <a16:creationId xmlns:a16="http://schemas.microsoft.com/office/drawing/2014/main" id="{0A97853A-B954-4297-BD2B-A7BAC677DAC1}"/>
                  </a:ext>
                </a:extLst>
              </p:cNvPr>
              <p:cNvSpPr>
                <a:spLocks noChangeArrowheads="1"/>
              </p:cNvSpPr>
              <p:nvPr/>
            </p:nvSpPr>
            <p:spPr bwMode="auto">
              <a:xfrm>
                <a:off x="3419548" y="2743200"/>
                <a:ext cx="2676452" cy="2514601"/>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89" y="10800"/>
                    </a:moveTo>
                    <a:cubicBezTo>
                      <a:pt x="989" y="16218"/>
                      <a:pt x="5382" y="20611"/>
                      <a:pt x="10800" y="20611"/>
                    </a:cubicBezTo>
                    <a:cubicBezTo>
                      <a:pt x="16218" y="20611"/>
                      <a:pt x="20611" y="16218"/>
                      <a:pt x="20611" y="10800"/>
                    </a:cubicBezTo>
                    <a:cubicBezTo>
                      <a:pt x="20611" y="5382"/>
                      <a:pt x="16218" y="989"/>
                      <a:pt x="10800" y="989"/>
                    </a:cubicBezTo>
                    <a:cubicBezTo>
                      <a:pt x="5382" y="989"/>
                      <a:pt x="989" y="5382"/>
                      <a:pt x="989" y="10800"/>
                    </a:cubicBezTo>
                    <a:close/>
                  </a:path>
                </a:pathLst>
              </a:custGeom>
              <a:blipFill dpi="0" rotWithShape="0">
                <a:blip r:embed="rId2"/>
                <a:srcRect/>
                <a:tile tx="0" ty="0" sx="100000" sy="100000" flip="none" algn="tl"/>
              </a:blipFill>
              <a:ln w="9525">
                <a:solidFill>
                  <a:srgbClr val="000000"/>
                </a:solidFill>
                <a:round/>
                <a:headEnd/>
                <a:tailEnd/>
              </a:ln>
            </p:spPr>
            <p:txBody>
              <a:bodyPr/>
              <a:lstStyle/>
              <a:p>
                <a:endParaRPr lang="en-US"/>
              </a:p>
            </p:txBody>
          </p:sp>
          <p:sp>
            <p:nvSpPr>
              <p:cNvPr id="13322" name="AutoShape 5" descr="Large confetti">
                <a:extLst>
                  <a:ext uri="{FF2B5EF4-FFF2-40B4-BE49-F238E27FC236}">
                    <a16:creationId xmlns:a16="http://schemas.microsoft.com/office/drawing/2014/main" id="{EE97AD85-B4F6-4F85-A97B-F9354AB5253B}"/>
                  </a:ext>
                </a:extLst>
              </p:cNvPr>
              <p:cNvSpPr>
                <a:spLocks noChangeArrowheads="1"/>
              </p:cNvSpPr>
              <p:nvPr/>
            </p:nvSpPr>
            <p:spPr bwMode="auto">
              <a:xfrm>
                <a:off x="3795167" y="3074448"/>
                <a:ext cx="1908199" cy="1816101"/>
              </a:xfrm>
              <a:custGeom>
                <a:avLst/>
                <a:gdLst>
                  <a:gd name="T0" fmla="*/ 2147483646 w 21600"/>
                  <a:gd name="T1" fmla="*/ 0 h 21600"/>
                  <a:gd name="T2" fmla="*/ 2147483646 w 21600"/>
                  <a:gd name="T3" fmla="*/ 2147483646 h 21600"/>
                  <a:gd name="T4" fmla="*/ 0 w 21600"/>
                  <a:gd name="T5" fmla="*/ 2147483646 h 21600"/>
                  <a:gd name="T6" fmla="*/ 2147483646 w 21600"/>
                  <a:gd name="T7" fmla="*/ 2147483646 h 21600"/>
                  <a:gd name="T8" fmla="*/ 2147483646 w 21600"/>
                  <a:gd name="T9" fmla="*/ 2147483646 h 21600"/>
                  <a:gd name="T10" fmla="*/ 2147483646 w 21600"/>
                  <a:gd name="T11" fmla="*/ 2147483646 h 21600"/>
                  <a:gd name="T12" fmla="*/ 2147483646 w 21600"/>
                  <a:gd name="T13" fmla="*/ 2147483646 h 21600"/>
                  <a:gd name="T14" fmla="*/ 2147483646 w 21600"/>
                  <a:gd name="T15" fmla="*/ 2147483646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989" y="10800"/>
                    </a:moveTo>
                    <a:cubicBezTo>
                      <a:pt x="989" y="16218"/>
                      <a:pt x="5382" y="20611"/>
                      <a:pt x="10800" y="20611"/>
                    </a:cubicBezTo>
                    <a:cubicBezTo>
                      <a:pt x="16218" y="20611"/>
                      <a:pt x="20611" y="16218"/>
                      <a:pt x="20611" y="10800"/>
                    </a:cubicBezTo>
                    <a:cubicBezTo>
                      <a:pt x="20611" y="5382"/>
                      <a:pt x="16218" y="989"/>
                      <a:pt x="10800" y="989"/>
                    </a:cubicBezTo>
                    <a:cubicBezTo>
                      <a:pt x="5382" y="989"/>
                      <a:pt x="989" y="5382"/>
                      <a:pt x="989" y="10800"/>
                    </a:cubicBezTo>
                    <a:close/>
                  </a:path>
                </a:pathLst>
              </a:custGeom>
              <a:blipFill dpi="0" rotWithShape="0">
                <a:blip r:embed="rId2"/>
                <a:srcRect/>
                <a:tile tx="0" ty="0" sx="100000" sy="100000" flip="none" algn="tl"/>
              </a:blipFill>
              <a:ln w="9525">
                <a:solidFill>
                  <a:srgbClr val="000000"/>
                </a:solidFill>
                <a:round/>
                <a:headEnd/>
                <a:tailEnd/>
              </a:ln>
            </p:spPr>
            <p:txBody>
              <a:bodyPr/>
              <a:lstStyle/>
              <a:p>
                <a:endParaRPr lang="en-US"/>
              </a:p>
            </p:txBody>
          </p:sp>
          <p:grpSp>
            <p:nvGrpSpPr>
              <p:cNvPr id="13323" name="Group 6">
                <a:extLst>
                  <a:ext uri="{FF2B5EF4-FFF2-40B4-BE49-F238E27FC236}">
                    <a16:creationId xmlns:a16="http://schemas.microsoft.com/office/drawing/2014/main" id="{C07695A6-6FA4-4C0C-8E93-A35C0CA951AE}"/>
                  </a:ext>
                </a:extLst>
              </p:cNvPr>
              <p:cNvGrpSpPr>
                <a:grpSpLocks/>
              </p:cNvGrpSpPr>
              <p:nvPr/>
            </p:nvGrpSpPr>
            <p:grpSpPr bwMode="auto">
              <a:xfrm>
                <a:off x="4398514" y="3536754"/>
                <a:ext cx="766944" cy="770511"/>
                <a:chOff x="4159" y="12318"/>
                <a:chExt cx="586" cy="535"/>
              </a:xfrm>
            </p:grpSpPr>
            <p:sp>
              <p:nvSpPr>
                <p:cNvPr id="13325" name="AutoShape 7" descr="10%">
                  <a:extLst>
                    <a:ext uri="{FF2B5EF4-FFF2-40B4-BE49-F238E27FC236}">
                      <a16:creationId xmlns:a16="http://schemas.microsoft.com/office/drawing/2014/main" id="{EB36496E-B35B-43F8-908F-1712C362AECE}"/>
                    </a:ext>
                  </a:extLst>
                </p:cNvPr>
                <p:cNvSpPr>
                  <a:spLocks noChangeArrowheads="1"/>
                </p:cNvSpPr>
                <p:nvPr/>
              </p:nvSpPr>
              <p:spPr bwMode="auto">
                <a:xfrm>
                  <a:off x="4302" y="12611"/>
                  <a:ext cx="261" cy="242"/>
                </a:xfrm>
                <a:prstGeom prst="flowChartConnector">
                  <a:avLst/>
                </a:prstGeom>
                <a:blipFill dpi="0" rotWithShape="0">
                  <a:blip r:embed="rId3"/>
                  <a:srcRect/>
                  <a:tile tx="0" ty="0" sx="100000" sy="100000" flip="none" algn="tl"/>
                </a:blip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grpSp>
              <p:nvGrpSpPr>
                <p:cNvPr id="13326" name="Group 8">
                  <a:extLst>
                    <a:ext uri="{FF2B5EF4-FFF2-40B4-BE49-F238E27FC236}">
                      <a16:creationId xmlns:a16="http://schemas.microsoft.com/office/drawing/2014/main" id="{F8CB62D4-5CB5-4A90-9225-AACEC521199B}"/>
                    </a:ext>
                  </a:extLst>
                </p:cNvPr>
                <p:cNvGrpSpPr>
                  <a:grpSpLocks/>
                </p:cNvGrpSpPr>
                <p:nvPr/>
              </p:nvGrpSpPr>
              <p:grpSpPr bwMode="auto">
                <a:xfrm>
                  <a:off x="4159" y="12318"/>
                  <a:ext cx="586" cy="535"/>
                  <a:chOff x="5904" y="4668"/>
                  <a:chExt cx="540" cy="504"/>
                </a:xfrm>
              </p:grpSpPr>
              <p:sp>
                <p:nvSpPr>
                  <p:cNvPr id="13327" name="AutoShape 9" descr="10%">
                    <a:extLst>
                      <a:ext uri="{FF2B5EF4-FFF2-40B4-BE49-F238E27FC236}">
                        <a16:creationId xmlns:a16="http://schemas.microsoft.com/office/drawing/2014/main" id="{54EC458D-BBE9-4A2B-BF2E-025CBD629401}"/>
                      </a:ext>
                    </a:extLst>
                  </p:cNvPr>
                  <p:cNvSpPr>
                    <a:spLocks noChangeArrowheads="1"/>
                  </p:cNvSpPr>
                  <p:nvPr/>
                </p:nvSpPr>
                <p:spPr bwMode="auto">
                  <a:xfrm>
                    <a:off x="5904" y="4668"/>
                    <a:ext cx="240" cy="228"/>
                  </a:xfrm>
                  <a:prstGeom prst="flowChartConnector">
                    <a:avLst/>
                  </a:prstGeom>
                  <a:blipFill dpi="0" rotWithShape="0">
                    <a:blip r:embed="rId3"/>
                    <a:srcRect/>
                    <a:tile tx="0" ty="0" sx="100000" sy="100000" flip="none" algn="tl"/>
                  </a:blip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sp>
                <p:nvSpPr>
                  <p:cNvPr id="13328" name="AutoShape 10" descr="10%">
                    <a:extLst>
                      <a:ext uri="{FF2B5EF4-FFF2-40B4-BE49-F238E27FC236}">
                        <a16:creationId xmlns:a16="http://schemas.microsoft.com/office/drawing/2014/main" id="{1DADD533-D4A5-4507-B54D-CEB1F7726D08}"/>
                      </a:ext>
                    </a:extLst>
                  </p:cNvPr>
                  <p:cNvSpPr>
                    <a:spLocks noChangeArrowheads="1"/>
                  </p:cNvSpPr>
                  <p:nvPr/>
                </p:nvSpPr>
                <p:spPr bwMode="auto">
                  <a:xfrm>
                    <a:off x="6144" y="4848"/>
                    <a:ext cx="240" cy="228"/>
                  </a:xfrm>
                  <a:prstGeom prst="flowChartConnector">
                    <a:avLst/>
                  </a:prstGeom>
                  <a:blipFill dpi="0" rotWithShape="0">
                    <a:blip r:embed="rId3"/>
                    <a:srcRect/>
                    <a:tile tx="0" ty="0" sx="100000" sy="100000" flip="none" algn="tl"/>
                  </a:blip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sp>
                <p:nvSpPr>
                  <p:cNvPr id="13329" name="AutoShape 11" descr="Sphere">
                    <a:extLst>
                      <a:ext uri="{FF2B5EF4-FFF2-40B4-BE49-F238E27FC236}">
                        <a16:creationId xmlns:a16="http://schemas.microsoft.com/office/drawing/2014/main" id="{ADD2C856-DCF3-406B-9420-B119940847A1}"/>
                      </a:ext>
                    </a:extLst>
                  </p:cNvPr>
                  <p:cNvSpPr>
                    <a:spLocks noChangeArrowheads="1"/>
                  </p:cNvSpPr>
                  <p:nvPr/>
                </p:nvSpPr>
                <p:spPr bwMode="auto">
                  <a:xfrm>
                    <a:off x="5904" y="4836"/>
                    <a:ext cx="240" cy="228"/>
                  </a:xfrm>
                  <a:prstGeom prst="flowChartConnector">
                    <a:avLst/>
                  </a:prstGeom>
                  <a:blipFill dpi="0" rotWithShape="0">
                    <a:blip r:embed="rId4"/>
                    <a:srcRect/>
                    <a:tile tx="0" ty="0" sx="100000" sy="100000" flip="none" algn="tl"/>
                  </a:blip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sp>
                <p:nvSpPr>
                  <p:cNvPr id="13330" name="AutoShape 12" descr="Sphere">
                    <a:extLst>
                      <a:ext uri="{FF2B5EF4-FFF2-40B4-BE49-F238E27FC236}">
                        <a16:creationId xmlns:a16="http://schemas.microsoft.com/office/drawing/2014/main" id="{69F8B2BE-451E-47E6-98DE-D7031E412AD7}"/>
                      </a:ext>
                    </a:extLst>
                  </p:cNvPr>
                  <p:cNvSpPr>
                    <a:spLocks noChangeArrowheads="1"/>
                  </p:cNvSpPr>
                  <p:nvPr/>
                </p:nvSpPr>
                <p:spPr bwMode="auto">
                  <a:xfrm>
                    <a:off x="6204" y="4944"/>
                    <a:ext cx="240" cy="228"/>
                  </a:xfrm>
                  <a:prstGeom prst="flowChartConnector">
                    <a:avLst/>
                  </a:prstGeom>
                  <a:blipFill dpi="0" rotWithShape="0">
                    <a:blip r:embed="rId4"/>
                    <a:srcRect/>
                    <a:tile tx="0" ty="0" sx="100000" sy="100000" flip="none" algn="tl"/>
                  </a:blip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sp>
                <p:nvSpPr>
                  <p:cNvPr id="13331" name="AutoShape 13" descr="Sphere">
                    <a:extLst>
                      <a:ext uri="{FF2B5EF4-FFF2-40B4-BE49-F238E27FC236}">
                        <a16:creationId xmlns:a16="http://schemas.microsoft.com/office/drawing/2014/main" id="{886D0DC8-DB5A-4721-BB8C-09AA77B4056A}"/>
                      </a:ext>
                    </a:extLst>
                  </p:cNvPr>
                  <p:cNvSpPr>
                    <a:spLocks noChangeArrowheads="1"/>
                  </p:cNvSpPr>
                  <p:nvPr/>
                </p:nvSpPr>
                <p:spPr bwMode="auto">
                  <a:xfrm>
                    <a:off x="6036" y="4668"/>
                    <a:ext cx="240" cy="228"/>
                  </a:xfrm>
                  <a:prstGeom prst="flowChartConnector">
                    <a:avLst/>
                  </a:prstGeom>
                  <a:blipFill dpi="0" rotWithShape="0">
                    <a:blip r:embed="rId4"/>
                    <a:srcRect/>
                    <a:tile tx="0" ty="0" sx="100000" sy="100000" flip="none" algn="tl"/>
                  </a:blip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grpSp>
          </p:grpSp>
          <p:sp>
            <p:nvSpPr>
              <p:cNvPr id="13324" name="AutoShape 15">
                <a:extLst>
                  <a:ext uri="{FF2B5EF4-FFF2-40B4-BE49-F238E27FC236}">
                    <a16:creationId xmlns:a16="http://schemas.microsoft.com/office/drawing/2014/main" id="{71FA9939-4BC1-4999-B012-418E4FB1F006}"/>
                  </a:ext>
                </a:extLst>
              </p:cNvPr>
              <p:cNvSpPr>
                <a:spLocks noChangeArrowheads="1"/>
              </p:cNvSpPr>
              <p:nvPr/>
            </p:nvSpPr>
            <p:spPr bwMode="auto">
              <a:xfrm>
                <a:off x="5867400" y="4367621"/>
                <a:ext cx="152400" cy="128179"/>
              </a:xfrm>
              <a:prstGeom prst="flowChartConnector">
                <a:avLst/>
              </a:prstGeom>
              <a:solidFill>
                <a:srgbClr val="000000"/>
              </a:solid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grpSp>
        <p:sp>
          <p:nvSpPr>
            <p:cNvPr id="13318" name="AutoShape 15">
              <a:extLst>
                <a:ext uri="{FF2B5EF4-FFF2-40B4-BE49-F238E27FC236}">
                  <a16:creationId xmlns:a16="http://schemas.microsoft.com/office/drawing/2014/main" id="{54489D8E-E304-4D5D-A6CD-A2F8EAC3FAFC}"/>
                </a:ext>
              </a:extLst>
            </p:cNvPr>
            <p:cNvSpPr>
              <a:spLocks noChangeArrowheads="1"/>
            </p:cNvSpPr>
            <p:nvPr/>
          </p:nvSpPr>
          <p:spPr bwMode="auto">
            <a:xfrm>
              <a:off x="3419548" y="4121647"/>
              <a:ext cx="152400" cy="128179"/>
            </a:xfrm>
            <a:prstGeom prst="flowChartConnector">
              <a:avLst/>
            </a:prstGeom>
            <a:solidFill>
              <a:srgbClr val="000000"/>
            </a:solid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sp>
          <p:nvSpPr>
            <p:cNvPr id="13319" name="AutoShape 15">
              <a:extLst>
                <a:ext uri="{FF2B5EF4-FFF2-40B4-BE49-F238E27FC236}">
                  <a16:creationId xmlns:a16="http://schemas.microsoft.com/office/drawing/2014/main" id="{1D37978C-5524-4549-B6DD-CD626069F883}"/>
                </a:ext>
              </a:extLst>
            </p:cNvPr>
            <p:cNvSpPr>
              <a:spLocks noChangeArrowheads="1"/>
            </p:cNvSpPr>
            <p:nvPr/>
          </p:nvSpPr>
          <p:spPr bwMode="auto">
            <a:xfrm>
              <a:off x="5183881" y="3228533"/>
              <a:ext cx="152400" cy="128179"/>
            </a:xfrm>
            <a:prstGeom prst="flowChartConnector">
              <a:avLst/>
            </a:prstGeom>
            <a:solidFill>
              <a:srgbClr val="000000"/>
            </a:solidFill>
            <a:ln w="9525">
              <a:solidFill>
                <a:srgbClr val="000000"/>
              </a:solidFill>
              <a:round/>
              <a:headEnd/>
              <a:tailEnd/>
            </a:ln>
          </p:spPr>
          <p:txBody>
            <a:bodyPr/>
            <a:lstStyle>
              <a:lvl1pPr>
                <a:spcBef>
                  <a:spcPts val="600"/>
                </a:spcBef>
                <a:buClr>
                  <a:schemeClr val="accent1"/>
                </a:buClr>
                <a:buSzPct val="80000"/>
                <a:buFont typeface="Wingdings 2" panose="05020102010507070707" pitchFamily="18" charset="2"/>
                <a:buChar char=""/>
                <a:defRPr sz="3200">
                  <a:solidFill>
                    <a:schemeClr val="tx1"/>
                  </a:solidFill>
                  <a:latin typeface="Arial Rounded MT Bold" panose="020F0704030504030204" pitchFamily="34" charset="0"/>
                  <a:cs typeface="Arial" panose="020B0604020202020204" pitchFamily="34" charset="0"/>
                </a:defRPr>
              </a:lvl1pPr>
              <a:lvl2pPr marL="742950" indent="-285750">
                <a:spcBef>
                  <a:spcPts val="550"/>
                </a:spcBef>
                <a:buClr>
                  <a:schemeClr val="accent1"/>
                </a:buClr>
                <a:buFont typeface="Verdana" panose="020B0604030504040204" pitchFamily="34" charset="0"/>
                <a:buChar char="◦"/>
                <a:defRPr sz="2800">
                  <a:solidFill>
                    <a:schemeClr val="tx1"/>
                  </a:solidFill>
                  <a:latin typeface="Arial Rounded MT Bold" panose="020F0704030504030204" pitchFamily="34" charset="0"/>
                  <a:cs typeface="Arial" panose="020B0604020202020204" pitchFamily="34" charset="0"/>
                </a:defRPr>
              </a:lvl2pPr>
              <a:lvl3pPr marL="1143000" indent="-228600">
                <a:spcBef>
                  <a:spcPct val="20000"/>
                </a:spcBef>
                <a:buClr>
                  <a:schemeClr val="accent2"/>
                </a:buClr>
                <a:buFont typeface="Wingdings 2" panose="05020102010507070707" pitchFamily="18" charset="2"/>
                <a:buChar char=""/>
                <a:defRPr sz="2400">
                  <a:solidFill>
                    <a:schemeClr val="tx1"/>
                  </a:solidFill>
                  <a:latin typeface="Arial Rounded MT Bold" panose="020F0704030504030204" pitchFamily="34" charset="0"/>
                  <a:cs typeface="Arial" panose="020B0604020202020204" pitchFamily="34" charset="0"/>
                </a:defRPr>
              </a:lvl3pPr>
              <a:lvl4pPr marL="1600200" indent="-228600">
                <a:spcBef>
                  <a:spcPct val="20000"/>
                </a:spcBef>
                <a:buClr>
                  <a:srgbClr val="C32D2E"/>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4pPr>
              <a:lvl5pPr marL="2057400" indent="-228600">
                <a:spcBef>
                  <a:spcPct val="20000"/>
                </a:spcBef>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5pPr>
              <a:lvl6pPr marL="25146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6pPr>
              <a:lvl7pPr marL="29718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7pPr>
              <a:lvl8pPr marL="34290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8pPr>
              <a:lvl9pPr marL="3886200" indent="-228600" eaLnBrk="0" fontAlgn="base" hangingPunct="0">
                <a:spcBef>
                  <a:spcPct val="20000"/>
                </a:spcBef>
                <a:spcAft>
                  <a:spcPct val="0"/>
                </a:spcAft>
                <a:buClr>
                  <a:srgbClr val="84AA33"/>
                </a:buClr>
                <a:buFont typeface="Wingdings 2" panose="05020102010507070707" pitchFamily="18" charset="2"/>
                <a:buChar char=""/>
                <a:defRPr sz="2000">
                  <a:solidFill>
                    <a:schemeClr val="tx1"/>
                  </a:solidFill>
                  <a:latin typeface="Arial Rounded MT Bold" panose="020F0704030504030204" pitchFamily="34" charset="0"/>
                  <a:cs typeface="Arial" panose="020B0604020202020204" pitchFamily="34" charset="0"/>
                </a:defRPr>
              </a:lvl9pPr>
            </a:lstStyle>
            <a:p>
              <a:pPr algn="ctr" eaLnBrk="1" hangingPunct="1">
                <a:spcBef>
                  <a:spcPct val="0"/>
                </a:spcBef>
                <a:buClrTx/>
                <a:buSzTx/>
                <a:buFontTx/>
                <a:buNone/>
              </a:pPr>
              <a:endParaRPr lang="en-US" altLang="en-US" sz="1800"/>
            </a:p>
          </p:txBody>
        </p:sp>
      </p:grpSp>
      <p:pic>
        <p:nvPicPr>
          <p:cNvPr id="5" name="Picture 4">
            <a:extLst>
              <a:ext uri="{FF2B5EF4-FFF2-40B4-BE49-F238E27FC236}">
                <a16:creationId xmlns:a16="http://schemas.microsoft.com/office/drawing/2014/main" id="{6EAC621C-1199-44B9-BCD7-FA03E1326EA5}"/>
              </a:ext>
            </a:extLst>
          </p:cNvPr>
          <p:cNvPicPr>
            <a:picLocks noChangeAspect="1"/>
          </p:cNvPicPr>
          <p:nvPr/>
        </p:nvPicPr>
        <p:blipFill>
          <a:blip r:embed="rId5"/>
          <a:stretch>
            <a:fillRect/>
          </a:stretch>
        </p:blipFill>
        <p:spPr>
          <a:xfrm>
            <a:off x="8560904" y="21021"/>
            <a:ext cx="3611306" cy="20137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EB28B9BF-7385-4EA2-AF5B-BDEF916AC864}"/>
              </a:ext>
            </a:extLst>
          </p:cNvPr>
          <p:cNvSpPr>
            <a:spLocks noGrp="1"/>
          </p:cNvSpPr>
          <p:nvPr>
            <p:ph idx="4294967295"/>
          </p:nvPr>
        </p:nvSpPr>
        <p:spPr>
          <a:xfrm>
            <a:off x="956602" y="1825625"/>
            <a:ext cx="10958733" cy="4351338"/>
          </a:xfrm>
        </p:spPr>
        <p:txBody>
          <a:bodyPr/>
          <a:lstStyle/>
          <a:p>
            <a:pPr marL="0" indent="0">
              <a:buNone/>
            </a:pPr>
            <a:r>
              <a:rPr lang="en-US" sz="4800" dirty="0">
                <a:effectLst/>
                <a:latin typeface="Times New Roman" panose="02020603050405020304" pitchFamily="18" charset="0"/>
                <a:ea typeface="Gothic Uralic"/>
                <a:cs typeface="Gothic Uralic"/>
              </a:rPr>
              <a:t>TSWBAT </a:t>
            </a:r>
            <a:r>
              <a:rPr lang="en-US" sz="4800" dirty="0">
                <a:solidFill>
                  <a:srgbClr val="FF6699"/>
                </a:solidFill>
                <a:effectLst/>
                <a:latin typeface="Times New Roman" panose="02020603050405020304" pitchFamily="18" charset="0"/>
                <a:ea typeface="Gothic Uralic"/>
                <a:cs typeface="Gothic Uralic"/>
              </a:rPr>
              <a:t>develop </a:t>
            </a:r>
            <a:r>
              <a:rPr lang="en-US" sz="4800" dirty="0">
                <a:effectLst/>
                <a:latin typeface="Times New Roman" panose="02020603050405020304" pitchFamily="18" charset="0"/>
                <a:ea typeface="Gothic Uralic"/>
                <a:cs typeface="Gothic Uralic"/>
              </a:rPr>
              <a:t>and use </a:t>
            </a:r>
            <a:r>
              <a:rPr lang="en-US" sz="4800" dirty="0">
                <a:solidFill>
                  <a:srgbClr val="00B0F0"/>
                </a:solidFill>
                <a:effectLst/>
                <a:latin typeface="Times New Roman" panose="02020603050405020304" pitchFamily="18" charset="0"/>
                <a:ea typeface="Gothic Uralic"/>
                <a:cs typeface="Gothic Uralic"/>
              </a:rPr>
              <a:t>models</a:t>
            </a:r>
            <a:r>
              <a:rPr lang="en-US" sz="4800" dirty="0">
                <a:effectLst/>
                <a:latin typeface="Times New Roman" panose="02020603050405020304" pitchFamily="18" charset="0"/>
                <a:ea typeface="Gothic Uralic"/>
                <a:cs typeface="Gothic Uralic"/>
              </a:rPr>
              <a:t> to illustrate the </a:t>
            </a:r>
            <a:r>
              <a:rPr lang="en-US" sz="4800" dirty="0">
                <a:solidFill>
                  <a:srgbClr val="00B0F0"/>
                </a:solidFill>
                <a:effectLst/>
                <a:latin typeface="Times New Roman" panose="02020603050405020304" pitchFamily="18" charset="0"/>
                <a:ea typeface="Gothic Uralic"/>
                <a:cs typeface="Gothic Uralic"/>
              </a:rPr>
              <a:t>structure </a:t>
            </a:r>
            <a:r>
              <a:rPr lang="en-US" sz="4800" dirty="0">
                <a:effectLst/>
                <a:latin typeface="Times New Roman" panose="02020603050405020304" pitchFamily="18" charset="0"/>
                <a:ea typeface="Gothic Uralic"/>
                <a:cs typeface="Gothic Uralic"/>
              </a:rPr>
              <a:t>of atoms, including their relative </a:t>
            </a:r>
            <a:r>
              <a:rPr lang="en-US" sz="4800" dirty="0">
                <a:solidFill>
                  <a:srgbClr val="00B0F0"/>
                </a:solidFill>
                <a:effectLst/>
                <a:latin typeface="Times New Roman" panose="02020603050405020304" pitchFamily="18" charset="0"/>
                <a:ea typeface="Gothic Uralic"/>
                <a:cs typeface="Gothic Uralic"/>
              </a:rPr>
              <a:t>positions</a:t>
            </a:r>
            <a:r>
              <a:rPr lang="en-US" sz="4800" dirty="0">
                <a:effectLst/>
                <a:latin typeface="Times New Roman" panose="02020603050405020304" pitchFamily="18" charset="0"/>
                <a:ea typeface="Gothic Uralic"/>
                <a:cs typeface="Gothic Uralic"/>
              </a:rPr>
              <a:t> and </a:t>
            </a:r>
            <a:r>
              <a:rPr lang="en-US" sz="4800" dirty="0">
                <a:solidFill>
                  <a:srgbClr val="00B0F0"/>
                </a:solidFill>
                <a:effectLst/>
                <a:latin typeface="Times New Roman" panose="02020603050405020304" pitchFamily="18" charset="0"/>
                <a:ea typeface="Gothic Uralic"/>
                <a:cs typeface="Gothic Uralic"/>
              </a:rPr>
              <a:t>charge</a:t>
            </a:r>
            <a:r>
              <a:rPr lang="en-US" sz="4800" dirty="0">
                <a:effectLst/>
                <a:latin typeface="Times New Roman" panose="02020603050405020304" pitchFamily="18" charset="0"/>
                <a:ea typeface="Gothic Uralic"/>
                <a:cs typeface="Gothic Uralic"/>
              </a:rPr>
              <a:t>.</a:t>
            </a:r>
            <a:endParaRPr lang="en-US" sz="4800" dirty="0">
              <a:effectLst/>
              <a:latin typeface="Gothic Uralic"/>
              <a:ea typeface="Gothic Uralic"/>
              <a:cs typeface="Gothic Uralic"/>
            </a:endParaRPr>
          </a:p>
          <a:p>
            <a:pPr marL="0" indent="0">
              <a:buNone/>
            </a:pPr>
            <a:endParaRPr lang="en-US" dirty="0"/>
          </a:p>
        </p:txBody>
      </p:sp>
      <p:sp>
        <p:nvSpPr>
          <p:cNvPr id="7" name="Rectangle 6">
            <a:extLst>
              <a:ext uri="{FF2B5EF4-FFF2-40B4-BE49-F238E27FC236}">
                <a16:creationId xmlns:a16="http://schemas.microsoft.com/office/drawing/2014/main" id="{1FB0C4F3-FD95-4834-93C5-16F7EA5D1B26}"/>
              </a:ext>
            </a:extLst>
          </p:cNvPr>
          <p:cNvSpPr/>
          <p:nvPr/>
        </p:nvSpPr>
        <p:spPr>
          <a:xfrm>
            <a:off x="4505740" y="223837"/>
            <a:ext cx="246490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The arrangement </a:t>
            </a:r>
          </a:p>
        </p:txBody>
      </p:sp>
      <p:sp>
        <p:nvSpPr>
          <p:cNvPr id="8" name="Rectangle 7">
            <a:extLst>
              <a:ext uri="{FF2B5EF4-FFF2-40B4-BE49-F238E27FC236}">
                <a16:creationId xmlns:a16="http://schemas.microsoft.com/office/drawing/2014/main" id="{503B6B1C-D5DF-4158-8CD5-13CAE75F1636}"/>
              </a:ext>
            </a:extLst>
          </p:cNvPr>
          <p:cNvSpPr/>
          <p:nvPr/>
        </p:nvSpPr>
        <p:spPr>
          <a:xfrm>
            <a:off x="8872331" y="256967"/>
            <a:ext cx="246490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a:t>a usually miniature representation of something</a:t>
            </a:r>
          </a:p>
        </p:txBody>
      </p:sp>
      <p:sp>
        <p:nvSpPr>
          <p:cNvPr id="9" name="Rectangle 8">
            <a:extLst>
              <a:ext uri="{FF2B5EF4-FFF2-40B4-BE49-F238E27FC236}">
                <a16:creationId xmlns:a16="http://schemas.microsoft.com/office/drawing/2014/main" id="{2DCE88EF-1192-461A-B73B-8F74884E160F}"/>
              </a:ext>
            </a:extLst>
          </p:cNvPr>
          <p:cNvSpPr/>
          <p:nvPr/>
        </p:nvSpPr>
        <p:spPr>
          <a:xfrm>
            <a:off x="434009" y="377687"/>
            <a:ext cx="246490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To make</a:t>
            </a:r>
          </a:p>
        </p:txBody>
      </p:sp>
      <p:sp>
        <p:nvSpPr>
          <p:cNvPr id="10" name="Rectangle 9">
            <a:extLst>
              <a:ext uri="{FF2B5EF4-FFF2-40B4-BE49-F238E27FC236}">
                <a16:creationId xmlns:a16="http://schemas.microsoft.com/office/drawing/2014/main" id="{1CEFD9C6-0DA7-45B4-9EAB-0926AC706954}"/>
              </a:ext>
            </a:extLst>
          </p:cNvPr>
          <p:cNvSpPr/>
          <p:nvPr/>
        </p:nvSpPr>
        <p:spPr>
          <a:xfrm>
            <a:off x="8468140" y="4174435"/>
            <a:ext cx="2767258" cy="1398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hlinkClick r:id="rId2"/>
              </a:rPr>
              <a:t>a physical property</a:t>
            </a:r>
            <a:r>
              <a:rPr lang="en-US" dirty="0"/>
              <a:t> that causes </a:t>
            </a:r>
            <a:r>
              <a:rPr lang="en-US" dirty="0">
                <a:hlinkClick r:id="rId3"/>
              </a:rPr>
              <a:t>matter</a:t>
            </a:r>
            <a:r>
              <a:rPr lang="en-US" dirty="0"/>
              <a:t> to experience a force within </a:t>
            </a:r>
            <a:r>
              <a:rPr lang="en-US" dirty="0">
                <a:hlinkClick r:id="rId4"/>
              </a:rPr>
              <a:t>an electromagnetic field</a:t>
            </a:r>
            <a:endParaRPr lang="en-US" dirty="0"/>
          </a:p>
        </p:txBody>
      </p:sp>
      <p:sp>
        <p:nvSpPr>
          <p:cNvPr id="11" name="Rectangle 10">
            <a:extLst>
              <a:ext uri="{FF2B5EF4-FFF2-40B4-BE49-F238E27FC236}">
                <a16:creationId xmlns:a16="http://schemas.microsoft.com/office/drawing/2014/main" id="{DF591483-A922-452E-BE42-E2FE323EF917}"/>
              </a:ext>
            </a:extLst>
          </p:cNvPr>
          <p:cNvSpPr/>
          <p:nvPr/>
        </p:nvSpPr>
        <p:spPr>
          <a:xfrm>
            <a:off x="1490869" y="4658139"/>
            <a:ext cx="2464904"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location</a:t>
            </a:r>
          </a:p>
        </p:txBody>
      </p:sp>
      <p:cxnSp>
        <p:nvCxnSpPr>
          <p:cNvPr id="13" name="Straight Arrow Connector 12">
            <a:extLst>
              <a:ext uri="{FF2B5EF4-FFF2-40B4-BE49-F238E27FC236}">
                <a16:creationId xmlns:a16="http://schemas.microsoft.com/office/drawing/2014/main" id="{E36300A5-D148-43C2-85D5-4143A8386F57}"/>
              </a:ext>
            </a:extLst>
          </p:cNvPr>
          <p:cNvCxnSpPr>
            <a:cxnSpLocks/>
          </p:cNvCxnSpPr>
          <p:nvPr/>
        </p:nvCxnSpPr>
        <p:spPr>
          <a:xfrm flipH="1" flipV="1">
            <a:off x="2898913" y="1292087"/>
            <a:ext cx="824948" cy="815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346763EC-4572-4CE5-973A-BD2868B78206}"/>
              </a:ext>
            </a:extLst>
          </p:cNvPr>
          <p:cNvCxnSpPr>
            <a:cxnSpLocks/>
          </p:cNvCxnSpPr>
          <p:nvPr/>
        </p:nvCxnSpPr>
        <p:spPr>
          <a:xfrm flipH="1">
            <a:off x="2898913" y="3843130"/>
            <a:ext cx="1606828" cy="8150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4B954397-FE81-4686-A0AF-AECB11C09422}"/>
              </a:ext>
            </a:extLst>
          </p:cNvPr>
          <p:cNvCxnSpPr>
            <a:cxnSpLocks/>
          </p:cNvCxnSpPr>
          <p:nvPr/>
        </p:nvCxnSpPr>
        <p:spPr>
          <a:xfrm flipV="1">
            <a:off x="5625548" y="1171595"/>
            <a:ext cx="24049" cy="1518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0E662456-300B-4EFC-B592-B8F6309E3744}"/>
              </a:ext>
            </a:extLst>
          </p:cNvPr>
          <p:cNvCxnSpPr>
            <a:cxnSpLocks/>
          </p:cNvCxnSpPr>
          <p:nvPr/>
        </p:nvCxnSpPr>
        <p:spPr>
          <a:xfrm flipV="1">
            <a:off x="8577471" y="1051099"/>
            <a:ext cx="407504" cy="10559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32380611-07E3-435E-9C37-1F89BE3F97DA}"/>
              </a:ext>
            </a:extLst>
          </p:cNvPr>
          <p:cNvCxnSpPr>
            <a:cxnSpLocks/>
          </p:cNvCxnSpPr>
          <p:nvPr/>
        </p:nvCxnSpPr>
        <p:spPr>
          <a:xfrm>
            <a:off x="9018108" y="3771968"/>
            <a:ext cx="536709" cy="6542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0" name="Picture 29" descr="A picture containing text, clipart&#10;&#10;Description automatically generated">
            <a:extLst>
              <a:ext uri="{FF2B5EF4-FFF2-40B4-BE49-F238E27FC236}">
                <a16:creationId xmlns:a16="http://schemas.microsoft.com/office/drawing/2014/main" id="{131179E6-22D4-4B4E-B8E6-EE9D6A85F7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87605" y="4685935"/>
            <a:ext cx="2181225" cy="2095500"/>
          </a:xfrm>
          <a:prstGeom prst="rect">
            <a:avLst/>
          </a:prstGeom>
        </p:spPr>
      </p:pic>
    </p:spTree>
    <p:extLst>
      <p:ext uri="{BB962C8B-B14F-4D97-AF65-F5344CB8AC3E}">
        <p14:creationId xmlns:p14="http://schemas.microsoft.com/office/powerpoint/2010/main" val="251455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90841-F764-46E8-89BD-4E9CECD6A957}"/>
              </a:ext>
            </a:extLst>
          </p:cNvPr>
          <p:cNvSpPr>
            <a:spLocks noGrp="1"/>
          </p:cNvSpPr>
          <p:nvPr>
            <p:ph type="title"/>
          </p:nvPr>
        </p:nvSpPr>
        <p:spPr>
          <a:xfrm>
            <a:off x="2959100" y="274638"/>
            <a:ext cx="7499350" cy="792162"/>
          </a:xfrm>
        </p:spPr>
        <p:txBody>
          <a:bodyPr/>
          <a:lstStyle/>
          <a:p>
            <a:pPr>
              <a:defRPr/>
            </a:pPr>
            <a:r>
              <a:rPr lang="en-US" dirty="0"/>
              <a:t>Key Vocabulary Terms</a:t>
            </a:r>
          </a:p>
        </p:txBody>
      </p:sp>
      <p:sp>
        <p:nvSpPr>
          <p:cNvPr id="3" name="Content Placeholder 2">
            <a:extLst>
              <a:ext uri="{FF2B5EF4-FFF2-40B4-BE49-F238E27FC236}">
                <a16:creationId xmlns:a16="http://schemas.microsoft.com/office/drawing/2014/main" id="{0C20B1CF-FE67-4AEB-A61C-5E50E5952A62}"/>
              </a:ext>
            </a:extLst>
          </p:cNvPr>
          <p:cNvSpPr>
            <a:spLocks noGrp="1"/>
          </p:cNvSpPr>
          <p:nvPr>
            <p:ph idx="1"/>
          </p:nvPr>
        </p:nvSpPr>
        <p:spPr>
          <a:xfrm>
            <a:off x="2959100" y="1143000"/>
            <a:ext cx="7499350" cy="5105400"/>
          </a:xfrm>
        </p:spPr>
        <p:txBody>
          <a:bodyPr/>
          <a:lstStyle/>
          <a:p>
            <a:pPr marL="596900" indent="-514350">
              <a:buFont typeface="+mj-lt"/>
              <a:buAutoNum type="arabicPeriod"/>
              <a:defRPr/>
            </a:pPr>
            <a:r>
              <a:rPr lang="en-US" dirty="0"/>
              <a:t>matter, </a:t>
            </a:r>
          </a:p>
          <a:p>
            <a:pPr marL="596900" indent="-514350">
              <a:buFont typeface="+mj-lt"/>
              <a:buAutoNum type="arabicPeriod"/>
              <a:defRPr/>
            </a:pPr>
            <a:r>
              <a:rPr lang="en-US" dirty="0"/>
              <a:t>atom, </a:t>
            </a:r>
          </a:p>
          <a:p>
            <a:pPr marL="596900" indent="-514350">
              <a:buFont typeface="+mj-lt"/>
              <a:buAutoNum type="arabicPeriod"/>
              <a:defRPr/>
            </a:pPr>
            <a:r>
              <a:rPr lang="en-US" dirty="0"/>
              <a:t>electron, </a:t>
            </a:r>
          </a:p>
          <a:p>
            <a:pPr marL="596900" indent="-514350">
              <a:buFont typeface="+mj-lt"/>
              <a:buAutoNum type="arabicPeriod"/>
              <a:defRPr/>
            </a:pPr>
            <a:r>
              <a:rPr lang="en-US" dirty="0"/>
              <a:t>neutron, </a:t>
            </a:r>
          </a:p>
          <a:p>
            <a:pPr marL="596900" indent="-514350">
              <a:buFont typeface="+mj-lt"/>
              <a:buAutoNum type="arabicPeriod"/>
              <a:defRPr/>
            </a:pPr>
            <a:r>
              <a:rPr lang="en-US" dirty="0"/>
              <a:t>proton, </a:t>
            </a:r>
          </a:p>
          <a:p>
            <a:pPr marL="596900" indent="-514350">
              <a:buFont typeface="+mj-lt"/>
              <a:buAutoNum type="arabicPeriod"/>
              <a:defRPr/>
            </a:pPr>
            <a:r>
              <a:rPr lang="en-US" dirty="0"/>
              <a:t>nucleus, </a:t>
            </a:r>
          </a:p>
          <a:p>
            <a:pPr marL="596900" indent="-514350">
              <a:buFont typeface="+mj-lt"/>
              <a:buAutoNum type="arabicPeriod"/>
              <a:defRPr/>
            </a:pPr>
            <a:r>
              <a:rPr lang="en-US" dirty="0"/>
              <a:t>electron cloud, </a:t>
            </a:r>
          </a:p>
          <a:p>
            <a:pPr marL="596900" indent="-514350">
              <a:buFont typeface="+mj-lt"/>
              <a:buAutoNum type="arabicPeriod"/>
              <a:defRPr/>
            </a:pPr>
            <a:r>
              <a:rPr lang="en-US" dirty="0"/>
              <a:t>atomic number, </a:t>
            </a:r>
          </a:p>
          <a:p>
            <a:pPr marL="596900" indent="-514350">
              <a:buFont typeface="+mj-lt"/>
              <a:buAutoNum type="arabicPeriod"/>
              <a:defRPr/>
            </a:pPr>
            <a:r>
              <a:rPr lang="en-US" dirty="0"/>
              <a:t>mass number</a:t>
            </a:r>
          </a:p>
          <a:p>
            <a:pPr marL="82550" indent="0">
              <a:buNone/>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B7B66-74AE-4189-9AC7-BCC18B33A1A3}"/>
              </a:ext>
            </a:extLst>
          </p:cNvPr>
          <p:cNvSpPr>
            <a:spLocks noGrp="1"/>
          </p:cNvSpPr>
          <p:nvPr>
            <p:ph type="title"/>
          </p:nvPr>
        </p:nvSpPr>
        <p:spPr/>
        <p:txBody>
          <a:bodyPr/>
          <a:lstStyle/>
          <a:p>
            <a:r>
              <a:rPr lang="en-US" dirty="0"/>
              <a:t>Homework</a:t>
            </a:r>
          </a:p>
        </p:txBody>
      </p:sp>
      <p:sp>
        <p:nvSpPr>
          <p:cNvPr id="3" name="Content Placeholder 2">
            <a:extLst>
              <a:ext uri="{FF2B5EF4-FFF2-40B4-BE49-F238E27FC236}">
                <a16:creationId xmlns:a16="http://schemas.microsoft.com/office/drawing/2014/main" id="{033E9946-6026-46F0-BF52-DCD17008D706}"/>
              </a:ext>
            </a:extLst>
          </p:cNvPr>
          <p:cNvSpPr>
            <a:spLocks noGrp="1"/>
          </p:cNvSpPr>
          <p:nvPr>
            <p:ph idx="1"/>
          </p:nvPr>
        </p:nvSpPr>
        <p:spPr/>
        <p:txBody>
          <a:bodyPr>
            <a:normAutofit fontScale="55000" lnSpcReduction="20000"/>
          </a:bodyPr>
          <a:lstStyle/>
          <a:p>
            <a:pPr marL="0" indent="0">
              <a:buNone/>
            </a:pPr>
            <a:r>
              <a:rPr lang="en-US" sz="5200" dirty="0"/>
              <a:t>Structure of the Atom Lesson Nearpod.com </a:t>
            </a:r>
          </a:p>
          <a:p>
            <a:pPr marL="0" indent="0">
              <a:buNone/>
            </a:pPr>
            <a:r>
              <a:rPr lang="en-US" sz="5200" dirty="0">
                <a:solidFill>
                  <a:schemeClr val="accent1"/>
                </a:solidFill>
              </a:rPr>
              <a:t>2</a:t>
            </a:r>
            <a:r>
              <a:rPr lang="en-US" sz="5200" baseline="30000" dirty="0">
                <a:solidFill>
                  <a:schemeClr val="accent1"/>
                </a:solidFill>
              </a:rPr>
              <a:t>nd</a:t>
            </a:r>
            <a:r>
              <a:rPr lang="en-US" sz="5200" dirty="0">
                <a:solidFill>
                  <a:schemeClr val="accent1"/>
                </a:solidFill>
              </a:rPr>
              <a:t>  P</a:t>
            </a:r>
            <a:r>
              <a:rPr lang="en-US" sz="5200" dirty="0">
                <a:solidFill>
                  <a:schemeClr val="accent1"/>
                </a:solidFill>
                <a:sym typeface="Wingdings" panose="05000000000000000000" pitchFamily="2" charset="2"/>
              </a:rPr>
              <a:t>6GHR2</a:t>
            </a:r>
          </a:p>
          <a:p>
            <a:pPr marL="0" indent="0">
              <a:buNone/>
            </a:pPr>
            <a:r>
              <a:rPr lang="en-US" sz="5200" dirty="0"/>
              <a:t>3</a:t>
            </a:r>
            <a:r>
              <a:rPr lang="en-US" sz="5200" baseline="30000" dirty="0"/>
              <a:t>rd</a:t>
            </a:r>
            <a:r>
              <a:rPr lang="en-US" sz="5200" dirty="0"/>
              <a:t> P</a:t>
            </a:r>
            <a:r>
              <a:rPr lang="en-US" sz="5200" dirty="0">
                <a:sym typeface="Wingdings" panose="05000000000000000000" pitchFamily="2" charset="2"/>
              </a:rPr>
              <a:t> 4VC8X</a:t>
            </a:r>
          </a:p>
          <a:p>
            <a:pPr marL="0" indent="0">
              <a:buNone/>
            </a:pPr>
            <a:r>
              <a:rPr lang="en-US" sz="5200" dirty="0">
                <a:solidFill>
                  <a:schemeClr val="accent1"/>
                </a:solidFill>
              </a:rPr>
              <a:t>4</a:t>
            </a:r>
            <a:r>
              <a:rPr lang="en-US" sz="5200" baseline="30000" dirty="0">
                <a:solidFill>
                  <a:schemeClr val="accent1"/>
                </a:solidFill>
              </a:rPr>
              <a:t>th</a:t>
            </a:r>
            <a:r>
              <a:rPr lang="en-US" sz="5200" dirty="0">
                <a:solidFill>
                  <a:schemeClr val="accent1"/>
                </a:solidFill>
              </a:rPr>
              <a:t> P</a:t>
            </a:r>
            <a:r>
              <a:rPr lang="en-US" sz="5200" dirty="0">
                <a:solidFill>
                  <a:schemeClr val="accent1"/>
                </a:solidFill>
                <a:sym typeface="Wingdings" panose="05000000000000000000" pitchFamily="2" charset="2"/>
              </a:rPr>
              <a:t> EBK4N</a:t>
            </a:r>
          </a:p>
          <a:p>
            <a:pPr marL="0" indent="0">
              <a:buNone/>
            </a:pPr>
            <a:r>
              <a:rPr lang="en-US" sz="5200" dirty="0"/>
              <a:t>6</a:t>
            </a:r>
            <a:r>
              <a:rPr lang="en-US" sz="5200" baseline="30000" dirty="0"/>
              <a:t>th</a:t>
            </a:r>
            <a:r>
              <a:rPr lang="en-US" sz="5200" dirty="0"/>
              <a:t> P</a:t>
            </a:r>
            <a:r>
              <a:rPr lang="en-US" sz="5200" dirty="0">
                <a:sym typeface="Wingdings" panose="05000000000000000000" pitchFamily="2" charset="2"/>
              </a:rPr>
              <a:t> 4IXVP</a:t>
            </a:r>
          </a:p>
          <a:p>
            <a:pPr marL="0" indent="0">
              <a:buNone/>
            </a:pPr>
            <a:endParaRPr lang="en-US" sz="5200" dirty="0">
              <a:sym typeface="Wingdings" panose="05000000000000000000" pitchFamily="2" charset="2"/>
            </a:endParaRPr>
          </a:p>
          <a:p>
            <a:pPr marL="0" indent="0">
              <a:buNone/>
            </a:pPr>
            <a:r>
              <a:rPr lang="en-US" sz="5200" dirty="0">
                <a:solidFill>
                  <a:schemeClr val="accent1"/>
                </a:solidFill>
              </a:rPr>
              <a:t>8</a:t>
            </a:r>
            <a:r>
              <a:rPr lang="en-US" sz="5200" baseline="30000" dirty="0">
                <a:solidFill>
                  <a:schemeClr val="accent1"/>
                </a:solidFill>
              </a:rPr>
              <a:t>th P</a:t>
            </a:r>
            <a:r>
              <a:rPr lang="en-US" sz="5200" baseline="30000" dirty="0">
                <a:solidFill>
                  <a:schemeClr val="accent1"/>
                </a:solidFill>
                <a:sym typeface="Wingdings" panose="05000000000000000000" pitchFamily="2" charset="2"/>
              </a:rPr>
              <a:t> </a:t>
            </a:r>
            <a:r>
              <a:rPr lang="en-US" sz="8600" baseline="30000" dirty="0">
                <a:solidFill>
                  <a:schemeClr val="accent1"/>
                </a:solidFill>
                <a:sym typeface="Wingdings" panose="05000000000000000000" pitchFamily="2" charset="2"/>
              </a:rPr>
              <a:t>WIRVJ</a:t>
            </a:r>
          </a:p>
          <a:p>
            <a:pPr marL="0" indent="0">
              <a:buNone/>
            </a:pPr>
            <a:endParaRPr lang="en-US" sz="4100" baseline="30000" dirty="0">
              <a:sym typeface="Wingdings" panose="05000000000000000000" pitchFamily="2" charset="2"/>
            </a:endParaRPr>
          </a:p>
          <a:p>
            <a:pPr marL="0" indent="0">
              <a:buNone/>
            </a:pPr>
            <a:r>
              <a:rPr lang="en-US" sz="4400" dirty="0">
                <a:solidFill>
                  <a:srgbClr val="FF0000"/>
                </a:solidFill>
              </a:rPr>
              <a:t>Written alternative lesson(Only if you don’t have a device), </a:t>
            </a:r>
            <a:r>
              <a:rPr lang="en-US" sz="4400" dirty="0"/>
              <a:t>textbook pages 95-109, must answer all questions and must show completed pages to me during class on Friday 9/10</a:t>
            </a:r>
          </a:p>
          <a:p>
            <a:pPr marL="0" indent="0">
              <a:buNone/>
            </a:pPr>
            <a:endParaRPr lang="en-US" sz="4100"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3812640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563A51F-4933-4ABC-92B6-20A02273EA84}"/>
              </a:ext>
            </a:extLst>
          </p:cNvPr>
          <p:cNvSpPr>
            <a:spLocks noGrp="1" noRot="1" noChangeArrowheads="1"/>
          </p:cNvSpPr>
          <p:nvPr>
            <p:ph type="title"/>
          </p:nvPr>
        </p:nvSpPr>
        <p:spPr/>
        <p:txBody>
          <a:bodyPr/>
          <a:lstStyle/>
          <a:p>
            <a:pPr>
              <a:defRPr/>
            </a:pPr>
            <a:r>
              <a:rPr lang="en-US" b="1" dirty="0">
                <a:solidFill>
                  <a:schemeClr val="tx2">
                    <a:satMod val="130000"/>
                  </a:schemeClr>
                </a:solidFill>
              </a:rPr>
              <a:t>What Is an Atom?</a:t>
            </a:r>
          </a:p>
        </p:txBody>
      </p:sp>
      <p:sp>
        <p:nvSpPr>
          <p:cNvPr id="3075" name="Rectangle 3">
            <a:extLst>
              <a:ext uri="{FF2B5EF4-FFF2-40B4-BE49-F238E27FC236}">
                <a16:creationId xmlns:a16="http://schemas.microsoft.com/office/drawing/2014/main" id="{9F30882C-634C-4A8F-BE70-40A80101986D}"/>
              </a:ext>
            </a:extLst>
          </p:cNvPr>
          <p:cNvSpPr>
            <a:spLocks noGrp="1" noChangeArrowheads="1"/>
          </p:cNvSpPr>
          <p:nvPr>
            <p:ph idx="1"/>
          </p:nvPr>
        </p:nvSpPr>
        <p:spPr>
          <a:xfrm>
            <a:off x="2514600" y="1371600"/>
            <a:ext cx="7848600" cy="5181600"/>
          </a:xfrm>
        </p:spPr>
        <p:txBody>
          <a:bodyPr>
            <a:normAutofit/>
          </a:bodyPr>
          <a:lstStyle/>
          <a:p>
            <a:pPr marL="365760" indent="-283464">
              <a:buFont typeface="Wingdings 2"/>
              <a:buChar char=""/>
              <a:defRPr/>
            </a:pPr>
            <a:endParaRPr lang="en-US" dirty="0"/>
          </a:p>
          <a:p>
            <a:pPr marL="365760" indent="-283464">
              <a:buFont typeface="Wingdings 2"/>
              <a:buChar char=""/>
              <a:defRPr/>
            </a:pPr>
            <a:r>
              <a:rPr lang="en-US" dirty="0">
                <a:solidFill>
                  <a:srgbClr val="FF0000"/>
                </a:solidFill>
              </a:rPr>
              <a:t>Atoms are often referred to as the building blocks of matter. </a:t>
            </a:r>
            <a:endParaRPr lang="en-US" sz="1000" dirty="0">
              <a:solidFill>
                <a:srgbClr val="FF0000"/>
              </a:solidFill>
            </a:endParaRPr>
          </a:p>
          <a:p>
            <a:pPr marL="0" indent="0">
              <a:buNone/>
              <a:defRPr/>
            </a:pPr>
            <a:endParaRPr lang="en-US" sz="1000" dirty="0"/>
          </a:p>
          <a:p>
            <a:pPr marL="0" indent="0">
              <a:buNone/>
              <a:defRPr/>
            </a:pPr>
            <a:endParaRPr lang="en-US" sz="1000" dirty="0"/>
          </a:p>
          <a:p>
            <a:pPr marL="0" indent="0">
              <a:buNone/>
              <a:defRPr/>
            </a:pPr>
            <a:endParaRPr lang="en-US" sz="1000" dirty="0"/>
          </a:p>
          <a:p>
            <a:pPr marL="365760" indent="-283464">
              <a:buFont typeface="Wingdings 2"/>
              <a:buChar char=""/>
              <a:defRPr/>
            </a:pPr>
            <a:r>
              <a:rPr lang="en-US" dirty="0"/>
              <a:t>Each </a:t>
            </a:r>
            <a:r>
              <a:rPr lang="en-US" b="1" dirty="0">
                <a:solidFill>
                  <a:srgbClr val="FF0000"/>
                </a:solidFill>
              </a:rPr>
              <a:t>element</a:t>
            </a:r>
            <a:r>
              <a:rPr lang="en-US" dirty="0"/>
              <a:t> on the periodic table is composed of one type of </a:t>
            </a:r>
            <a:r>
              <a:rPr lang="en-US" dirty="0">
                <a:solidFill>
                  <a:srgbClr val="FF0000"/>
                </a:solidFill>
              </a:rPr>
              <a:t>atom</a:t>
            </a:r>
            <a:r>
              <a:rPr lang="en-US" dirty="0"/>
              <a:t> and cannot be broken down into a simpler substance.</a:t>
            </a:r>
          </a:p>
          <a:p>
            <a:pPr marL="365760" indent="-283464">
              <a:buFont typeface="Wingdings 2"/>
              <a:buChar char=""/>
              <a:defRPr/>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TotalTime>
  <Words>949</Words>
  <Application>Microsoft Office PowerPoint</Application>
  <PresentationFormat>Widescreen</PresentationFormat>
  <Paragraphs>162</Paragraphs>
  <Slides>30</Slides>
  <Notes>2</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30</vt:i4>
      </vt:variant>
    </vt:vector>
  </HeadingPairs>
  <TitlesOfParts>
    <vt:vector size="43" baseType="lpstr">
      <vt:lpstr>Arial</vt:lpstr>
      <vt:lpstr>Arial Rounded MT Bold</vt:lpstr>
      <vt:lpstr>Arial Unicode MS</vt:lpstr>
      <vt:lpstr>Calibri</vt:lpstr>
      <vt:lpstr>Calibri Light</vt:lpstr>
      <vt:lpstr>Comic Sans MS</vt:lpstr>
      <vt:lpstr>Gothic Uralic</vt:lpstr>
      <vt:lpstr>Tahoma</vt:lpstr>
      <vt:lpstr>Times New Roman</vt:lpstr>
      <vt:lpstr>Verdana</vt:lpstr>
      <vt:lpstr>Wingdings</vt:lpstr>
      <vt:lpstr>Wingdings 2</vt:lpstr>
      <vt:lpstr>Office Theme</vt:lpstr>
      <vt:lpstr>Homeroom Warm Up 9/7/2021</vt:lpstr>
      <vt:lpstr>Science Warm Up 9/7/2021</vt:lpstr>
      <vt:lpstr>Test Retake-Makeup Tomorrow</vt:lpstr>
      <vt:lpstr>Take a look at the picture below and complete the following sentences with your own responses</vt:lpstr>
      <vt:lpstr>Structure of an Atom</vt:lpstr>
      <vt:lpstr>PowerPoint Presentation</vt:lpstr>
      <vt:lpstr>Key Vocabulary Terms</vt:lpstr>
      <vt:lpstr>Homework</vt:lpstr>
      <vt:lpstr>What Is an Atom?</vt:lpstr>
      <vt:lpstr>What Is an Atom?</vt:lpstr>
      <vt:lpstr>Inner Structure of an Atom </vt:lpstr>
      <vt:lpstr>Inner Structure of an Atom </vt:lpstr>
      <vt:lpstr>Outer Structure of an Atom</vt:lpstr>
      <vt:lpstr>Outer Structure of an Atom</vt:lpstr>
      <vt:lpstr>Outer Structure of an Atom</vt:lpstr>
      <vt:lpstr>Outer Structure of an Atom</vt:lpstr>
      <vt:lpstr>Decoding Atom Information from the Periodic Table </vt:lpstr>
      <vt:lpstr>Decoding Atom Information from the Periodic Table </vt:lpstr>
      <vt:lpstr>Atom Characteristics</vt:lpstr>
      <vt:lpstr>Atom Characteristics</vt:lpstr>
      <vt:lpstr>Science Closure 9/7/21</vt:lpstr>
      <vt:lpstr>Matter</vt:lpstr>
      <vt:lpstr>Atom</vt:lpstr>
      <vt:lpstr>Electron</vt:lpstr>
      <vt:lpstr>Neutron</vt:lpstr>
      <vt:lpstr>Proton</vt:lpstr>
      <vt:lpstr>Nucleus</vt:lpstr>
      <vt:lpstr>Electron Cloud</vt:lpstr>
      <vt:lpstr>Atomic Number</vt:lpstr>
      <vt:lpstr>Atomic Mass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Homeroom Warm Up 9/7/2021</dc:title>
  <dc:creator>Ebony Stanford</dc:creator>
  <cp:lastModifiedBy>Ebony Stanford</cp:lastModifiedBy>
  <cp:revision>1</cp:revision>
  <cp:lastPrinted>2021-09-07T11:03:49Z</cp:lastPrinted>
  <dcterms:created xsi:type="dcterms:W3CDTF">2021-09-07T10:33:43Z</dcterms:created>
  <dcterms:modified xsi:type="dcterms:W3CDTF">2021-09-07T11:19:19Z</dcterms:modified>
</cp:coreProperties>
</file>