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2" r:id="rId2"/>
    <p:sldId id="300" r:id="rId3"/>
    <p:sldId id="301" r:id="rId4"/>
    <p:sldId id="294" r:id="rId5"/>
    <p:sldId id="256" r:id="rId6"/>
    <p:sldId id="257" r:id="rId7"/>
    <p:sldId id="258" r:id="rId8"/>
    <p:sldId id="278" r:id="rId9"/>
    <p:sldId id="259" r:id="rId10"/>
    <p:sldId id="277" r:id="rId11"/>
    <p:sldId id="260" r:id="rId12"/>
    <p:sldId id="261" r:id="rId13"/>
    <p:sldId id="262" r:id="rId14"/>
    <p:sldId id="298" r:id="rId15"/>
    <p:sldId id="263" r:id="rId16"/>
    <p:sldId id="264" r:id="rId17"/>
    <p:sldId id="265" r:id="rId18"/>
    <p:sldId id="296" r:id="rId19"/>
    <p:sldId id="297" r:id="rId20"/>
    <p:sldId id="299" r:id="rId21"/>
    <p:sldId id="295" r:id="rId22"/>
    <p:sldId id="267" r:id="rId23"/>
    <p:sldId id="268" r:id="rId24"/>
    <p:sldId id="269" r:id="rId25"/>
    <p:sldId id="287" r:id="rId26"/>
    <p:sldId id="270" r:id="rId27"/>
    <p:sldId id="271" r:id="rId28"/>
    <p:sldId id="286" r:id="rId29"/>
    <p:sldId id="284" r:id="rId30"/>
    <p:sldId id="266" r:id="rId31"/>
    <p:sldId id="288" r:id="rId32"/>
    <p:sldId id="290" r:id="rId33"/>
    <p:sldId id="291" r:id="rId34"/>
    <p:sldId id="292" r:id="rId35"/>
    <p:sldId id="289" r:id="rId36"/>
    <p:sldId id="272" r:id="rId37"/>
    <p:sldId id="293" r:id="rId38"/>
    <p:sldId id="273" r:id="rId39"/>
    <p:sldId id="274"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7219E-3AE3-418A-B03C-52AB880CBDA2}" type="datetimeFigureOut">
              <a:rPr lang="en-US" smtClean="0"/>
              <a:t>8/14/2018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01C0A-DDE5-4D4D-BBEB-E76DFE6B1EDD}" type="slidenum">
              <a:rPr lang="en-US" smtClean="0"/>
              <a:t>‹#›</a:t>
            </a:fld>
            <a:endParaRPr lang="en-US"/>
          </a:p>
        </p:txBody>
      </p:sp>
    </p:spTree>
    <p:extLst>
      <p:ext uri="{BB962C8B-B14F-4D97-AF65-F5344CB8AC3E}">
        <p14:creationId xmlns:p14="http://schemas.microsoft.com/office/powerpoint/2010/main" val="307159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01C0A-DDE5-4D4D-BBEB-E76DFE6B1EDD}" type="slidenum">
              <a:rPr lang="en-US" smtClean="0"/>
              <a:t>13</a:t>
            </a:fld>
            <a:endParaRPr lang="en-US"/>
          </a:p>
        </p:txBody>
      </p:sp>
    </p:spTree>
    <p:extLst>
      <p:ext uri="{BB962C8B-B14F-4D97-AF65-F5344CB8AC3E}">
        <p14:creationId xmlns:p14="http://schemas.microsoft.com/office/powerpoint/2010/main" val="394770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314C78-6341-4304-92D4-E1AC7E0B91EA}"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367551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14C78-6341-4304-92D4-E1AC7E0B91EA}"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10124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14C78-6341-4304-92D4-E1AC7E0B91EA}"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71365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14C78-6341-4304-92D4-E1AC7E0B91EA}"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83299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14C78-6341-4304-92D4-E1AC7E0B91EA}"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30500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314C78-6341-4304-92D4-E1AC7E0B91EA}"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32236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14C78-6341-4304-92D4-E1AC7E0B91EA}"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92647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314C78-6341-4304-92D4-E1AC7E0B91EA}"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68724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14C78-6341-4304-92D4-E1AC7E0B91EA}"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19157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14C78-6341-4304-92D4-E1AC7E0B91EA}"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38832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14C78-6341-4304-92D4-E1AC7E0B91EA}"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59839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14C78-6341-4304-92D4-E1AC7E0B91EA}" type="datetimeFigureOut">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4FE80-93E8-4392-94B4-CD10514D413E}" type="slidenum">
              <a:rPr lang="en-US" smtClean="0"/>
              <a:t>‹#›</a:t>
            </a:fld>
            <a:endParaRPr lang="en-US"/>
          </a:p>
        </p:txBody>
      </p:sp>
    </p:spTree>
    <p:extLst>
      <p:ext uri="{BB962C8B-B14F-4D97-AF65-F5344CB8AC3E}">
        <p14:creationId xmlns:p14="http://schemas.microsoft.com/office/powerpoint/2010/main" val="2729079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YFAj50c7xM" TargetMode="External"/><Relationship Id="rId2" Type="http://schemas.openxmlformats.org/officeDocument/2006/relationships/hyperlink" Target="https://youtu.be/ki4O-Fy3z-0" TargetMode="External"/><Relationship Id="rId1" Type="http://schemas.openxmlformats.org/officeDocument/2006/relationships/slideLayout" Target="../slideLayouts/slideLayout2.xml"/><Relationship Id="rId5" Type="http://schemas.openxmlformats.org/officeDocument/2006/relationships/hyperlink" Target="https://youtu.be/zD7HCI4Hhe4" TargetMode="External"/><Relationship Id="rId4" Type="http://schemas.openxmlformats.org/officeDocument/2006/relationships/hyperlink" Target="https://youtu.be/68QDZAl29o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rainpop.com/science/matterandchemistry/measuringmatter/preview.weml" TargetMode="External"/><Relationship Id="rId2" Type="http://schemas.openxmlformats.org/officeDocument/2006/relationships/hyperlink" Target="http://interactivesites.weebly.com/float-or-sink.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rimaryresources.co.uk/online/solids4.sw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brainpop.com/science/matterandchemistry/statesofmatter/" TargetMode="External"/><Relationship Id="rId3" Type="http://schemas.openxmlformats.org/officeDocument/2006/relationships/image" Target="../media/image34.gif"/><Relationship Id="rId7" Type="http://schemas.openxmlformats.org/officeDocument/2006/relationships/hyperlink" Target="http://www.media.pearson.com.au/schools/cw/au_sch_whalley_sf1_1/int/2_slg.html" TargetMode="External"/><Relationship Id="rId2"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hyperlink" Target="http://studyjams.scholastic.com/studyjams/jams/science/matter/solids-liquids-gases.htm" TargetMode="External"/><Relationship Id="rId5" Type="http://schemas.openxmlformats.org/officeDocument/2006/relationships/hyperlink" Target="http://www.bgfl.org/bgfl/custom/resources_ftp/client_ftp/ks3/science/changing_matter/index.htm" TargetMode="Externa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www.brainpop.com/science/matterandchemistry/atoms/preview.weml" TargetMode="Externa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1q_fW6etHz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pbskids.org/cyberchase/math-games/poddle-weigh-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Homeroom Do Now</a:t>
            </a:r>
            <a:br>
              <a:rPr lang="en-US" dirty="0" smtClean="0"/>
            </a:br>
            <a:r>
              <a:rPr lang="en-US" dirty="0" smtClean="0"/>
              <a:t>8/14/18</a:t>
            </a: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dirty="0">
                <a:solidFill>
                  <a:srgbClr val="7030A0"/>
                </a:solidFill>
              </a:rPr>
              <a:t>If you are like most people, you probably have had experiences in which you have been treated in a way you consider unfair. Write about a time when you feel you were treated </a:t>
            </a:r>
            <a:r>
              <a:rPr lang="en-US" dirty="0" smtClean="0">
                <a:solidFill>
                  <a:srgbClr val="7030A0"/>
                </a:solidFill>
              </a:rPr>
              <a:t>unfairly, and if you’ve never experienced write about a time you feel someone else was treated unfair.</a:t>
            </a:r>
          </a:p>
          <a:p>
            <a:pPr marL="0" indent="0">
              <a:buNone/>
            </a:pPr>
            <a:endParaRPr lang="en-US" dirty="0" smtClean="0">
              <a:solidFill>
                <a:srgbClr val="7030A0"/>
              </a:solidFill>
            </a:endParaRPr>
          </a:p>
          <a:p>
            <a:pPr marL="0" indent="0">
              <a:buNone/>
            </a:pPr>
            <a:endParaRPr lang="en-US" dirty="0"/>
          </a:p>
          <a:p>
            <a:pPr marL="0" indent="0">
              <a:buNone/>
            </a:pPr>
            <a:endParaRPr lang="en-US" dirty="0" smtClean="0"/>
          </a:p>
          <a:p>
            <a:pPr marL="0" indent="0">
              <a:buNone/>
            </a:pPr>
            <a:r>
              <a:rPr lang="en-US" dirty="0" smtClean="0">
                <a:solidFill>
                  <a:srgbClr val="FF0000"/>
                </a:solidFill>
              </a:rPr>
              <a:t>*write at least 1 paragraph and be prepared to share</a:t>
            </a:r>
            <a:endParaRPr lang="en-US" dirty="0">
              <a:solidFill>
                <a:srgbClr val="FF0000"/>
              </a:solidFill>
            </a:endParaRPr>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7600"/>
            <a:ext cx="1219200" cy="15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3600" b="1" dirty="0"/>
              <a:t>Gravity is a force of attraction between two objects. All objects with mass have gravity. Gravity acts like a magnet - pulling objects together</a:t>
            </a:r>
            <a:r>
              <a:rPr lang="en-US"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4170038" cy="471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59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effectLst/>
              </a:rPr>
              <a:t>The Mass of an Object and Its Parts </a:t>
            </a:r>
            <a:r>
              <a:rPr lang="en-US" dirty="0">
                <a:effectLst/>
              </a:rPr>
              <a:t/>
            </a:r>
            <a:br>
              <a:rPr lang="en-US" dirty="0">
                <a:effectLst/>
              </a:rPr>
            </a:br>
            <a:endParaRPr lang="en-US" dirty="0"/>
          </a:p>
        </p:txBody>
      </p:sp>
      <p:sp>
        <p:nvSpPr>
          <p:cNvPr id="3" name="Content Placeholder 2"/>
          <p:cNvSpPr>
            <a:spLocks noGrp="1"/>
          </p:cNvSpPr>
          <p:nvPr>
            <p:ph idx="1"/>
          </p:nvPr>
        </p:nvSpPr>
        <p:spPr>
          <a:xfrm>
            <a:off x="76200" y="1066800"/>
            <a:ext cx="8915400" cy="5059363"/>
          </a:xfrm>
        </p:spPr>
        <p:txBody>
          <a:bodyPr>
            <a:normAutofit fontScale="92500" lnSpcReduction="10000"/>
          </a:bodyPr>
          <a:lstStyle/>
          <a:p>
            <a:pPr marL="0" indent="0" algn="ctr">
              <a:spcAft>
                <a:spcPts val="0"/>
              </a:spcAft>
              <a:buNone/>
            </a:pPr>
            <a:r>
              <a:rPr lang="en-US" b="1" dirty="0">
                <a:effectLst/>
              </a:rPr>
              <a:t>The mass of an object = </a:t>
            </a:r>
            <a:r>
              <a:rPr lang="en-US" b="1" u="sng" dirty="0">
                <a:solidFill>
                  <a:srgbClr val="FF0000"/>
                </a:solidFill>
                <a:effectLst/>
              </a:rPr>
              <a:t>the total mass of it parts</a:t>
            </a:r>
          </a:p>
          <a:p>
            <a:pPr marL="0" indent="0" algn="ctr">
              <a:spcAft>
                <a:spcPts val="0"/>
              </a:spcAft>
              <a:buNone/>
            </a:pPr>
            <a:endParaRPr lang="en-US" b="1" u="sng" dirty="0">
              <a:solidFill>
                <a:srgbClr val="FF0000"/>
              </a:solidFill>
              <a:effectLst/>
            </a:endParaRPr>
          </a:p>
          <a:p>
            <a:pPr marL="0" indent="0">
              <a:spcAft>
                <a:spcPts val="0"/>
              </a:spcAft>
              <a:buNone/>
            </a:pPr>
            <a:r>
              <a:rPr lang="en-US" b="1" dirty="0">
                <a:effectLst/>
              </a:rPr>
              <a:t>Ex. You have 5 wooded blocks that are all the same. You use a balance and to measure 1 block. It is 25 grams.  </a:t>
            </a:r>
          </a:p>
          <a:p>
            <a:pPr marL="0" indent="0">
              <a:spcAft>
                <a:spcPts val="0"/>
              </a:spcAft>
              <a:buNone/>
            </a:pPr>
            <a:endParaRPr lang="en-US" b="1" dirty="0"/>
          </a:p>
          <a:p>
            <a:pPr marL="0" indent="0">
              <a:spcAft>
                <a:spcPts val="0"/>
              </a:spcAft>
              <a:buNone/>
            </a:pPr>
            <a:endParaRPr lang="en-US" b="1" dirty="0">
              <a:effectLst/>
            </a:endParaRPr>
          </a:p>
          <a:p>
            <a:pPr marL="0" indent="0">
              <a:spcAft>
                <a:spcPts val="0"/>
              </a:spcAft>
              <a:buNone/>
            </a:pPr>
            <a:endParaRPr lang="en-US" b="1" dirty="0"/>
          </a:p>
          <a:p>
            <a:pPr marL="0" indent="0">
              <a:spcAft>
                <a:spcPts val="0"/>
              </a:spcAft>
              <a:buNone/>
            </a:pPr>
            <a:endParaRPr lang="en-US" b="1" dirty="0">
              <a:effectLst/>
            </a:endParaRPr>
          </a:p>
          <a:p>
            <a:pPr lvl="0"/>
            <a:r>
              <a:rPr lang="en-US" b="1" u="sng" dirty="0">
                <a:solidFill>
                  <a:srgbClr val="FF0000"/>
                </a:solidFill>
                <a:effectLst/>
              </a:rPr>
              <a:t>The mass of the all 5 would be</a:t>
            </a:r>
            <a:endParaRPr lang="en-US" b="1" u="sng" dirty="0">
              <a:solidFill>
                <a:srgbClr val="FF0000"/>
              </a:solidFill>
            </a:endParaRPr>
          </a:p>
          <a:p>
            <a:pPr>
              <a:spcAft>
                <a:spcPts val="0"/>
              </a:spcAft>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124301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86162"/>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193" y="3586162"/>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13" y="4180840"/>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155" y="4180839"/>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flipH="1">
            <a:off x="5429794" y="5257800"/>
            <a:ext cx="3993675" cy="584775"/>
          </a:xfrm>
          <a:prstGeom prst="rect">
            <a:avLst/>
          </a:prstGeom>
          <a:noFill/>
        </p:spPr>
        <p:txBody>
          <a:bodyPr wrap="square" rtlCol="0">
            <a:spAutoFit/>
          </a:bodyPr>
          <a:lstStyle/>
          <a:p>
            <a:pPr lvl="0">
              <a:spcBef>
                <a:spcPct val="20000"/>
              </a:spcBef>
            </a:pPr>
            <a:r>
              <a:rPr lang="en-US" sz="3200" b="1" u="sng" dirty="0">
                <a:solidFill>
                  <a:srgbClr val="FF0000"/>
                </a:solidFill>
              </a:rPr>
              <a:t>25 x 5 = 125 g. </a:t>
            </a:r>
          </a:p>
        </p:txBody>
      </p:sp>
      <p:sp>
        <p:nvSpPr>
          <p:cNvPr id="6" name="TextBox 5"/>
          <p:cNvSpPr txBox="1"/>
          <p:nvPr/>
        </p:nvSpPr>
        <p:spPr>
          <a:xfrm>
            <a:off x="304800" y="3581400"/>
            <a:ext cx="1243013" cy="584775"/>
          </a:xfrm>
          <a:prstGeom prst="rect">
            <a:avLst/>
          </a:prstGeom>
          <a:noFill/>
        </p:spPr>
        <p:txBody>
          <a:bodyPr wrap="square" rtlCol="0">
            <a:spAutoFit/>
          </a:bodyPr>
          <a:lstStyle/>
          <a:p>
            <a:pPr algn="ctr"/>
            <a:r>
              <a:rPr lang="en-US" sz="3200" b="1" dirty="0">
                <a:solidFill>
                  <a:schemeClr val="bg1"/>
                </a:solidFill>
              </a:rPr>
              <a:t>25 g</a:t>
            </a:r>
          </a:p>
        </p:txBody>
      </p:sp>
      <p:sp>
        <p:nvSpPr>
          <p:cNvPr id="7" name="Oval 6"/>
          <p:cNvSpPr/>
          <p:nvPr/>
        </p:nvSpPr>
        <p:spPr>
          <a:xfrm>
            <a:off x="5257800" y="5029200"/>
            <a:ext cx="3200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19594"/>
            <a:ext cx="9135291" cy="6838406"/>
          </a:xfrm>
        </p:spPr>
        <p:txBody>
          <a:bodyPr/>
          <a:lstStyle/>
          <a:p>
            <a:pPr>
              <a:spcAft>
                <a:spcPts val="0"/>
              </a:spcAft>
            </a:pPr>
            <a:r>
              <a:rPr lang="en-US" sz="2800" b="1" dirty="0">
                <a:effectLst/>
              </a:rPr>
              <a:t>ex. You have 2 puzzles. Each has a mass of 200 grams.  </a:t>
            </a:r>
          </a:p>
          <a:p>
            <a:pPr>
              <a:spcAft>
                <a:spcPts val="0"/>
              </a:spcAft>
            </a:pPr>
            <a:r>
              <a:rPr lang="en-US" sz="2800" b="1" dirty="0">
                <a:effectLst/>
              </a:rPr>
              <a:t>You place a finished puzzle in on pan of a balance.  </a:t>
            </a:r>
          </a:p>
          <a:p>
            <a:pPr lvl="0"/>
            <a:r>
              <a:rPr lang="en-US" sz="2800" b="1" dirty="0">
                <a:effectLst/>
              </a:rPr>
              <a:t>Then you take the other puzzle apart and put its pieces in the other pan</a:t>
            </a:r>
            <a:r>
              <a:rPr lang="en-US" sz="2800" b="1" dirty="0"/>
              <a:t>.  Which puzzle has the greater mass</a:t>
            </a:r>
            <a:r>
              <a:rPr lang="en-US" b="1" dirty="0"/>
              <a:t>?</a:t>
            </a:r>
            <a:endParaRPr lang="en-US" dirty="0">
              <a:effectLst/>
            </a:endParaRPr>
          </a:p>
          <a:p>
            <a:pPr marL="0" indent="0">
              <a:spcAft>
                <a:spcPts val="0"/>
              </a:spcAft>
              <a:buNone/>
            </a:pPr>
            <a:endParaRPr lang="en-US" dirty="0"/>
          </a:p>
          <a:p>
            <a:pPr marL="0" indent="0">
              <a:spcAft>
                <a:spcPts val="0"/>
              </a:spcAft>
              <a:buNone/>
            </a:pPr>
            <a:endParaRPr lang="en-US" dirty="0">
              <a:effectLst/>
            </a:endParaRPr>
          </a:p>
          <a:p>
            <a:pPr marL="0" indent="0">
              <a:spcAft>
                <a:spcPts val="0"/>
              </a:spcAft>
              <a:buNone/>
            </a:pPr>
            <a:endParaRPr lang="en-US" dirty="0"/>
          </a:p>
          <a:p>
            <a:pPr marL="0" indent="0">
              <a:spcAft>
                <a:spcPts val="0"/>
              </a:spcAft>
              <a:buNone/>
            </a:pPr>
            <a:endParaRPr lang="en-US" dirty="0">
              <a:effectLst/>
            </a:endParaRPr>
          </a:p>
          <a:p>
            <a:pPr marL="0" indent="0">
              <a:spcAft>
                <a:spcPts val="0"/>
              </a:spcAft>
              <a:buNone/>
            </a:pPr>
            <a:endParaRPr lang="en-US" dirty="0"/>
          </a:p>
          <a:p>
            <a:pPr marL="0" indent="0">
              <a:spcAft>
                <a:spcPts val="0"/>
              </a:spcAft>
              <a:buNone/>
            </a:pPr>
            <a:endParaRPr lang="en-US" dirty="0">
              <a:effectLst/>
            </a:endParaRPr>
          </a:p>
          <a:p>
            <a:pPr marL="0" indent="0">
              <a:buNone/>
            </a:pPr>
            <a:endParaRPr lang="en-US" dirty="0"/>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 y="3104606"/>
            <a:ext cx="47625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38600" y="220850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50 g</a:t>
            </a:r>
          </a:p>
        </p:txBody>
      </p:sp>
      <p:sp>
        <p:nvSpPr>
          <p:cNvPr id="9" name="Rectangle 8"/>
          <p:cNvSpPr/>
          <p:nvPr/>
        </p:nvSpPr>
        <p:spPr>
          <a:xfrm>
            <a:off x="583406" y="2362200"/>
            <a:ext cx="2083594"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200 g</a:t>
            </a:r>
          </a:p>
        </p:txBody>
      </p:sp>
      <p:sp>
        <p:nvSpPr>
          <p:cNvPr id="17" name="TextBox 16"/>
          <p:cNvSpPr txBox="1"/>
          <p:nvPr/>
        </p:nvSpPr>
        <p:spPr>
          <a:xfrm>
            <a:off x="5384482" y="4605864"/>
            <a:ext cx="3530918" cy="1815882"/>
          </a:xfrm>
          <a:prstGeom prst="rect">
            <a:avLst/>
          </a:prstGeom>
          <a:noFill/>
        </p:spPr>
        <p:txBody>
          <a:bodyPr wrap="square" rtlCol="0">
            <a:spAutoFit/>
          </a:bodyPr>
          <a:lstStyle/>
          <a:p>
            <a:pPr algn="ctr">
              <a:spcAft>
                <a:spcPts val="0"/>
              </a:spcAft>
            </a:pPr>
            <a:r>
              <a:rPr lang="en-US" sz="2800" b="1" u="sng" dirty="0">
                <a:solidFill>
                  <a:srgbClr val="FF0000"/>
                </a:solidFill>
              </a:rPr>
              <a:t>The puzzles have the same mass whether they are put together or in pieces. </a:t>
            </a:r>
            <a:endParaRPr lang="en-US" sz="2800" b="1" u="sng" dirty="0">
              <a:solidFill>
                <a:srgbClr val="FF0000"/>
              </a:solidFill>
              <a:effectLst/>
            </a:endParaRPr>
          </a:p>
        </p:txBody>
      </p:sp>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95460"/>
            <a:ext cx="11953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3309322"/>
            <a:ext cx="11953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2966720"/>
            <a:ext cx="11953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e200303277\AppData\Local\Microsoft\Windows\Temporary Internet Files\Content.IE5\0XXP6N7L\MC91021703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119051"/>
            <a:ext cx="3048000" cy="304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marR="0" lvl="0">
              <a:lnSpc>
                <a:spcPct val="115000"/>
              </a:lnSpc>
              <a:spcBef>
                <a:spcPts val="0"/>
              </a:spcBef>
              <a:spcAft>
                <a:spcPts val="0"/>
              </a:spcAft>
            </a:pPr>
            <a:r>
              <a:rPr lang="en-US" sz="3200" b="1" u="sng" dirty="0">
                <a:ea typeface="Calibri"/>
                <a:cs typeface="Times New Roman"/>
              </a:rPr>
              <a:t>Mass is </a:t>
            </a:r>
            <a:r>
              <a:rPr lang="en-US" sz="3200" b="1" u="sng" dirty="0">
                <a:solidFill>
                  <a:srgbClr val="FF0000"/>
                </a:solidFill>
                <a:ea typeface="Calibri"/>
                <a:cs typeface="Times New Roman"/>
              </a:rPr>
              <a:t>NEVER</a:t>
            </a:r>
            <a:r>
              <a:rPr lang="en-US" sz="3200" b="1" u="sng" dirty="0">
                <a:ea typeface="Calibri"/>
                <a:cs typeface="Times New Roman"/>
              </a:rPr>
              <a:t> lost, it just changes form </a:t>
            </a:r>
            <a:br>
              <a:rPr lang="en-US" sz="3200" b="1" u="sng" dirty="0">
                <a:ea typeface="Calibri"/>
                <a:cs typeface="Times New Roman"/>
              </a:rPr>
            </a:br>
            <a:r>
              <a:rPr lang="en-US" sz="3200" b="1" u="sng" dirty="0">
                <a:ea typeface="Calibri"/>
                <a:cs typeface="Times New Roman"/>
              </a:rPr>
              <a:t>(solid, liquid, gas)</a:t>
            </a:r>
            <a:endParaRPr lang="en-US" sz="2000" dirty="0">
              <a:ea typeface="Calibri"/>
              <a:cs typeface="Times New Roman"/>
            </a:endParaRPr>
          </a:p>
        </p:txBody>
      </p:sp>
      <p:sp>
        <p:nvSpPr>
          <p:cNvPr id="3" name="Content Placeholder 2"/>
          <p:cNvSpPr>
            <a:spLocks noGrp="1"/>
          </p:cNvSpPr>
          <p:nvPr>
            <p:ph idx="1"/>
          </p:nvPr>
        </p:nvSpPr>
        <p:spPr>
          <a:xfrm>
            <a:off x="457200" y="1600200"/>
            <a:ext cx="3657600" cy="4953000"/>
          </a:xfrm>
        </p:spPr>
        <p:txBody>
          <a:bodyPr>
            <a:normAutofit fontScale="70000" lnSpcReduction="20000"/>
          </a:bodyPr>
          <a:lstStyle/>
          <a:p>
            <a:pPr lvl="0">
              <a:lnSpc>
                <a:spcPct val="115000"/>
              </a:lnSpc>
              <a:spcBef>
                <a:spcPts val="0"/>
              </a:spcBef>
              <a:buFont typeface="Symbol"/>
              <a:buChar char=""/>
            </a:pPr>
            <a:r>
              <a:rPr lang="en-US" sz="3400" b="1" dirty="0">
                <a:ea typeface="Calibri"/>
                <a:cs typeface="Times New Roman"/>
              </a:rPr>
              <a:t>Ex. Set a bowl of water outside on a hot day.  </a:t>
            </a:r>
          </a:p>
          <a:p>
            <a:pPr marL="0" lvl="0" indent="0">
              <a:lnSpc>
                <a:spcPct val="115000"/>
              </a:lnSpc>
              <a:spcBef>
                <a:spcPts val="0"/>
              </a:spcBef>
              <a:buNone/>
            </a:pPr>
            <a:endParaRPr lang="en-US" sz="3400" b="1" dirty="0">
              <a:ea typeface="Calibri"/>
              <a:cs typeface="Times New Roman"/>
            </a:endParaRPr>
          </a:p>
          <a:p>
            <a:pPr lvl="0">
              <a:lnSpc>
                <a:spcPct val="115000"/>
              </a:lnSpc>
              <a:spcBef>
                <a:spcPts val="0"/>
              </a:spcBef>
              <a:buFont typeface="Symbol"/>
              <a:buChar char=""/>
            </a:pPr>
            <a:r>
              <a:rPr lang="en-US" sz="3400" b="1" u="sng" dirty="0">
                <a:solidFill>
                  <a:srgbClr val="FF0000"/>
                </a:solidFill>
                <a:ea typeface="Calibri"/>
                <a:cs typeface="Times New Roman"/>
              </a:rPr>
              <a:t>The mass of the water in the bowl will get smaller and smaller, but the missing mass is NOT lost</a:t>
            </a:r>
            <a:r>
              <a:rPr lang="en-US" sz="3400" b="1" dirty="0">
                <a:solidFill>
                  <a:srgbClr val="FF0000"/>
                </a:solidFill>
                <a:ea typeface="Calibri"/>
                <a:cs typeface="Times New Roman"/>
              </a:rPr>
              <a:t>.  </a:t>
            </a:r>
          </a:p>
          <a:p>
            <a:pPr marL="0" lvl="0" indent="0">
              <a:lnSpc>
                <a:spcPct val="115000"/>
              </a:lnSpc>
              <a:spcBef>
                <a:spcPts val="0"/>
              </a:spcBef>
              <a:buNone/>
            </a:pPr>
            <a:endParaRPr lang="en-US" sz="3400" b="1" dirty="0">
              <a:ea typeface="Calibri"/>
              <a:cs typeface="Times New Roman"/>
            </a:endParaRPr>
          </a:p>
          <a:p>
            <a:pPr lvl="0">
              <a:lnSpc>
                <a:spcPct val="115000"/>
              </a:lnSpc>
              <a:spcBef>
                <a:spcPts val="0"/>
              </a:spcBef>
              <a:buFont typeface="Symbol"/>
              <a:buChar char=""/>
            </a:pPr>
            <a:r>
              <a:rPr lang="en-US" sz="3400" b="1" dirty="0">
                <a:ea typeface="Calibri"/>
                <a:cs typeface="Times New Roman"/>
              </a:rPr>
              <a:t>It is equal to the mass of the water that has evaporated into the air.  </a:t>
            </a:r>
          </a:p>
          <a:p>
            <a:pPr marL="0" indent="0">
              <a:buNone/>
            </a:pP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2466975" cy="18478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51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Clip Options</a:t>
            </a:r>
          </a:p>
        </p:txBody>
      </p:sp>
      <p:sp>
        <p:nvSpPr>
          <p:cNvPr id="3" name="Content Placeholder 2"/>
          <p:cNvSpPr>
            <a:spLocks noGrp="1"/>
          </p:cNvSpPr>
          <p:nvPr>
            <p:ph idx="1"/>
          </p:nvPr>
        </p:nvSpPr>
        <p:spPr>
          <a:xfrm>
            <a:off x="457200" y="1752600"/>
            <a:ext cx="8229600" cy="4525963"/>
          </a:xfrm>
        </p:spPr>
        <p:txBody>
          <a:bodyPr/>
          <a:lstStyle/>
          <a:p>
            <a:r>
              <a:rPr lang="en-US" dirty="0">
                <a:hlinkClick r:id="rId2"/>
              </a:rPr>
              <a:t>https://</a:t>
            </a:r>
            <a:r>
              <a:rPr lang="en-US">
                <a:hlinkClick r:id="rId2"/>
              </a:rPr>
              <a:t>youtu.be/ki4O-Fy3z-0</a:t>
            </a:r>
            <a:r>
              <a:rPr lang="en-US"/>
              <a:t>                   4 </a:t>
            </a:r>
            <a:r>
              <a:rPr lang="en-US" dirty="0"/>
              <a:t>min</a:t>
            </a:r>
          </a:p>
          <a:p>
            <a:r>
              <a:rPr lang="en-US" dirty="0">
                <a:hlinkClick r:id="rId3"/>
              </a:rPr>
              <a:t>https://youtu.be/xYFAj50c7xM</a:t>
            </a:r>
            <a:r>
              <a:rPr lang="en-US" dirty="0"/>
              <a:t>                4 min</a:t>
            </a:r>
          </a:p>
          <a:p>
            <a:r>
              <a:rPr lang="en-US" dirty="0">
                <a:hlinkClick r:id="rId4"/>
              </a:rPr>
              <a:t>https://youtu.be/68QDZAl29oE</a:t>
            </a:r>
            <a:r>
              <a:rPr lang="en-US" dirty="0"/>
              <a:t>               9 min</a:t>
            </a:r>
          </a:p>
          <a:p>
            <a:r>
              <a:rPr lang="en-US" dirty="0">
                <a:hlinkClick r:id="rId5"/>
              </a:rPr>
              <a:t>https://youtu.be/zD7HCI4Hhe4</a:t>
            </a:r>
            <a:r>
              <a:rPr lang="en-US" dirty="0"/>
              <a:t>              14 min</a:t>
            </a:r>
          </a:p>
          <a:p>
            <a:endParaRPr lang="en-US" dirty="0"/>
          </a:p>
          <a:p>
            <a:endParaRPr lang="en-US" dirty="0"/>
          </a:p>
        </p:txBody>
      </p:sp>
    </p:spTree>
    <p:extLst>
      <p:ext uri="{BB962C8B-B14F-4D97-AF65-F5344CB8AC3E}">
        <p14:creationId xmlns:p14="http://schemas.microsoft.com/office/powerpoint/2010/main" val="304833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effectLst/>
              </a:rPr>
              <a:t>Observing Parts of Matter </a:t>
            </a:r>
            <a:r>
              <a:rPr lang="en-US" dirty="0">
                <a:effectLst/>
              </a:rPr>
              <a:t/>
            </a:r>
            <a:br>
              <a:rPr lang="en-US" dirty="0">
                <a:effectLst/>
              </a:rPr>
            </a:br>
            <a:endParaRPr lang="en-US" dirty="0"/>
          </a:p>
        </p:txBody>
      </p:sp>
      <p:sp>
        <p:nvSpPr>
          <p:cNvPr id="3" name="Content Placeholder 2"/>
          <p:cNvSpPr>
            <a:spLocks noGrp="1"/>
          </p:cNvSpPr>
          <p:nvPr>
            <p:ph idx="1"/>
          </p:nvPr>
        </p:nvSpPr>
        <p:spPr>
          <a:xfrm>
            <a:off x="26126" y="1066800"/>
            <a:ext cx="9117874" cy="4525963"/>
          </a:xfrm>
        </p:spPr>
        <p:txBody>
          <a:bodyPr/>
          <a:lstStyle/>
          <a:p>
            <a:pPr>
              <a:spcAft>
                <a:spcPts val="0"/>
              </a:spcAft>
            </a:pPr>
            <a:r>
              <a:rPr lang="en-US" dirty="0">
                <a:effectLst/>
              </a:rPr>
              <a:t>Objects and materials are made up of smaller parts that can be too small to see with your eyes. You must </a:t>
            </a:r>
            <a:r>
              <a:rPr lang="en-US" b="1" u="sng" dirty="0">
                <a:solidFill>
                  <a:srgbClr val="FF0000"/>
                </a:solidFill>
                <a:effectLst/>
              </a:rPr>
              <a:t>magnify, </a:t>
            </a:r>
            <a:r>
              <a:rPr lang="en-US" dirty="0">
                <a:effectLst/>
              </a:rPr>
              <a:t>or make them appear larger than they are. </a:t>
            </a:r>
          </a:p>
          <a:p>
            <a:pPr marL="0" indent="0">
              <a:buNone/>
            </a:pP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4183684" cy="3133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11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04701">
            <a:off x="4278699" y="2734291"/>
            <a:ext cx="5042633" cy="189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C:\Users\e200303277\AppData\Local\Microsoft\Windows\Temporary Internet Files\Content.IE5\SVE2NTQH\MC9004380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285" y="213142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8800" b="1" dirty="0">
                <a:solidFill>
                  <a:srgbClr val="0070C0"/>
                </a:solidFill>
              </a:rPr>
              <a:t>Hand Lens </a:t>
            </a:r>
          </a:p>
        </p:txBody>
      </p:sp>
      <p:sp>
        <p:nvSpPr>
          <p:cNvPr id="3" name="Content Placeholder 2"/>
          <p:cNvSpPr>
            <a:spLocks noGrp="1"/>
          </p:cNvSpPr>
          <p:nvPr>
            <p:ph idx="1"/>
          </p:nvPr>
        </p:nvSpPr>
        <p:spPr>
          <a:xfrm>
            <a:off x="381000" y="1600200"/>
            <a:ext cx="4648200" cy="4800600"/>
          </a:xfrm>
        </p:spPr>
        <p:txBody>
          <a:bodyPr/>
          <a:lstStyle/>
          <a:p>
            <a:pPr marL="0" marR="0" indent="0">
              <a:lnSpc>
                <a:spcPct val="115000"/>
              </a:lnSpc>
              <a:spcBef>
                <a:spcPts val="0"/>
              </a:spcBef>
              <a:spcAft>
                <a:spcPts val="0"/>
              </a:spcAft>
              <a:buNone/>
            </a:pPr>
            <a:r>
              <a:rPr lang="en-US" b="1" dirty="0">
                <a:ea typeface="Calibri"/>
                <a:cs typeface="Times New Roman"/>
              </a:rPr>
              <a:t>A </a:t>
            </a:r>
            <a:r>
              <a:rPr lang="en-US" b="1" u="sng" dirty="0">
                <a:solidFill>
                  <a:srgbClr val="FF0000"/>
                </a:solidFill>
                <a:ea typeface="Calibri"/>
                <a:cs typeface="Times New Roman"/>
              </a:rPr>
              <a:t>hand lens</a:t>
            </a:r>
            <a:r>
              <a:rPr lang="en-US" b="1" dirty="0">
                <a:solidFill>
                  <a:srgbClr val="FF0000"/>
                </a:solidFill>
                <a:ea typeface="Calibri"/>
                <a:cs typeface="Times New Roman"/>
              </a:rPr>
              <a:t> </a:t>
            </a:r>
            <a:r>
              <a:rPr lang="en-US" b="1" dirty="0">
                <a:ea typeface="Calibri"/>
                <a:cs typeface="Times New Roman"/>
              </a:rPr>
              <a:t>is one tool that makes small objects appear </a:t>
            </a:r>
            <a:r>
              <a:rPr lang="en-US" b="1" u="sng" dirty="0">
                <a:solidFill>
                  <a:srgbClr val="FF0000"/>
                </a:solidFill>
                <a:ea typeface="Calibri"/>
                <a:cs typeface="Times New Roman"/>
              </a:rPr>
              <a:t>larger.  </a:t>
            </a:r>
            <a:r>
              <a:rPr lang="en-US" b="1" dirty="0">
                <a:ea typeface="Calibri"/>
                <a:cs typeface="Times New Roman"/>
              </a:rPr>
              <a:t>You can use this to see the parts of small object. </a:t>
            </a:r>
            <a:endParaRPr lang="en-US" sz="2000" b="1" dirty="0">
              <a:ea typeface="Calibri"/>
              <a:cs typeface="Times New Roman"/>
            </a:endParaRPr>
          </a:p>
          <a:p>
            <a:pPr lvl="0">
              <a:lnSpc>
                <a:spcPct val="115000"/>
              </a:lnSpc>
              <a:spcBef>
                <a:spcPts val="0"/>
              </a:spcBef>
              <a:buFont typeface="Symbol"/>
              <a:buChar char=""/>
            </a:pPr>
            <a:r>
              <a:rPr lang="en-US" b="1" u="sng" dirty="0">
                <a:solidFill>
                  <a:srgbClr val="FF0000"/>
                </a:solidFill>
                <a:ea typeface="Calibri"/>
                <a:cs typeface="Times New Roman"/>
              </a:rPr>
              <a:t>Ex. To see the tiny hairs that covers a bees back, or the veins of a leaf. </a:t>
            </a:r>
            <a:endParaRPr lang="en-US" sz="2000" b="1" u="sng" dirty="0">
              <a:solidFill>
                <a:srgbClr val="FF0000"/>
              </a:solidFill>
              <a:ea typeface="Calibri"/>
              <a:cs typeface="Times New Roman"/>
            </a:endParaRPr>
          </a:p>
          <a:p>
            <a:pPr marL="0" indent="0">
              <a:buNone/>
            </a:pPr>
            <a:endParaRPr lang="en-US" dirty="0"/>
          </a:p>
        </p:txBody>
      </p:sp>
    </p:spTree>
    <p:extLst>
      <p:ext uri="{BB962C8B-B14F-4D97-AF65-F5344CB8AC3E}">
        <p14:creationId xmlns:p14="http://schemas.microsoft.com/office/powerpoint/2010/main" val="382637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806" y="1447800"/>
            <a:ext cx="344859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8800" b="1" dirty="0">
                <a:solidFill>
                  <a:srgbClr val="7030A0"/>
                </a:solidFill>
              </a:rPr>
              <a:t>Microscope </a:t>
            </a:r>
          </a:p>
        </p:txBody>
      </p:sp>
      <p:sp>
        <p:nvSpPr>
          <p:cNvPr id="3" name="Content Placeholder 2"/>
          <p:cNvSpPr>
            <a:spLocks noGrp="1"/>
          </p:cNvSpPr>
          <p:nvPr>
            <p:ph idx="1"/>
          </p:nvPr>
        </p:nvSpPr>
        <p:spPr>
          <a:xfrm>
            <a:off x="457200" y="1600200"/>
            <a:ext cx="4648200" cy="4572000"/>
          </a:xfrm>
        </p:spPr>
        <p:txBody>
          <a:bodyPr/>
          <a:lstStyle/>
          <a:p>
            <a:pPr marL="0" marR="0" indent="0">
              <a:lnSpc>
                <a:spcPct val="115000"/>
              </a:lnSpc>
              <a:spcBef>
                <a:spcPts val="0"/>
              </a:spcBef>
              <a:spcAft>
                <a:spcPts val="0"/>
              </a:spcAft>
              <a:buNone/>
            </a:pPr>
            <a:r>
              <a:rPr lang="en-US" b="1" dirty="0">
                <a:ea typeface="Calibri"/>
                <a:cs typeface="Times New Roman"/>
              </a:rPr>
              <a:t>A </a:t>
            </a:r>
            <a:r>
              <a:rPr lang="en-US" b="1" u="sng" dirty="0">
                <a:ea typeface="Calibri"/>
                <a:cs typeface="Times New Roman"/>
              </a:rPr>
              <a:t>microscope</a:t>
            </a:r>
            <a:r>
              <a:rPr lang="en-US" b="1" dirty="0">
                <a:ea typeface="Calibri"/>
                <a:cs typeface="Times New Roman"/>
              </a:rPr>
              <a:t> is a tool that makes </a:t>
            </a:r>
            <a:r>
              <a:rPr lang="en-US" b="1" u="sng" dirty="0">
                <a:solidFill>
                  <a:srgbClr val="FF0000"/>
                </a:solidFill>
                <a:ea typeface="Calibri"/>
                <a:cs typeface="Times New Roman"/>
              </a:rPr>
              <a:t>tiny</a:t>
            </a:r>
            <a:r>
              <a:rPr lang="en-US" b="1" dirty="0">
                <a:ea typeface="Calibri"/>
                <a:cs typeface="Times New Roman"/>
              </a:rPr>
              <a:t> objects appears </a:t>
            </a:r>
            <a:r>
              <a:rPr lang="en-US" b="1" u="sng" dirty="0">
                <a:solidFill>
                  <a:srgbClr val="FF0000"/>
                </a:solidFill>
                <a:ea typeface="Calibri"/>
                <a:cs typeface="Times New Roman"/>
              </a:rPr>
              <a:t>much larger</a:t>
            </a:r>
            <a:r>
              <a:rPr lang="en-US" b="1" dirty="0">
                <a:ea typeface="Calibri"/>
                <a:cs typeface="Times New Roman"/>
              </a:rPr>
              <a:t>. </a:t>
            </a:r>
          </a:p>
          <a:p>
            <a:pPr marL="0" marR="0" indent="0">
              <a:lnSpc>
                <a:spcPct val="115000"/>
              </a:lnSpc>
              <a:spcBef>
                <a:spcPts val="0"/>
              </a:spcBef>
              <a:spcAft>
                <a:spcPts val="0"/>
              </a:spcAft>
              <a:buNone/>
            </a:pPr>
            <a:endParaRPr lang="en-US" sz="2000" b="1" dirty="0">
              <a:ea typeface="Calibri"/>
              <a:cs typeface="Times New Roman"/>
            </a:endParaRPr>
          </a:p>
          <a:p>
            <a:pPr lvl="0">
              <a:lnSpc>
                <a:spcPct val="115000"/>
              </a:lnSpc>
              <a:spcBef>
                <a:spcPts val="0"/>
              </a:spcBef>
              <a:buFont typeface="Symbol"/>
              <a:buChar char=""/>
            </a:pPr>
            <a:r>
              <a:rPr lang="en-US" b="1" dirty="0">
                <a:ea typeface="Calibri"/>
                <a:cs typeface="Times New Roman"/>
              </a:rPr>
              <a:t>Ex. to see tiny parts such as the </a:t>
            </a:r>
            <a:r>
              <a:rPr lang="en-US" b="1" u="sng" dirty="0">
                <a:solidFill>
                  <a:srgbClr val="FF0000"/>
                </a:solidFill>
                <a:ea typeface="Calibri"/>
                <a:cs typeface="Times New Roman"/>
              </a:rPr>
              <a:t>cells that make up a leaf. </a:t>
            </a:r>
            <a:endParaRPr lang="en-US" sz="2000" b="1" u="sng" dirty="0">
              <a:solidFill>
                <a:srgbClr val="FF0000"/>
              </a:solidFill>
              <a:ea typeface="Calibri"/>
              <a:cs typeface="Times New Roman"/>
            </a:endParaRPr>
          </a:p>
          <a:p>
            <a:pPr marL="0" indent="0">
              <a:buNone/>
            </a:pP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817" y="3352800"/>
            <a:ext cx="1371600" cy="10201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91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Create a frayer diagram that explains the word “Matter”</a:t>
            </a:r>
          </a:p>
        </p:txBody>
      </p:sp>
      <p:pic>
        <p:nvPicPr>
          <p:cNvPr id="4" name="Content Placeholder 3"/>
          <p:cNvPicPr>
            <a:picLocks noGrp="1" noChangeAspect="1"/>
          </p:cNvPicPr>
          <p:nvPr>
            <p:ph idx="1"/>
          </p:nvPr>
        </p:nvPicPr>
        <p:blipFill>
          <a:blip r:embed="rId2"/>
          <a:stretch>
            <a:fillRect/>
          </a:stretch>
        </p:blipFill>
        <p:spPr>
          <a:xfrm>
            <a:off x="-76200" y="1435223"/>
            <a:ext cx="9296400" cy="5592761"/>
          </a:xfrm>
          <a:prstGeom prst="rect">
            <a:avLst/>
          </a:prstGeom>
        </p:spPr>
      </p:pic>
    </p:spTree>
    <p:extLst>
      <p:ext uri="{BB962C8B-B14F-4D97-AF65-F5344CB8AC3E}">
        <p14:creationId xmlns:p14="http://schemas.microsoft.com/office/powerpoint/2010/main" val="16297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Frayer</a:t>
            </a:r>
          </a:p>
        </p:txBody>
      </p:sp>
      <p:pic>
        <p:nvPicPr>
          <p:cNvPr id="4" name="Content Placeholder 3"/>
          <p:cNvPicPr>
            <a:picLocks noGrp="1" noChangeAspect="1"/>
          </p:cNvPicPr>
          <p:nvPr>
            <p:ph idx="1"/>
          </p:nvPr>
        </p:nvPicPr>
        <p:blipFill>
          <a:blip r:embed="rId2"/>
          <a:stretch>
            <a:fillRect/>
          </a:stretch>
        </p:blipFill>
        <p:spPr>
          <a:xfrm>
            <a:off x="457200" y="1600200"/>
            <a:ext cx="8382000" cy="4953000"/>
          </a:xfrm>
          <a:prstGeom prst="rect">
            <a:avLst/>
          </a:prstGeom>
        </p:spPr>
      </p:pic>
    </p:spTree>
    <p:extLst>
      <p:ext uri="{BB962C8B-B14F-4D97-AF65-F5344CB8AC3E}">
        <p14:creationId xmlns:p14="http://schemas.microsoft.com/office/powerpoint/2010/main" val="206642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617538" y="457200"/>
            <a:ext cx="7504112" cy="1143000"/>
          </a:xfrm>
        </p:spPr>
        <p:txBody>
          <a:bodyPr>
            <a:normAutofit fontScale="90000"/>
          </a:bodyPr>
          <a:lstStyle/>
          <a:p>
            <a:pPr algn="ctr" eaLnBrk="1" hangingPunct="1"/>
            <a:r>
              <a:rPr lang="en-US" altLang="en-US" sz="3200" smtClean="0">
                <a:solidFill>
                  <a:srgbClr val="0070C0"/>
                </a:solidFill>
              </a:rPr>
              <a:t>Homeroom Warm Up</a:t>
            </a:r>
            <a:br>
              <a:rPr lang="en-US" altLang="en-US" sz="3200" smtClean="0">
                <a:solidFill>
                  <a:srgbClr val="0070C0"/>
                </a:solidFill>
              </a:rPr>
            </a:br>
            <a:r>
              <a:rPr lang="en-US" altLang="en-US" sz="3200" smtClean="0">
                <a:solidFill>
                  <a:srgbClr val="0070C0"/>
                </a:solidFill>
              </a:rPr>
              <a:t>8/14/17</a:t>
            </a:r>
            <a:br>
              <a:rPr lang="en-US" altLang="en-US" sz="3200" smtClean="0">
                <a:solidFill>
                  <a:srgbClr val="0070C0"/>
                </a:solidFill>
              </a:rPr>
            </a:br>
            <a:r>
              <a:rPr lang="en-US" altLang="en-US" sz="3200" smtClean="0">
                <a:solidFill>
                  <a:srgbClr val="0070C0"/>
                </a:solidFill>
              </a:rPr>
              <a:t>write 3-5 sentences on this topic</a:t>
            </a:r>
          </a:p>
        </p:txBody>
      </p:sp>
      <p:sp>
        <p:nvSpPr>
          <p:cNvPr id="7" name="Content Placeholder 6"/>
          <p:cNvSpPr>
            <a:spLocks noGrp="1"/>
          </p:cNvSpPr>
          <p:nvPr>
            <p:ph idx="1"/>
          </p:nvPr>
        </p:nvSpPr>
        <p:spPr/>
        <p:txBody>
          <a:bodyPr/>
          <a:lstStyle/>
          <a:p>
            <a:pPr marL="0" indent="0" eaLnBrk="1" hangingPunct="1">
              <a:buFontTx/>
              <a:buNone/>
              <a:defRPr/>
            </a:pPr>
            <a:r>
              <a:rPr lang="en-US" dirty="0">
                <a:solidFill>
                  <a:srgbClr val="0070C0"/>
                </a:solidFill>
              </a:rPr>
              <a:t>Finish this thought: if I could change one thing about myself (if you can't think of anything, you might want to consider telling how you got to be perfect!)</a:t>
            </a:r>
          </a:p>
          <a:p>
            <a:pPr marL="0" indent="0" eaLnBrk="1" hangingPunct="1">
              <a:buFontTx/>
              <a:buNone/>
              <a:defRPr/>
            </a:pPr>
            <a:endParaRPr lang="en-US" dirty="0">
              <a:solidFill>
                <a:srgbClr val="0070C0"/>
              </a:solidFill>
            </a:endParaRPr>
          </a:p>
          <a:p>
            <a:pPr marL="0" indent="0" eaLnBrk="1" hangingPunct="1">
              <a:buFontTx/>
              <a:buNone/>
              <a:defRPr/>
            </a:pPr>
            <a:endParaRPr lang="en-US" dirty="0">
              <a:solidFill>
                <a:schemeClr val="accent3"/>
              </a:solidFill>
            </a:endParaRPr>
          </a:p>
        </p:txBody>
      </p:sp>
      <p:pic>
        <p:nvPicPr>
          <p:cNvPr id="307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8938"/>
            <a:ext cx="2033588"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141993"/>
      </p:ext>
    </p:extLst>
  </p:cSld>
  <p:clrMapOvr>
    <a:masterClrMapping/>
  </p:clrMapOvr>
  <p:transition spd="slow" advClick="0"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CLOSURE</a:t>
            </a:r>
          </a:p>
        </p:txBody>
      </p:sp>
      <p:sp>
        <p:nvSpPr>
          <p:cNvPr id="3" name="Content Placeholder 2"/>
          <p:cNvSpPr>
            <a:spLocks noGrp="1"/>
          </p:cNvSpPr>
          <p:nvPr>
            <p:ph idx="1"/>
          </p:nvPr>
        </p:nvSpPr>
        <p:spPr/>
        <p:txBody>
          <a:bodyPr>
            <a:normAutofit lnSpcReduction="10000"/>
          </a:bodyPr>
          <a:lstStyle/>
          <a:p>
            <a:endParaRPr lang="en-US" b="1" dirty="0"/>
          </a:p>
          <a:p>
            <a:endParaRPr lang="en-US" b="1" dirty="0"/>
          </a:p>
          <a:p>
            <a:r>
              <a:rPr lang="en-US" b="1" dirty="0"/>
              <a:t>ALL</a:t>
            </a:r>
            <a:r>
              <a:rPr lang="en-US" dirty="0"/>
              <a:t>: 	Complete the “L” column of your K/W/L chart.</a:t>
            </a:r>
          </a:p>
          <a:p>
            <a:r>
              <a:rPr lang="en-US" b="1" dirty="0"/>
              <a:t>Most</a:t>
            </a:r>
            <a:r>
              <a:rPr lang="en-US" dirty="0"/>
              <a:t>:	Write a summary to an absent student that explains what matter is and why it’s important.</a:t>
            </a:r>
          </a:p>
          <a:p>
            <a:r>
              <a:rPr lang="en-US" b="1" dirty="0"/>
              <a:t>Some</a:t>
            </a:r>
            <a:r>
              <a:rPr lang="en-US" dirty="0"/>
              <a:t>: 	Develop 2-3 multiple choice test questions related to our new term “Matter”. </a:t>
            </a:r>
          </a:p>
        </p:txBody>
      </p:sp>
      <p:pic>
        <p:nvPicPr>
          <p:cNvPr id="4" name="Picture 3"/>
          <p:cNvPicPr>
            <a:picLocks noChangeAspect="1"/>
          </p:cNvPicPr>
          <p:nvPr/>
        </p:nvPicPr>
        <p:blipFill>
          <a:blip r:embed="rId2"/>
          <a:stretch>
            <a:fillRect/>
          </a:stretch>
        </p:blipFill>
        <p:spPr>
          <a:xfrm>
            <a:off x="29308" y="11722"/>
            <a:ext cx="3200400" cy="2274277"/>
          </a:xfrm>
          <a:prstGeom prst="rect">
            <a:avLst/>
          </a:prstGeom>
        </p:spPr>
      </p:pic>
    </p:spTree>
    <p:extLst>
      <p:ext uri="{BB962C8B-B14F-4D97-AF65-F5344CB8AC3E}">
        <p14:creationId xmlns:p14="http://schemas.microsoft.com/office/powerpoint/2010/main" val="112036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64123"/>
            <a:ext cx="8229600" cy="6705600"/>
          </a:xfrm>
          <a:prstGeom prst="rect">
            <a:avLst/>
          </a:prstGeom>
        </p:spPr>
      </p:pic>
    </p:spTree>
    <p:extLst>
      <p:ext uri="{BB962C8B-B14F-4D97-AF65-F5344CB8AC3E}">
        <p14:creationId xmlns:p14="http://schemas.microsoft.com/office/powerpoint/2010/main" val="284808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Bef>
                <a:spcPts val="0"/>
              </a:spcBef>
              <a:spcAft>
                <a:spcPts val="1000"/>
              </a:spcAft>
            </a:pPr>
            <a:r>
              <a:rPr lang="en-US" b="1" u="sng" dirty="0">
                <a:effectLst/>
                <a:latin typeface="Kristen ITC"/>
                <a:ea typeface="Calibri"/>
                <a:cs typeface="Times New Roman"/>
              </a:rPr>
              <a:t/>
            </a:r>
            <a:br>
              <a:rPr lang="en-US" b="1" u="sng" dirty="0">
                <a:effectLst/>
                <a:latin typeface="Kristen ITC"/>
                <a:ea typeface="Calibri"/>
                <a:cs typeface="Times New Roman"/>
              </a:rPr>
            </a:br>
            <a:r>
              <a:rPr lang="en-US" b="1" u="sng" dirty="0">
                <a:effectLst/>
                <a:latin typeface="Kristen ITC"/>
                <a:ea typeface="Calibri"/>
                <a:cs typeface="Times New Roman"/>
              </a:rPr>
              <a:t>Physical Properties of Matter</a:t>
            </a:r>
            <a:r>
              <a:rPr lang="en-US" sz="1800" dirty="0">
                <a:ea typeface="Calibri"/>
                <a:cs typeface="Times New Roman"/>
              </a:rPr>
              <a:t/>
            </a:r>
            <a:br>
              <a:rPr lang="en-US" sz="1800" dirty="0">
                <a:ea typeface="Calibri"/>
                <a:cs typeface="Times New Roman"/>
              </a:rPr>
            </a:br>
            <a:endParaRPr lang="en-US" dirty="0"/>
          </a:p>
        </p:txBody>
      </p:sp>
      <p:sp>
        <p:nvSpPr>
          <p:cNvPr id="3" name="Content Placeholder 2"/>
          <p:cNvSpPr>
            <a:spLocks noGrp="1"/>
          </p:cNvSpPr>
          <p:nvPr>
            <p:ph idx="1"/>
          </p:nvPr>
        </p:nvSpPr>
        <p:spPr>
          <a:xfrm>
            <a:off x="381000" y="1600200"/>
            <a:ext cx="8534400" cy="4525963"/>
          </a:xfrm>
        </p:spPr>
        <p:txBody>
          <a:bodyPr/>
          <a:lstStyle/>
          <a:p>
            <a:pPr marL="0" indent="0">
              <a:spcAft>
                <a:spcPts val="0"/>
              </a:spcAft>
              <a:buNone/>
            </a:pPr>
            <a:r>
              <a:rPr lang="en-US" dirty="0">
                <a:effectLst/>
              </a:rPr>
              <a:t>A </a:t>
            </a:r>
            <a:r>
              <a:rPr lang="en-US" b="1" u="sng" dirty="0">
                <a:effectLst/>
              </a:rPr>
              <a:t>physical property</a:t>
            </a:r>
            <a:r>
              <a:rPr lang="en-US" dirty="0">
                <a:effectLst/>
              </a:rPr>
              <a:t> is a feature that can be </a:t>
            </a:r>
            <a:r>
              <a:rPr lang="en-US" b="1" u="sng" dirty="0">
                <a:solidFill>
                  <a:srgbClr val="FF0000"/>
                </a:solidFill>
                <a:effectLst/>
              </a:rPr>
              <a:t>observed directly or measured with a tool. Used to describe, compare, and group kinds of matter.</a:t>
            </a:r>
            <a:endParaRPr lang="en-US" dirty="0">
              <a:solidFill>
                <a:srgbClr val="FF0000"/>
              </a:solidFill>
              <a:effectLst/>
            </a:endParaRPr>
          </a:p>
          <a:p>
            <a:pPr marL="0" indent="0">
              <a:buNone/>
            </a:pP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211" y="3217818"/>
            <a:ext cx="3379584" cy="280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2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8900751"/>
              </p:ext>
            </p:extLst>
          </p:nvPr>
        </p:nvGraphicFramePr>
        <p:xfrm>
          <a:off x="0" y="1"/>
          <a:ext cx="9067800" cy="6089836"/>
        </p:xfrm>
        <a:graphic>
          <a:graphicData uri="http://schemas.openxmlformats.org/drawingml/2006/table">
            <a:tbl>
              <a:tblPr firstRow="1" bandRow="1">
                <a:tableStyleId>{BC89EF96-8CEA-46FF-86C4-4CE0E7609802}</a:tableStyleId>
              </a:tblPr>
              <a:tblGrid>
                <a:gridCol w="2209800">
                  <a:extLst>
                    <a:ext uri="{9D8B030D-6E8A-4147-A177-3AD203B41FA5}">
                      <a16:colId xmlns:a16="http://schemas.microsoft.com/office/drawing/2014/main" xmlns="" val="20000"/>
                    </a:ext>
                  </a:extLst>
                </a:gridCol>
                <a:gridCol w="3835400">
                  <a:extLst>
                    <a:ext uri="{9D8B030D-6E8A-4147-A177-3AD203B41FA5}">
                      <a16:colId xmlns:a16="http://schemas.microsoft.com/office/drawing/2014/main" xmlns="" val="20001"/>
                    </a:ext>
                  </a:extLst>
                </a:gridCol>
                <a:gridCol w="3022600">
                  <a:extLst>
                    <a:ext uri="{9D8B030D-6E8A-4147-A177-3AD203B41FA5}">
                      <a16:colId xmlns:a16="http://schemas.microsoft.com/office/drawing/2014/main" xmlns="" val="20002"/>
                    </a:ext>
                  </a:extLst>
                </a:gridCol>
              </a:tblGrid>
              <a:tr h="1606363">
                <a:tc>
                  <a:txBody>
                    <a:bodyPr/>
                    <a:lstStyle/>
                    <a:p>
                      <a:pPr marL="742950" indent="-742950" algn="ctr">
                        <a:buAutoNum type="arabicPeriod"/>
                      </a:pPr>
                      <a:r>
                        <a:rPr lang="en-US" sz="4000" b="1" dirty="0"/>
                        <a:t>Color </a:t>
                      </a:r>
                    </a:p>
                    <a:p>
                      <a:pPr marL="742950" indent="-742950" algn="ctr">
                        <a:buAutoNum type="arabicPeriod"/>
                      </a:pPr>
                      <a:endParaRPr lang="en-US" sz="4000" b="1" dirty="0"/>
                    </a:p>
                    <a:p>
                      <a:pPr marL="0" indent="0" algn="ctr">
                        <a:buNone/>
                      </a:pPr>
                      <a:endParaRPr lang="en-US" sz="4000" b="1" dirty="0"/>
                    </a:p>
                  </a:txBody>
                  <a:tcPr/>
                </a:tc>
                <a:tc>
                  <a:txBody>
                    <a:bodyPr/>
                    <a:lstStyle/>
                    <a:p>
                      <a:pPr algn="ctr"/>
                      <a:endParaRPr lang="en-US" sz="3200" b="1" dirty="0"/>
                    </a:p>
                  </a:txBody>
                  <a:tcPr/>
                </a:tc>
                <a:tc>
                  <a:txBody>
                    <a:bodyPr/>
                    <a:lstStyle/>
                    <a:p>
                      <a:pPr algn="l"/>
                      <a:endParaRPr lang="en-US" sz="3200" b="1" dirty="0">
                        <a:solidFill>
                          <a:srgbClr val="FF0000"/>
                        </a:solidFill>
                        <a:effectLst/>
                      </a:endParaRPr>
                    </a:p>
                    <a:p>
                      <a:pPr algn="l"/>
                      <a:endParaRPr lang="en-US" sz="3200" b="1" dirty="0">
                        <a:solidFill>
                          <a:srgbClr val="FF0000"/>
                        </a:solidFill>
                      </a:endParaRPr>
                    </a:p>
                  </a:txBody>
                  <a:tcPr/>
                </a:tc>
                <a:extLst>
                  <a:ext uri="{0D108BD9-81ED-4DB2-BD59-A6C34878D82A}">
                    <a16:rowId xmlns:a16="http://schemas.microsoft.com/office/drawing/2014/main" xmlns="" val="10000"/>
                  </a:ext>
                </a:extLst>
              </a:tr>
              <a:tr h="1737359">
                <a:tc>
                  <a:txBody>
                    <a:bodyPr/>
                    <a:lstStyle/>
                    <a:p>
                      <a:pPr algn="ctr"/>
                      <a:endParaRPr lang="en-US" sz="4000" b="1" dirty="0"/>
                    </a:p>
                  </a:txBody>
                  <a:tcPr/>
                </a:tc>
                <a:tc>
                  <a:txBody>
                    <a:bodyPr/>
                    <a:lstStyle/>
                    <a:p>
                      <a:pPr algn="ctr"/>
                      <a:endParaRPr lang="en-US" sz="3200" b="1" dirty="0"/>
                    </a:p>
                  </a:txBody>
                  <a:tcPr/>
                </a:tc>
                <a:tc>
                  <a:txBody>
                    <a:bodyPr/>
                    <a:lstStyle/>
                    <a:p>
                      <a:pPr algn="ctr"/>
                      <a:endParaRPr lang="en-US" sz="3200" b="1" dirty="0">
                        <a:solidFill>
                          <a:srgbClr val="FF0000"/>
                        </a:solidFill>
                      </a:endParaRPr>
                    </a:p>
                  </a:txBody>
                  <a:tcPr/>
                </a:tc>
                <a:extLst>
                  <a:ext uri="{0D108BD9-81ED-4DB2-BD59-A6C34878D82A}">
                    <a16:rowId xmlns:a16="http://schemas.microsoft.com/office/drawing/2014/main" xmlns="" val="10001"/>
                  </a:ext>
                </a:extLst>
              </a:tr>
              <a:tr h="2432237">
                <a:tc>
                  <a:txBody>
                    <a:bodyPr/>
                    <a:lstStyle/>
                    <a:p>
                      <a:pPr algn="ctr"/>
                      <a:endParaRPr lang="en-US" sz="4000" b="1" dirty="0"/>
                    </a:p>
                  </a:txBody>
                  <a:tcPr/>
                </a:tc>
                <a:tc>
                  <a:txBody>
                    <a:bodyPr/>
                    <a:lstStyle/>
                    <a:p>
                      <a:pPr algn="ctr"/>
                      <a:endParaRPr lang="en-US" sz="3200" b="1" dirty="0"/>
                    </a:p>
                  </a:txBody>
                  <a:tcPr/>
                </a:tc>
                <a:tc>
                  <a:txBody>
                    <a:bodyPr/>
                    <a:lstStyle/>
                    <a:p>
                      <a:pPr algn="ctr"/>
                      <a:endParaRPr lang="en-US" sz="3200" b="1" dirty="0"/>
                    </a:p>
                  </a:txBody>
                  <a:tcPr/>
                </a:tc>
                <a:extLst>
                  <a:ext uri="{0D108BD9-81ED-4DB2-BD59-A6C34878D82A}">
                    <a16:rowId xmlns:a16="http://schemas.microsoft.com/office/drawing/2014/main" xmlns="" val="10002"/>
                  </a:ext>
                </a:extLst>
              </a:tr>
            </a:tbl>
          </a:graphicData>
        </a:graphic>
      </p:graphicFrame>
      <p:sp>
        <p:nvSpPr>
          <p:cNvPr id="2" name="TextBox 1"/>
          <p:cNvSpPr txBox="1"/>
          <p:nvPr/>
        </p:nvSpPr>
        <p:spPr>
          <a:xfrm>
            <a:off x="2255520" y="37011"/>
            <a:ext cx="3657600" cy="1758045"/>
          </a:xfrm>
          <a:prstGeom prst="rect">
            <a:avLst/>
          </a:prstGeom>
          <a:noFill/>
        </p:spPr>
        <p:txBody>
          <a:bodyPr wrap="square" rtlCol="0">
            <a:spAutoFit/>
          </a:bodyPr>
          <a:lstStyle/>
          <a:p>
            <a:pPr lvl="0" algn="ctr">
              <a:lnSpc>
                <a:spcPct val="115000"/>
              </a:lnSpc>
            </a:pPr>
            <a:r>
              <a:rPr lang="en-US" sz="3200" b="1" dirty="0">
                <a:solidFill>
                  <a:prstClr val="black"/>
                </a:solidFill>
              </a:rPr>
              <a:t>can be observed by </a:t>
            </a:r>
            <a:r>
              <a:rPr lang="en-US" sz="3200" b="1" u="sng" dirty="0">
                <a:solidFill>
                  <a:srgbClr val="FF0000"/>
                </a:solidFill>
              </a:rPr>
              <a:t>looking</a:t>
            </a:r>
            <a:r>
              <a:rPr lang="en-US" sz="3200" b="1" dirty="0">
                <a:solidFill>
                  <a:prstClr val="black"/>
                </a:solidFill>
              </a:rPr>
              <a:t> at a substance</a:t>
            </a:r>
          </a:p>
        </p:txBody>
      </p:sp>
      <p:sp>
        <p:nvSpPr>
          <p:cNvPr id="3" name="TextBox 2"/>
          <p:cNvSpPr txBox="1"/>
          <p:nvPr/>
        </p:nvSpPr>
        <p:spPr>
          <a:xfrm>
            <a:off x="6143897" y="17417"/>
            <a:ext cx="2819400" cy="1569660"/>
          </a:xfrm>
          <a:prstGeom prst="rect">
            <a:avLst/>
          </a:prstGeom>
          <a:noFill/>
        </p:spPr>
        <p:txBody>
          <a:bodyPr wrap="square" rtlCol="0">
            <a:spAutoFit/>
          </a:bodyPr>
          <a:lstStyle/>
          <a:p>
            <a:pPr lvl="0"/>
            <a:r>
              <a:rPr lang="en-US" sz="3200" b="1" dirty="0">
                <a:solidFill>
                  <a:srgbClr val="FF0000"/>
                </a:solidFill>
              </a:rPr>
              <a:t>sulfur is yellow, graphite is gray salt is white</a:t>
            </a:r>
          </a:p>
        </p:txBody>
      </p:sp>
      <p:sp>
        <p:nvSpPr>
          <p:cNvPr id="5" name="TextBox 4"/>
          <p:cNvSpPr txBox="1"/>
          <p:nvPr/>
        </p:nvSpPr>
        <p:spPr>
          <a:xfrm>
            <a:off x="2255520" y="2057400"/>
            <a:ext cx="3888377" cy="1077218"/>
          </a:xfrm>
          <a:prstGeom prst="rect">
            <a:avLst/>
          </a:prstGeom>
          <a:noFill/>
        </p:spPr>
        <p:txBody>
          <a:bodyPr wrap="square" rtlCol="0">
            <a:spAutoFit/>
          </a:bodyPr>
          <a:lstStyle/>
          <a:p>
            <a:pPr lvl="0" algn="ctr"/>
            <a:r>
              <a:rPr lang="en-US" sz="3200" b="1" dirty="0">
                <a:solidFill>
                  <a:prstClr val="black"/>
                </a:solidFill>
              </a:rPr>
              <a:t>You can tell by </a:t>
            </a:r>
            <a:r>
              <a:rPr lang="en-US" sz="3200" b="1" u="sng" dirty="0">
                <a:solidFill>
                  <a:srgbClr val="FF0000"/>
                </a:solidFill>
              </a:rPr>
              <a:t>tasting </a:t>
            </a:r>
            <a:r>
              <a:rPr lang="en-US" sz="3200" b="1" dirty="0">
                <a:solidFill>
                  <a:prstClr val="black"/>
                </a:solidFill>
              </a:rPr>
              <a:t>them.</a:t>
            </a:r>
          </a:p>
        </p:txBody>
      </p:sp>
      <p:sp>
        <p:nvSpPr>
          <p:cNvPr id="6" name="TextBox 5"/>
          <p:cNvSpPr txBox="1"/>
          <p:nvPr/>
        </p:nvSpPr>
        <p:spPr>
          <a:xfrm>
            <a:off x="6143897" y="2286000"/>
            <a:ext cx="2819400" cy="584775"/>
          </a:xfrm>
          <a:prstGeom prst="rect">
            <a:avLst/>
          </a:prstGeom>
          <a:noFill/>
        </p:spPr>
        <p:txBody>
          <a:bodyPr wrap="square" rtlCol="0">
            <a:spAutoFit/>
          </a:bodyPr>
          <a:lstStyle/>
          <a:p>
            <a:pPr lvl="0" algn="ctr"/>
            <a:r>
              <a:rPr lang="en-US" sz="3200" b="1" dirty="0">
                <a:solidFill>
                  <a:srgbClr val="FF0000"/>
                </a:solidFill>
              </a:rPr>
              <a:t>Sugar &amp; salt </a:t>
            </a:r>
          </a:p>
        </p:txBody>
      </p:sp>
      <p:sp>
        <p:nvSpPr>
          <p:cNvPr id="7" name="TextBox 6"/>
          <p:cNvSpPr txBox="1"/>
          <p:nvPr/>
        </p:nvSpPr>
        <p:spPr>
          <a:xfrm>
            <a:off x="2362200" y="3886200"/>
            <a:ext cx="3550920" cy="2283702"/>
          </a:xfrm>
          <a:prstGeom prst="rect">
            <a:avLst/>
          </a:prstGeom>
          <a:noFill/>
        </p:spPr>
        <p:txBody>
          <a:bodyPr wrap="square" rtlCol="0">
            <a:spAutoFit/>
          </a:bodyPr>
          <a:lstStyle/>
          <a:p>
            <a:pPr lvl="0">
              <a:lnSpc>
                <a:spcPct val="115000"/>
              </a:lnSpc>
              <a:defRPr/>
            </a:pPr>
            <a:r>
              <a:rPr lang="en-US" sz="3200" b="1" dirty="0">
                <a:solidFill>
                  <a:prstClr val="black"/>
                </a:solidFill>
              </a:rPr>
              <a:t>The way a surface </a:t>
            </a:r>
            <a:r>
              <a:rPr lang="en-US" sz="3200" b="1" u="sng" dirty="0">
                <a:solidFill>
                  <a:srgbClr val="FF0000"/>
                </a:solidFill>
              </a:rPr>
              <a:t>feels. </a:t>
            </a:r>
            <a:r>
              <a:rPr lang="en-US" sz="3200" b="1" dirty="0">
                <a:solidFill>
                  <a:prstClr val="black"/>
                </a:solidFill>
              </a:rPr>
              <a:t>You </a:t>
            </a:r>
            <a:r>
              <a:rPr lang="en-US" sz="3200" b="1" u="sng" dirty="0">
                <a:solidFill>
                  <a:srgbClr val="FF0000"/>
                </a:solidFill>
              </a:rPr>
              <a:t>can touch </a:t>
            </a:r>
            <a:r>
              <a:rPr lang="en-US" sz="3200" b="1" dirty="0">
                <a:solidFill>
                  <a:prstClr val="black"/>
                </a:solidFill>
              </a:rPr>
              <a:t>to observe texture.</a:t>
            </a:r>
            <a:endParaRPr lang="en-US" sz="3200" b="1" dirty="0">
              <a:solidFill>
                <a:prstClr val="black"/>
              </a:solidFill>
              <a:ea typeface="Calibri"/>
              <a:cs typeface="Times New Roman"/>
            </a:endParaRPr>
          </a:p>
          <a:p>
            <a:pPr lvl="0" algn="ctr"/>
            <a:endParaRPr lang="en-US" sz="3200" b="1" dirty="0">
              <a:solidFill>
                <a:prstClr val="black"/>
              </a:solidFill>
            </a:endParaRPr>
          </a:p>
        </p:txBody>
      </p:sp>
      <p:sp>
        <p:nvSpPr>
          <p:cNvPr id="8" name="TextBox 7"/>
          <p:cNvSpPr txBox="1"/>
          <p:nvPr/>
        </p:nvSpPr>
        <p:spPr>
          <a:xfrm>
            <a:off x="6143897" y="3886200"/>
            <a:ext cx="3000103" cy="1569660"/>
          </a:xfrm>
          <a:prstGeom prst="rect">
            <a:avLst/>
          </a:prstGeom>
          <a:noFill/>
        </p:spPr>
        <p:txBody>
          <a:bodyPr wrap="square" rtlCol="0">
            <a:spAutoFit/>
          </a:bodyPr>
          <a:lstStyle/>
          <a:p>
            <a:pPr lvl="0">
              <a:defRPr/>
            </a:pPr>
            <a:r>
              <a:rPr lang="en-US" sz="3200" b="1" u="sng" dirty="0">
                <a:solidFill>
                  <a:srgbClr val="FF0000"/>
                </a:solidFill>
              </a:rPr>
              <a:t>smooth, waxy, soft, powdery, greasy or grainy</a:t>
            </a:r>
          </a:p>
        </p:txBody>
      </p:sp>
      <p:sp>
        <p:nvSpPr>
          <p:cNvPr id="9" name="TextBox 8"/>
          <p:cNvSpPr txBox="1"/>
          <p:nvPr/>
        </p:nvSpPr>
        <p:spPr>
          <a:xfrm>
            <a:off x="0" y="2057400"/>
            <a:ext cx="2133600" cy="707886"/>
          </a:xfrm>
          <a:prstGeom prst="rect">
            <a:avLst/>
          </a:prstGeom>
          <a:noFill/>
        </p:spPr>
        <p:txBody>
          <a:bodyPr wrap="square" rtlCol="0">
            <a:spAutoFit/>
          </a:bodyPr>
          <a:lstStyle/>
          <a:p>
            <a:pPr lvl="0" algn="ctr"/>
            <a:r>
              <a:rPr lang="en-US" sz="4000" b="1" dirty="0">
                <a:solidFill>
                  <a:prstClr val="black"/>
                </a:solidFill>
              </a:rPr>
              <a:t>2. Taste</a:t>
            </a:r>
          </a:p>
        </p:txBody>
      </p:sp>
      <p:sp>
        <p:nvSpPr>
          <p:cNvPr id="10" name="TextBox 9"/>
          <p:cNvSpPr txBox="1"/>
          <p:nvPr/>
        </p:nvSpPr>
        <p:spPr>
          <a:xfrm>
            <a:off x="0" y="3962400"/>
            <a:ext cx="2209800" cy="646331"/>
          </a:xfrm>
          <a:prstGeom prst="rect">
            <a:avLst/>
          </a:prstGeom>
          <a:noFill/>
        </p:spPr>
        <p:txBody>
          <a:bodyPr wrap="square" rtlCol="0">
            <a:spAutoFit/>
          </a:bodyPr>
          <a:lstStyle/>
          <a:p>
            <a:pPr lvl="0">
              <a:defRPr/>
            </a:pPr>
            <a:r>
              <a:rPr lang="en-US" sz="3600" b="1" dirty="0">
                <a:solidFill>
                  <a:prstClr val="black"/>
                </a:solidFill>
              </a:rPr>
              <a:t>3. Texture </a:t>
            </a:r>
          </a:p>
        </p:txBody>
      </p:sp>
    </p:spTree>
    <p:extLst>
      <p:ext uri="{BB962C8B-B14F-4D97-AF65-F5344CB8AC3E}">
        <p14:creationId xmlns:p14="http://schemas.microsoft.com/office/powerpoint/2010/main" val="18855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6792946"/>
              </p:ext>
            </p:extLst>
          </p:nvPr>
        </p:nvGraphicFramePr>
        <p:xfrm>
          <a:off x="0" y="0"/>
          <a:ext cx="9144000" cy="6934200"/>
        </p:xfrm>
        <a:graphic>
          <a:graphicData uri="http://schemas.openxmlformats.org/drawingml/2006/table">
            <a:tbl>
              <a:tblPr firstRow="1" bandRow="1">
                <a:tableStyleId>{BC89EF96-8CEA-46FF-86C4-4CE0E7609802}</a:tableStyleId>
              </a:tblPr>
              <a:tblGrid>
                <a:gridCol w="2514600">
                  <a:extLst>
                    <a:ext uri="{9D8B030D-6E8A-4147-A177-3AD203B41FA5}">
                      <a16:colId xmlns:a16="http://schemas.microsoft.com/office/drawing/2014/main" xmlns="" val="20000"/>
                    </a:ext>
                  </a:extLst>
                </a:gridCol>
                <a:gridCol w="35814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2635283">
                <a:tc>
                  <a:txBody>
                    <a:bodyPr/>
                    <a:lstStyle/>
                    <a:p>
                      <a:endParaRPr lang="en-US" sz="4000" b="1" dirty="0"/>
                    </a:p>
                  </a:txBody>
                  <a:tcPr/>
                </a:tc>
                <a:tc>
                  <a:txBody>
                    <a:bodyPr/>
                    <a:lstStyle/>
                    <a:p>
                      <a:pPr marL="0" marR="0" algn="l">
                        <a:lnSpc>
                          <a:spcPct val="115000"/>
                        </a:lnSpc>
                        <a:spcBef>
                          <a:spcPts val="0"/>
                        </a:spcBef>
                        <a:spcAft>
                          <a:spcPts val="0"/>
                        </a:spcAft>
                      </a:pPr>
                      <a:endParaRPr lang="en-US" sz="2000" b="1" dirty="0">
                        <a:effectLst/>
                      </a:endParaRPr>
                    </a:p>
                    <a:p>
                      <a:pPr marL="0" marR="0" algn="l">
                        <a:lnSpc>
                          <a:spcPct val="115000"/>
                        </a:lnSpc>
                        <a:spcBef>
                          <a:spcPts val="0"/>
                        </a:spcBef>
                        <a:spcAft>
                          <a:spcPts val="0"/>
                        </a:spcAft>
                      </a:pPr>
                      <a:endParaRPr lang="en-US" sz="2000" b="1" dirty="0">
                        <a:effectLst/>
                      </a:endParaRPr>
                    </a:p>
                    <a:p>
                      <a:pPr marL="0" marR="0" algn="l">
                        <a:lnSpc>
                          <a:spcPct val="115000"/>
                        </a:lnSpc>
                        <a:spcBef>
                          <a:spcPts val="0"/>
                        </a:spcBef>
                        <a:spcAft>
                          <a:spcPts val="0"/>
                        </a:spcAft>
                      </a:pPr>
                      <a:endParaRPr lang="en-US" sz="2000" b="1" dirty="0">
                        <a:effectLst/>
                      </a:endParaRPr>
                    </a:p>
                    <a:p>
                      <a:pPr marL="0" marR="0" algn="l">
                        <a:lnSpc>
                          <a:spcPct val="115000"/>
                        </a:lnSpc>
                        <a:spcBef>
                          <a:spcPts val="0"/>
                        </a:spcBef>
                        <a:spcAft>
                          <a:spcPts val="0"/>
                        </a:spcAft>
                      </a:pPr>
                      <a:endParaRPr lang="en-US" sz="2000" b="1" dirty="0">
                        <a:effectLst/>
                        <a:latin typeface="Calibri"/>
                        <a:ea typeface="Calibri"/>
                        <a:cs typeface="Times New Roman"/>
                      </a:endParaRPr>
                    </a:p>
                  </a:txBody>
                  <a:tcPr marL="114300" marR="114300" marT="0" marB="0"/>
                </a:tc>
                <a:tc>
                  <a:txBody>
                    <a:bodyPr/>
                    <a:lstStyle/>
                    <a:p>
                      <a:endParaRPr lang="en-US" sz="2000" b="1" dirty="0">
                        <a:effectLst/>
                      </a:endParaRPr>
                    </a:p>
                  </a:txBody>
                  <a:tcPr/>
                </a:tc>
                <a:extLst>
                  <a:ext uri="{0D108BD9-81ED-4DB2-BD59-A6C34878D82A}">
                    <a16:rowId xmlns:a16="http://schemas.microsoft.com/office/drawing/2014/main" xmlns="" val="10000"/>
                  </a:ext>
                </a:extLst>
              </a:tr>
              <a:tr h="4298917">
                <a:tc>
                  <a:txBody>
                    <a:bodyPr/>
                    <a:lstStyle/>
                    <a:p>
                      <a:endParaRPr lang="en-US" sz="4000" b="1" dirty="0"/>
                    </a:p>
                  </a:txBody>
                  <a:tcPr/>
                </a:tc>
                <a:tc>
                  <a:txBody>
                    <a:bodyPr/>
                    <a:lstStyle/>
                    <a:p>
                      <a:pPr marL="0" marR="0">
                        <a:lnSpc>
                          <a:spcPct val="115000"/>
                        </a:lnSpc>
                        <a:spcBef>
                          <a:spcPts val="0"/>
                        </a:spcBef>
                        <a:spcAft>
                          <a:spcPts val="0"/>
                        </a:spcAft>
                      </a:pPr>
                      <a:endParaRPr lang="en-US" sz="20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000" b="1" dirty="0">
                        <a:effectLst/>
                        <a:latin typeface="+mn-lt"/>
                        <a:ea typeface="Calibri"/>
                        <a:cs typeface="Times New Roman"/>
                      </a:endParaRPr>
                    </a:p>
                    <a:p>
                      <a:pPr marL="0" marR="0">
                        <a:lnSpc>
                          <a:spcPct val="115000"/>
                        </a:lnSpc>
                        <a:spcBef>
                          <a:spcPts val="0"/>
                        </a:spcBef>
                        <a:spcAft>
                          <a:spcPts val="0"/>
                        </a:spcAft>
                      </a:pPr>
                      <a:endParaRPr lang="en-US" sz="2000" b="1" dirty="0">
                        <a:effectLst/>
                        <a:latin typeface="+mn-lt"/>
                        <a:ea typeface="Calibri"/>
                        <a:cs typeface="Times New Roman"/>
                      </a:endParaRPr>
                    </a:p>
                    <a:p>
                      <a:pPr marL="0" marR="0">
                        <a:lnSpc>
                          <a:spcPct val="115000"/>
                        </a:lnSpc>
                        <a:spcBef>
                          <a:spcPts val="0"/>
                        </a:spcBef>
                        <a:spcAft>
                          <a:spcPts val="0"/>
                        </a:spcAft>
                      </a:pPr>
                      <a:endParaRPr lang="en-US" sz="2000" b="1" dirty="0">
                        <a:effectLst/>
                        <a:latin typeface="+mn-lt"/>
                        <a:ea typeface="Calibri"/>
                        <a:cs typeface="Times New Roman"/>
                      </a:endParaRPr>
                    </a:p>
                    <a:p>
                      <a:pPr marL="0" marR="0">
                        <a:lnSpc>
                          <a:spcPct val="115000"/>
                        </a:lnSpc>
                        <a:spcBef>
                          <a:spcPts val="0"/>
                        </a:spcBef>
                        <a:spcAft>
                          <a:spcPts val="0"/>
                        </a:spcAft>
                      </a:pPr>
                      <a:endParaRPr lang="en-US" sz="2000" b="1" dirty="0">
                        <a:effectLst/>
                        <a:latin typeface="+mn-lt"/>
                        <a:ea typeface="Calibri"/>
                        <a:cs typeface="Times New Roman"/>
                      </a:endParaRPr>
                    </a:p>
                  </a:txBody>
                  <a:tcPr/>
                </a:tc>
                <a:tc>
                  <a:txBody>
                    <a:bodyPr/>
                    <a:lstStyle/>
                    <a:p>
                      <a:pPr marL="0" marR="0" algn="l">
                        <a:lnSpc>
                          <a:spcPct val="115000"/>
                        </a:lnSpc>
                        <a:spcBef>
                          <a:spcPts val="0"/>
                        </a:spcBef>
                        <a:spcAft>
                          <a:spcPts val="1000"/>
                        </a:spcAft>
                      </a:pPr>
                      <a:endParaRPr lang="en-US" sz="2000" b="1" dirty="0">
                        <a:effectLst/>
                      </a:endParaRPr>
                    </a:p>
                    <a:p>
                      <a:pPr marL="0" marR="0" algn="l">
                        <a:lnSpc>
                          <a:spcPct val="115000"/>
                        </a:lnSpc>
                        <a:spcBef>
                          <a:spcPts val="0"/>
                        </a:spcBef>
                        <a:spcAft>
                          <a:spcPts val="1000"/>
                        </a:spcAft>
                      </a:pPr>
                      <a:endParaRPr lang="en-US" sz="2000" b="1" dirty="0">
                        <a:effectLst/>
                      </a:endParaRPr>
                    </a:p>
                    <a:p>
                      <a:pPr marL="0" marR="0" algn="l">
                        <a:lnSpc>
                          <a:spcPct val="115000"/>
                        </a:lnSpc>
                        <a:spcBef>
                          <a:spcPts val="0"/>
                        </a:spcBef>
                        <a:spcAft>
                          <a:spcPts val="1000"/>
                        </a:spcAft>
                      </a:pPr>
                      <a:endParaRPr lang="en-US" sz="2000" b="1" dirty="0">
                        <a:effectLst/>
                      </a:endParaRPr>
                    </a:p>
                    <a:p>
                      <a:pPr marL="0" marR="0" algn="l">
                        <a:lnSpc>
                          <a:spcPct val="115000"/>
                        </a:lnSpc>
                        <a:spcBef>
                          <a:spcPts val="0"/>
                        </a:spcBef>
                        <a:spcAft>
                          <a:spcPts val="1000"/>
                        </a:spcAft>
                      </a:pPr>
                      <a:endParaRPr lang="en-US" sz="2000" b="1" dirty="0">
                        <a:effectLst/>
                      </a:endParaRPr>
                    </a:p>
                  </a:txBody>
                  <a:tcPr marL="114300" marR="114300" marT="0" marB="0"/>
                </a:tc>
                <a:extLst>
                  <a:ext uri="{0D108BD9-81ED-4DB2-BD59-A6C34878D82A}">
                    <a16:rowId xmlns:a16="http://schemas.microsoft.com/office/drawing/2014/main" xmlns="" val="10001"/>
                  </a:ext>
                </a:extLst>
              </a:tr>
            </a:tbl>
          </a:graphicData>
        </a:graphic>
      </p:graphicFrame>
      <p:sp>
        <p:nvSpPr>
          <p:cNvPr id="2" name="TextBox 1"/>
          <p:cNvSpPr txBox="1"/>
          <p:nvPr/>
        </p:nvSpPr>
        <p:spPr>
          <a:xfrm>
            <a:off x="0" y="228600"/>
            <a:ext cx="2743200" cy="707886"/>
          </a:xfrm>
          <a:prstGeom prst="rect">
            <a:avLst/>
          </a:prstGeom>
          <a:noFill/>
        </p:spPr>
        <p:txBody>
          <a:bodyPr wrap="square" rtlCol="0">
            <a:spAutoFit/>
          </a:bodyPr>
          <a:lstStyle/>
          <a:p>
            <a:pPr lvl="0"/>
            <a:r>
              <a:rPr lang="en-US" sz="4000" b="1" dirty="0">
                <a:solidFill>
                  <a:prstClr val="black"/>
                </a:solidFill>
              </a:rPr>
              <a:t>4. Volume </a:t>
            </a:r>
          </a:p>
        </p:txBody>
      </p:sp>
      <p:sp>
        <p:nvSpPr>
          <p:cNvPr id="3" name="TextBox 2"/>
          <p:cNvSpPr txBox="1"/>
          <p:nvPr/>
        </p:nvSpPr>
        <p:spPr>
          <a:xfrm>
            <a:off x="0" y="3200400"/>
            <a:ext cx="2590800" cy="707886"/>
          </a:xfrm>
          <a:prstGeom prst="rect">
            <a:avLst/>
          </a:prstGeom>
          <a:noFill/>
        </p:spPr>
        <p:txBody>
          <a:bodyPr wrap="square" rtlCol="0">
            <a:spAutoFit/>
          </a:bodyPr>
          <a:lstStyle/>
          <a:p>
            <a:pPr lvl="0"/>
            <a:r>
              <a:rPr lang="en-US" sz="4000" b="1" dirty="0">
                <a:solidFill>
                  <a:prstClr val="black"/>
                </a:solidFill>
              </a:rPr>
              <a:t>5. Density</a:t>
            </a:r>
          </a:p>
        </p:txBody>
      </p:sp>
      <p:sp>
        <p:nvSpPr>
          <p:cNvPr id="5" name="TextBox 4"/>
          <p:cNvSpPr txBox="1"/>
          <p:nvPr/>
        </p:nvSpPr>
        <p:spPr>
          <a:xfrm>
            <a:off x="2590800" y="228600"/>
            <a:ext cx="3505200" cy="779444"/>
          </a:xfrm>
          <a:prstGeom prst="rect">
            <a:avLst/>
          </a:prstGeom>
          <a:noFill/>
        </p:spPr>
        <p:txBody>
          <a:bodyPr wrap="square" rtlCol="0">
            <a:spAutoFit/>
          </a:bodyPr>
          <a:lstStyle/>
          <a:p>
            <a:pPr lvl="0">
              <a:lnSpc>
                <a:spcPct val="115000"/>
              </a:lnSpc>
            </a:pPr>
            <a:r>
              <a:rPr lang="en-US" sz="2000" b="1" dirty="0">
                <a:solidFill>
                  <a:prstClr val="black"/>
                </a:solidFill>
              </a:rPr>
              <a:t>The amount of </a:t>
            </a:r>
            <a:r>
              <a:rPr lang="en-US" sz="2000" b="1" u="sng" dirty="0">
                <a:solidFill>
                  <a:srgbClr val="FF0000"/>
                </a:solidFill>
              </a:rPr>
              <a:t>space that something takes up. </a:t>
            </a:r>
          </a:p>
        </p:txBody>
      </p:sp>
      <p:sp>
        <p:nvSpPr>
          <p:cNvPr id="6" name="TextBox 5"/>
          <p:cNvSpPr txBox="1"/>
          <p:nvPr/>
        </p:nvSpPr>
        <p:spPr>
          <a:xfrm>
            <a:off x="2590800" y="993092"/>
            <a:ext cx="3505200" cy="1487330"/>
          </a:xfrm>
          <a:prstGeom prst="rect">
            <a:avLst/>
          </a:prstGeom>
          <a:noFill/>
        </p:spPr>
        <p:txBody>
          <a:bodyPr wrap="square" rtlCol="0">
            <a:spAutoFit/>
          </a:bodyPr>
          <a:lstStyle/>
          <a:p>
            <a:pPr lvl="0">
              <a:lnSpc>
                <a:spcPct val="115000"/>
              </a:lnSpc>
            </a:pPr>
            <a:r>
              <a:rPr lang="en-US" sz="2000" b="1" dirty="0">
                <a:solidFill>
                  <a:prstClr val="black"/>
                </a:solidFill>
              </a:rPr>
              <a:t>Volume is measured in two different ways: </a:t>
            </a:r>
          </a:p>
          <a:p>
            <a:pPr lvl="0">
              <a:lnSpc>
                <a:spcPct val="115000"/>
              </a:lnSpc>
            </a:pPr>
            <a:r>
              <a:rPr lang="en-US" sz="2000" b="1" u="sng" dirty="0">
                <a:solidFill>
                  <a:srgbClr val="FF0000"/>
                </a:solidFill>
              </a:rPr>
              <a:t>Length x width x height </a:t>
            </a:r>
            <a:r>
              <a:rPr lang="en-US" sz="2000" b="1" dirty="0">
                <a:solidFill>
                  <a:prstClr val="black"/>
                </a:solidFill>
              </a:rPr>
              <a:t>and</a:t>
            </a:r>
          </a:p>
          <a:p>
            <a:pPr lvl="0">
              <a:lnSpc>
                <a:spcPct val="115000"/>
              </a:lnSpc>
            </a:pPr>
            <a:r>
              <a:rPr lang="en-US" sz="2000" b="1" dirty="0">
                <a:solidFill>
                  <a:prstClr val="black"/>
                </a:solidFill>
              </a:rPr>
              <a:t> </a:t>
            </a:r>
            <a:r>
              <a:rPr lang="en-US" sz="2000" b="1" u="sng" dirty="0">
                <a:solidFill>
                  <a:srgbClr val="FF0000"/>
                </a:solidFill>
              </a:rPr>
              <a:t>Water displacement</a:t>
            </a:r>
          </a:p>
        </p:txBody>
      </p:sp>
      <p:sp>
        <p:nvSpPr>
          <p:cNvPr id="7" name="TextBox 6"/>
          <p:cNvSpPr txBox="1"/>
          <p:nvPr/>
        </p:nvSpPr>
        <p:spPr>
          <a:xfrm>
            <a:off x="6172200" y="228600"/>
            <a:ext cx="2895600" cy="1015663"/>
          </a:xfrm>
          <a:prstGeom prst="rect">
            <a:avLst/>
          </a:prstGeom>
          <a:noFill/>
        </p:spPr>
        <p:txBody>
          <a:bodyPr wrap="square" rtlCol="0">
            <a:spAutoFit/>
          </a:bodyPr>
          <a:lstStyle/>
          <a:p>
            <a:pPr lvl="0" algn="ctr"/>
            <a:r>
              <a:rPr lang="en-US" sz="2000" b="1" dirty="0">
                <a:solidFill>
                  <a:prstClr val="black"/>
                </a:solidFill>
              </a:rPr>
              <a:t>A </a:t>
            </a:r>
            <a:r>
              <a:rPr lang="en-US" sz="2000" b="1" u="sng" dirty="0">
                <a:solidFill>
                  <a:srgbClr val="FF0000"/>
                </a:solidFill>
              </a:rPr>
              <a:t>tennis ball </a:t>
            </a:r>
            <a:r>
              <a:rPr lang="en-US" sz="2000" b="1" dirty="0">
                <a:solidFill>
                  <a:prstClr val="black"/>
                </a:solidFill>
              </a:rPr>
              <a:t>takes up </a:t>
            </a:r>
            <a:r>
              <a:rPr lang="en-US" sz="2000" b="1" u="sng" dirty="0">
                <a:solidFill>
                  <a:srgbClr val="FF0000"/>
                </a:solidFill>
              </a:rPr>
              <a:t>more volume </a:t>
            </a:r>
            <a:r>
              <a:rPr lang="en-US" sz="2000" b="1" dirty="0">
                <a:solidFill>
                  <a:prstClr val="black"/>
                </a:solidFill>
              </a:rPr>
              <a:t>or more space than a </a:t>
            </a:r>
            <a:r>
              <a:rPr lang="en-US" sz="2000" b="1" u="sng" dirty="0">
                <a:solidFill>
                  <a:srgbClr val="FF0000"/>
                </a:solidFill>
              </a:rPr>
              <a:t>marble</a:t>
            </a:r>
          </a:p>
        </p:txBody>
      </p:sp>
      <p:sp>
        <p:nvSpPr>
          <p:cNvPr id="8" name="TextBox 7"/>
          <p:cNvSpPr txBox="1"/>
          <p:nvPr/>
        </p:nvSpPr>
        <p:spPr>
          <a:xfrm>
            <a:off x="2438400" y="3200400"/>
            <a:ext cx="3657600" cy="779444"/>
          </a:xfrm>
          <a:prstGeom prst="rect">
            <a:avLst/>
          </a:prstGeom>
          <a:noFill/>
        </p:spPr>
        <p:txBody>
          <a:bodyPr wrap="square" rtlCol="0">
            <a:spAutoFit/>
          </a:bodyPr>
          <a:lstStyle/>
          <a:p>
            <a:pPr lvl="0">
              <a:lnSpc>
                <a:spcPct val="115000"/>
              </a:lnSpc>
            </a:pPr>
            <a:r>
              <a:rPr lang="en-US" sz="2000" b="1" dirty="0">
                <a:solidFill>
                  <a:prstClr val="black"/>
                </a:solidFill>
              </a:rPr>
              <a:t>tells us how </a:t>
            </a:r>
            <a:r>
              <a:rPr lang="en-US" sz="2000" b="1" u="sng" dirty="0">
                <a:solidFill>
                  <a:srgbClr val="FF0000"/>
                </a:solidFill>
              </a:rPr>
              <a:t>tightly packed particles </a:t>
            </a:r>
            <a:r>
              <a:rPr lang="en-US" sz="2000" b="1" dirty="0">
                <a:solidFill>
                  <a:prstClr val="black"/>
                </a:solidFill>
              </a:rPr>
              <a:t>are in an object</a:t>
            </a:r>
          </a:p>
        </p:txBody>
      </p:sp>
      <p:sp>
        <p:nvSpPr>
          <p:cNvPr id="9" name="TextBox 8"/>
          <p:cNvSpPr txBox="1"/>
          <p:nvPr/>
        </p:nvSpPr>
        <p:spPr>
          <a:xfrm>
            <a:off x="2590800" y="4267200"/>
            <a:ext cx="3505200" cy="916854"/>
          </a:xfrm>
          <a:prstGeom prst="rect">
            <a:avLst/>
          </a:prstGeom>
          <a:noFill/>
        </p:spPr>
        <p:txBody>
          <a:bodyPr wrap="square" rtlCol="0">
            <a:spAutoFit/>
          </a:bodyPr>
          <a:lstStyle/>
          <a:p>
            <a:pPr lvl="0">
              <a:lnSpc>
                <a:spcPct val="115000"/>
              </a:lnSpc>
            </a:pPr>
            <a:r>
              <a:rPr lang="en-US" sz="2400" b="1" dirty="0">
                <a:solidFill>
                  <a:prstClr val="black"/>
                </a:solidFill>
              </a:rPr>
              <a:t>-If an object </a:t>
            </a:r>
            <a:r>
              <a:rPr lang="en-US" sz="2400" b="1" u="sng" dirty="0">
                <a:solidFill>
                  <a:srgbClr val="FF0000"/>
                </a:solidFill>
              </a:rPr>
              <a:t>floats, </a:t>
            </a:r>
            <a:r>
              <a:rPr lang="en-US" sz="2400" b="1" dirty="0">
                <a:solidFill>
                  <a:prstClr val="black"/>
                </a:solidFill>
              </a:rPr>
              <a:t>it is </a:t>
            </a:r>
            <a:r>
              <a:rPr lang="en-US" sz="2400" b="1" u="sng" dirty="0">
                <a:solidFill>
                  <a:srgbClr val="FF0000"/>
                </a:solidFill>
              </a:rPr>
              <a:t>LESS </a:t>
            </a:r>
            <a:r>
              <a:rPr lang="en-US" sz="2400" b="1" dirty="0">
                <a:solidFill>
                  <a:prstClr val="black"/>
                </a:solidFill>
              </a:rPr>
              <a:t>dense than the liquid</a:t>
            </a:r>
          </a:p>
        </p:txBody>
      </p:sp>
      <p:sp>
        <p:nvSpPr>
          <p:cNvPr id="10" name="TextBox 9"/>
          <p:cNvSpPr txBox="1"/>
          <p:nvPr/>
        </p:nvSpPr>
        <p:spPr>
          <a:xfrm>
            <a:off x="2514600" y="5334000"/>
            <a:ext cx="3505200" cy="1341586"/>
          </a:xfrm>
          <a:prstGeom prst="rect">
            <a:avLst/>
          </a:prstGeom>
          <a:noFill/>
        </p:spPr>
        <p:txBody>
          <a:bodyPr wrap="square" rtlCol="0">
            <a:spAutoFit/>
          </a:bodyPr>
          <a:lstStyle/>
          <a:p>
            <a:pPr lvl="0">
              <a:lnSpc>
                <a:spcPct val="115000"/>
              </a:lnSpc>
            </a:pPr>
            <a:r>
              <a:rPr lang="en-US" sz="2400" b="1" dirty="0">
                <a:solidFill>
                  <a:prstClr val="black"/>
                </a:solidFill>
              </a:rPr>
              <a:t>-if an object </a:t>
            </a:r>
            <a:r>
              <a:rPr lang="en-US" sz="2400" b="1" u="sng" dirty="0">
                <a:solidFill>
                  <a:srgbClr val="FF0000"/>
                </a:solidFill>
              </a:rPr>
              <a:t>sinks, </a:t>
            </a:r>
            <a:r>
              <a:rPr lang="en-US" sz="2400" b="1" dirty="0">
                <a:solidFill>
                  <a:prstClr val="black"/>
                </a:solidFill>
              </a:rPr>
              <a:t>it is </a:t>
            </a:r>
            <a:r>
              <a:rPr lang="en-US" sz="2400" b="1" u="sng" dirty="0">
                <a:solidFill>
                  <a:srgbClr val="FF0000"/>
                </a:solidFill>
              </a:rPr>
              <a:t>MORE </a:t>
            </a:r>
            <a:r>
              <a:rPr lang="en-US" sz="2400" b="1" dirty="0">
                <a:solidFill>
                  <a:prstClr val="black"/>
                </a:solidFill>
              </a:rPr>
              <a:t>dense than the liquid </a:t>
            </a:r>
          </a:p>
        </p:txBody>
      </p:sp>
      <p:sp>
        <p:nvSpPr>
          <p:cNvPr id="11" name="TextBox 10"/>
          <p:cNvSpPr txBox="1"/>
          <p:nvPr/>
        </p:nvSpPr>
        <p:spPr>
          <a:xfrm>
            <a:off x="6096000" y="2743200"/>
            <a:ext cx="3048000" cy="1487330"/>
          </a:xfrm>
          <a:prstGeom prst="rect">
            <a:avLst/>
          </a:prstGeom>
          <a:noFill/>
        </p:spPr>
        <p:txBody>
          <a:bodyPr wrap="square" rtlCol="0">
            <a:spAutoFit/>
          </a:bodyPr>
          <a:lstStyle/>
          <a:p>
            <a:pPr lvl="0">
              <a:lnSpc>
                <a:spcPct val="115000"/>
              </a:lnSpc>
              <a:spcAft>
                <a:spcPts val="1000"/>
              </a:spcAft>
            </a:pPr>
            <a:r>
              <a:rPr lang="en-US" sz="2000" b="1" dirty="0">
                <a:solidFill>
                  <a:prstClr val="black"/>
                </a:solidFill>
              </a:rPr>
              <a:t>-A cube of sugar has a </a:t>
            </a:r>
            <a:r>
              <a:rPr lang="en-US" sz="2000" b="1" u="sng" dirty="0">
                <a:solidFill>
                  <a:srgbClr val="FF0000"/>
                </a:solidFill>
              </a:rPr>
              <a:t>lower density </a:t>
            </a:r>
            <a:r>
              <a:rPr lang="en-US" sz="2000" b="1" dirty="0">
                <a:solidFill>
                  <a:prstClr val="black"/>
                </a:solidFill>
              </a:rPr>
              <a:t>than a cube of iron that is the same size.</a:t>
            </a:r>
          </a:p>
        </p:txBody>
      </p:sp>
      <p:sp>
        <p:nvSpPr>
          <p:cNvPr id="12" name="TextBox 11"/>
          <p:cNvSpPr txBox="1"/>
          <p:nvPr/>
        </p:nvSpPr>
        <p:spPr>
          <a:xfrm>
            <a:off x="6172200" y="4800600"/>
            <a:ext cx="2895600" cy="1487330"/>
          </a:xfrm>
          <a:prstGeom prst="rect">
            <a:avLst/>
          </a:prstGeom>
          <a:noFill/>
        </p:spPr>
        <p:txBody>
          <a:bodyPr wrap="square" rtlCol="0">
            <a:spAutoFit/>
          </a:bodyPr>
          <a:lstStyle/>
          <a:p>
            <a:pPr lvl="0">
              <a:lnSpc>
                <a:spcPct val="115000"/>
              </a:lnSpc>
              <a:spcAft>
                <a:spcPts val="1000"/>
              </a:spcAft>
            </a:pPr>
            <a:r>
              <a:rPr lang="en-US" sz="2000" b="1" dirty="0">
                <a:solidFill>
                  <a:prstClr val="black"/>
                </a:solidFill>
              </a:rPr>
              <a:t>-wooden toothpick will </a:t>
            </a:r>
            <a:r>
              <a:rPr lang="en-US" sz="2000" b="1" u="sng" dirty="0">
                <a:solidFill>
                  <a:srgbClr val="FF0000"/>
                </a:solidFill>
              </a:rPr>
              <a:t>float</a:t>
            </a:r>
            <a:r>
              <a:rPr lang="en-US" sz="2000" b="1" dirty="0">
                <a:solidFill>
                  <a:prstClr val="black"/>
                </a:solidFill>
              </a:rPr>
              <a:t> in a glass of water because the </a:t>
            </a:r>
            <a:r>
              <a:rPr lang="en-US" sz="2000" b="1" u="sng" dirty="0">
                <a:solidFill>
                  <a:srgbClr val="FF0000"/>
                </a:solidFill>
              </a:rPr>
              <a:t>wood is less dense.</a:t>
            </a:r>
            <a:endParaRPr lang="en-US" sz="2000" b="1" u="sng" dirty="0">
              <a:solidFill>
                <a:srgbClr val="FF0000"/>
              </a:solidFill>
              <a:ea typeface="Calibri"/>
              <a:cs typeface="Times New Roman"/>
            </a:endParaRPr>
          </a:p>
        </p:txBody>
      </p:sp>
      <p:sp>
        <p:nvSpPr>
          <p:cNvPr id="13" name="TextBox 12"/>
          <p:cNvSpPr txBox="1"/>
          <p:nvPr/>
        </p:nvSpPr>
        <p:spPr>
          <a:xfrm>
            <a:off x="2552700" y="2505027"/>
            <a:ext cx="3429000" cy="779444"/>
          </a:xfrm>
          <a:prstGeom prst="rect">
            <a:avLst/>
          </a:prstGeom>
          <a:noFill/>
        </p:spPr>
        <p:txBody>
          <a:bodyPr wrap="square" rtlCol="0">
            <a:spAutoFit/>
          </a:bodyPr>
          <a:lstStyle/>
          <a:p>
            <a:pPr lvl="0" algn="ctr">
              <a:lnSpc>
                <a:spcPct val="115000"/>
              </a:lnSpc>
            </a:pPr>
            <a:r>
              <a:rPr lang="en-US" sz="2000" b="1" dirty="0">
                <a:solidFill>
                  <a:prstClr val="black"/>
                </a:solidFill>
              </a:rPr>
              <a:t>An objects mass divided by its volume.  </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6558" y="1244263"/>
            <a:ext cx="1091790" cy="123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Density</a:t>
            </a:r>
            <a:r>
              <a:rPr lang="en-US" dirty="0"/>
              <a:t> </a:t>
            </a:r>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a:hlinkClick r:id="rId2"/>
              </a:rPr>
              <a:t>Interactive - Will it sink or float?</a:t>
            </a:r>
            <a:endParaRPr lang="en-US" dirty="0"/>
          </a:p>
        </p:txBody>
      </p:sp>
      <p:sp>
        <p:nvSpPr>
          <p:cNvPr id="4" name="Rectangle 3"/>
          <p:cNvSpPr/>
          <p:nvPr/>
        </p:nvSpPr>
        <p:spPr>
          <a:xfrm>
            <a:off x="457200" y="2971800"/>
            <a:ext cx="7162800" cy="584775"/>
          </a:xfrm>
          <a:prstGeom prst="rect">
            <a:avLst/>
          </a:prstGeom>
        </p:spPr>
        <p:txBody>
          <a:bodyPr wrap="square">
            <a:spAutoFit/>
          </a:bodyPr>
          <a:lstStyle/>
          <a:p>
            <a:r>
              <a:rPr lang="en-US" sz="3200" dirty="0">
                <a:hlinkClick r:id="rId3"/>
              </a:rPr>
              <a:t>Measuring Mass Brain Pop Video</a:t>
            </a:r>
            <a:endParaRPr lang="en-US" sz="3200" dirty="0"/>
          </a:p>
        </p:txBody>
      </p:sp>
    </p:spTree>
    <p:extLst>
      <p:ext uri="{BB962C8B-B14F-4D97-AF65-F5344CB8AC3E}">
        <p14:creationId xmlns:p14="http://schemas.microsoft.com/office/powerpoint/2010/main" val="166728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16134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4495800"/>
            <a:ext cx="8839200" cy="1366528"/>
          </a:xfrm>
          <a:prstGeom prst="rect">
            <a:avLst/>
          </a:prstGeom>
        </p:spPr>
        <p:txBody>
          <a:bodyPr wrap="square">
            <a:spAutoFit/>
          </a:bodyPr>
          <a:lstStyle/>
          <a:p>
            <a:pPr algn="ctr">
              <a:lnSpc>
                <a:spcPct val="115000"/>
              </a:lnSpc>
            </a:pPr>
            <a:r>
              <a:rPr lang="en-US" sz="3600" b="1" dirty="0">
                <a:ea typeface="Calibri"/>
                <a:cs typeface="Times New Roman"/>
              </a:rPr>
              <a:t>States of Matter:  one of the forms that matter takes, such a </a:t>
            </a:r>
            <a:r>
              <a:rPr lang="en-US" sz="3600" b="1" u="sng" dirty="0">
                <a:solidFill>
                  <a:srgbClr val="FF0000"/>
                </a:solidFill>
                <a:ea typeface="Calibri"/>
                <a:cs typeface="Times New Roman"/>
              </a:rPr>
              <a:t>solid, liquid or gas</a:t>
            </a:r>
            <a:r>
              <a:rPr lang="en-US" b="1" u="sng" dirty="0">
                <a:solidFill>
                  <a:srgbClr val="FF0000"/>
                </a:solidFill>
                <a:ea typeface="Calibri"/>
                <a:cs typeface="Times New Roman"/>
              </a:rPr>
              <a:t>.</a:t>
            </a:r>
            <a:endParaRPr lang="en-US" sz="1200" dirty="0">
              <a:solidFill>
                <a:srgbClr val="FF0000"/>
              </a:solidFill>
              <a:ea typeface="Calibri"/>
              <a:cs typeface="Times New Roman"/>
            </a:endParaRPr>
          </a:p>
        </p:txBody>
      </p:sp>
    </p:spTree>
    <p:extLst>
      <p:ext uri="{BB962C8B-B14F-4D97-AF65-F5344CB8AC3E}">
        <p14:creationId xmlns:p14="http://schemas.microsoft.com/office/powerpoint/2010/main" val="318559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3419918"/>
              </p:ext>
            </p:extLst>
          </p:nvPr>
        </p:nvGraphicFramePr>
        <p:xfrm>
          <a:off x="152400" y="0"/>
          <a:ext cx="8915400" cy="6606772"/>
        </p:xfrm>
        <a:graphic>
          <a:graphicData uri="http://schemas.openxmlformats.org/drawingml/2006/table">
            <a:tbl>
              <a:tblPr firstRow="1" firstCol="1" bandRow="1"/>
              <a:tblGrid>
                <a:gridCol w="1728914">
                  <a:extLst>
                    <a:ext uri="{9D8B030D-6E8A-4147-A177-3AD203B41FA5}">
                      <a16:colId xmlns:a16="http://schemas.microsoft.com/office/drawing/2014/main" xmlns="" val="20000"/>
                    </a:ext>
                  </a:extLst>
                </a:gridCol>
                <a:gridCol w="3132377">
                  <a:extLst>
                    <a:ext uri="{9D8B030D-6E8A-4147-A177-3AD203B41FA5}">
                      <a16:colId xmlns:a16="http://schemas.microsoft.com/office/drawing/2014/main" xmlns="" val="20001"/>
                    </a:ext>
                  </a:extLst>
                </a:gridCol>
                <a:gridCol w="4054109">
                  <a:extLst>
                    <a:ext uri="{9D8B030D-6E8A-4147-A177-3AD203B41FA5}">
                      <a16:colId xmlns:a16="http://schemas.microsoft.com/office/drawing/2014/main" xmlns="" val="20002"/>
                    </a:ext>
                  </a:extLst>
                </a:gridCol>
              </a:tblGrid>
              <a:tr h="932684">
                <a:tc>
                  <a:txBody>
                    <a:bodyPr/>
                    <a:lstStyle/>
                    <a:p>
                      <a:pPr marL="0" marR="0" algn="ctr">
                        <a:lnSpc>
                          <a:spcPct val="115000"/>
                        </a:lnSpc>
                        <a:spcBef>
                          <a:spcPts val="0"/>
                        </a:spcBef>
                        <a:spcAft>
                          <a:spcPts val="0"/>
                        </a:spcAft>
                      </a:pPr>
                      <a:r>
                        <a:rPr lang="en-US" sz="2800" b="1" u="sng" dirty="0">
                          <a:effectLst/>
                          <a:latin typeface="Calibri"/>
                          <a:ea typeface="Calibri"/>
                          <a:cs typeface="Times New Roman"/>
                        </a:rPr>
                        <a:t>State of Matter </a:t>
                      </a:r>
                      <a:endParaRPr lang="en-US" sz="105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b="1" u="sng">
                          <a:effectLst/>
                          <a:latin typeface="Calibri"/>
                          <a:ea typeface="Calibri"/>
                          <a:cs typeface="Times New Roman"/>
                        </a:rPr>
                        <a:t>Definition</a:t>
                      </a:r>
                      <a:endParaRPr lang="en-US" sz="105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b="1" u="sng" dirty="0">
                          <a:effectLst/>
                          <a:latin typeface="Calibri"/>
                          <a:ea typeface="Calibri"/>
                          <a:cs typeface="Times New Roman"/>
                        </a:rPr>
                        <a:t>Example</a:t>
                      </a:r>
                      <a:endParaRPr lang="en-US" sz="105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1724344">
                <a:tc>
                  <a:txBody>
                    <a:bodyPr/>
                    <a:lstStyle/>
                    <a:p>
                      <a:pPr marL="0" marR="0" algn="l">
                        <a:lnSpc>
                          <a:spcPct val="115000"/>
                        </a:lnSpc>
                        <a:spcBef>
                          <a:spcPts val="0"/>
                        </a:spcBef>
                        <a:spcAft>
                          <a:spcPts val="0"/>
                        </a:spcAft>
                      </a:pPr>
                      <a:r>
                        <a:rPr lang="en-US" sz="3600" b="1" dirty="0">
                          <a:effectLst/>
                          <a:latin typeface="Calibri"/>
                          <a:ea typeface="Calibri"/>
                          <a:cs typeface="Times New Roman"/>
                        </a:rPr>
                        <a:t>1.Solid </a:t>
                      </a:r>
                      <a:endParaRPr lang="en-US" sz="12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Calibri"/>
                          <a:ea typeface="Calibri"/>
                          <a:cs typeface="Times New Roman"/>
                        </a:rPr>
                        <a:t> </a:t>
                      </a:r>
                      <a:endParaRPr lang="en-US" sz="600" b="1"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33765">
                <a:tc>
                  <a:txBody>
                    <a:bodyPr/>
                    <a:lstStyle/>
                    <a:p>
                      <a:pPr marL="0" marR="0" algn="l">
                        <a:lnSpc>
                          <a:spcPct val="115000"/>
                        </a:lnSpc>
                        <a:spcBef>
                          <a:spcPts val="0"/>
                        </a:spcBef>
                        <a:spcAft>
                          <a:spcPts val="0"/>
                        </a:spcAft>
                      </a:pPr>
                      <a:r>
                        <a:rPr lang="en-US" sz="3600" b="1" dirty="0">
                          <a:effectLst/>
                          <a:latin typeface="Calibri"/>
                          <a:ea typeface="Calibri"/>
                          <a:cs typeface="Times New Roman"/>
                        </a:rPr>
                        <a:t>2.Liquid </a:t>
                      </a:r>
                      <a:endParaRPr lang="en-US" sz="12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Calibri"/>
                          <a:ea typeface="Calibri"/>
                          <a:cs typeface="Times New Roman"/>
                        </a:rPr>
                        <a:t> </a:t>
                      </a: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67207">
                <a:tc>
                  <a:txBody>
                    <a:bodyPr/>
                    <a:lstStyle/>
                    <a:p>
                      <a:pPr marL="0" marR="0" algn="l">
                        <a:lnSpc>
                          <a:spcPct val="115000"/>
                        </a:lnSpc>
                        <a:spcBef>
                          <a:spcPts val="0"/>
                        </a:spcBef>
                        <a:spcAft>
                          <a:spcPts val="0"/>
                        </a:spcAft>
                      </a:pPr>
                      <a:r>
                        <a:rPr lang="en-US" sz="3600" b="1" dirty="0">
                          <a:effectLst/>
                          <a:latin typeface="Calibri"/>
                          <a:ea typeface="Calibri"/>
                          <a:cs typeface="Times New Roman"/>
                        </a:rPr>
                        <a:t>3.Gas </a:t>
                      </a:r>
                      <a:endParaRPr lang="en-US" sz="12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latin typeface="Calibri"/>
                          <a:ea typeface="Calibri"/>
                          <a:cs typeface="Times New Roman"/>
                        </a:rPr>
                        <a:t> </a:t>
                      </a: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indent="0" algn="l">
                        <a:lnSpc>
                          <a:spcPct val="115000"/>
                        </a:lnSpc>
                        <a:spcBef>
                          <a:spcPts val="0"/>
                        </a:spcBef>
                        <a:spcAft>
                          <a:spcPts val="0"/>
                        </a:spcAft>
                        <a:buFont typeface="Symbol"/>
                        <a:buNone/>
                      </a:pP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1905000" y="1066800"/>
            <a:ext cx="3048000" cy="1791260"/>
          </a:xfrm>
          <a:prstGeom prst="rect">
            <a:avLst/>
          </a:prstGeom>
          <a:noFill/>
        </p:spPr>
        <p:txBody>
          <a:bodyPr wrap="square" rtlCol="0">
            <a:spAutoFit/>
          </a:bodyPr>
          <a:lstStyle/>
          <a:p>
            <a:pPr lvl="0" algn="ctr">
              <a:lnSpc>
                <a:spcPct val="115000"/>
              </a:lnSpc>
            </a:pPr>
            <a:r>
              <a:rPr lang="en-US" sz="3200" b="1" u="sng" dirty="0">
                <a:solidFill>
                  <a:srgbClr val="FF0000"/>
                </a:solidFill>
                <a:ea typeface="Calibri"/>
                <a:cs typeface="Times New Roman"/>
              </a:rPr>
              <a:t>Has a fixed volume and a fixed shape. </a:t>
            </a:r>
            <a:endParaRPr lang="en-US" sz="1050" b="1" u="sng" dirty="0">
              <a:solidFill>
                <a:srgbClr val="FF0000"/>
              </a:solidFill>
              <a:ea typeface="Calibri"/>
              <a:cs typeface="Times New Roman"/>
            </a:endParaRPr>
          </a:p>
        </p:txBody>
      </p:sp>
      <p:sp>
        <p:nvSpPr>
          <p:cNvPr id="6" name="TextBox 5"/>
          <p:cNvSpPr txBox="1"/>
          <p:nvPr/>
        </p:nvSpPr>
        <p:spPr>
          <a:xfrm>
            <a:off x="1905000" y="2781837"/>
            <a:ext cx="3037114" cy="1791260"/>
          </a:xfrm>
          <a:prstGeom prst="rect">
            <a:avLst/>
          </a:prstGeom>
          <a:noFill/>
        </p:spPr>
        <p:txBody>
          <a:bodyPr wrap="square" rtlCol="0">
            <a:spAutoFit/>
          </a:bodyPr>
          <a:lstStyle/>
          <a:p>
            <a:pPr lvl="0" algn="ctr">
              <a:lnSpc>
                <a:spcPct val="115000"/>
              </a:lnSpc>
            </a:pPr>
            <a:r>
              <a:rPr lang="en-US" sz="3200" b="1" u="sng" dirty="0">
                <a:solidFill>
                  <a:srgbClr val="FF0000"/>
                </a:solidFill>
                <a:ea typeface="Calibri"/>
                <a:cs typeface="Times New Roman"/>
              </a:rPr>
              <a:t>Has a fixed volume but not a fixed shape.</a:t>
            </a:r>
            <a:endParaRPr lang="en-US" sz="1050" b="1" u="sng" dirty="0">
              <a:solidFill>
                <a:srgbClr val="FF0000"/>
              </a:solidFill>
              <a:ea typeface="Calibri"/>
              <a:cs typeface="Times New Roman"/>
            </a:endParaRPr>
          </a:p>
        </p:txBody>
      </p:sp>
      <p:sp>
        <p:nvSpPr>
          <p:cNvPr id="7" name="TextBox 6"/>
          <p:cNvSpPr txBox="1"/>
          <p:nvPr/>
        </p:nvSpPr>
        <p:spPr>
          <a:xfrm>
            <a:off x="2057400" y="4573098"/>
            <a:ext cx="3037114" cy="1791260"/>
          </a:xfrm>
          <a:prstGeom prst="rect">
            <a:avLst/>
          </a:prstGeom>
          <a:noFill/>
        </p:spPr>
        <p:txBody>
          <a:bodyPr wrap="square" rtlCol="0">
            <a:spAutoFit/>
          </a:bodyPr>
          <a:lstStyle/>
          <a:p>
            <a:pPr lvl="0" algn="ctr">
              <a:lnSpc>
                <a:spcPct val="115000"/>
              </a:lnSpc>
            </a:pPr>
            <a:r>
              <a:rPr lang="en-US" sz="3200" b="1" u="sng" dirty="0">
                <a:solidFill>
                  <a:srgbClr val="FF0000"/>
                </a:solidFill>
                <a:ea typeface="Calibri"/>
                <a:cs typeface="Times New Roman"/>
              </a:rPr>
              <a:t>Has no fixed volume or fixed shape </a:t>
            </a:r>
            <a:endParaRPr lang="en-US" sz="1050" b="1" u="sng" dirty="0">
              <a:solidFill>
                <a:srgbClr val="FF0000"/>
              </a:solidFill>
              <a:ea typeface="Calibri"/>
              <a:cs typeface="Times New Roman"/>
            </a:endParaRPr>
          </a:p>
        </p:txBody>
      </p:sp>
      <p:sp>
        <p:nvSpPr>
          <p:cNvPr id="8" name="TextBox 7"/>
          <p:cNvSpPr txBox="1"/>
          <p:nvPr/>
        </p:nvSpPr>
        <p:spPr>
          <a:xfrm>
            <a:off x="4953000" y="1066800"/>
            <a:ext cx="4038600" cy="1323439"/>
          </a:xfrm>
          <a:prstGeom prst="rect">
            <a:avLst/>
          </a:prstGeom>
          <a:noFill/>
        </p:spPr>
        <p:txBody>
          <a:bodyPr wrap="square" rtlCol="0">
            <a:spAutoFit/>
          </a:bodyPr>
          <a:lstStyle/>
          <a:p>
            <a:pPr marL="285750" indent="-285750">
              <a:buFont typeface="Symbol"/>
              <a:buChar char=""/>
            </a:pPr>
            <a:r>
              <a:rPr lang="en-US" sz="2000" b="1" u="sng" dirty="0">
                <a:solidFill>
                  <a:srgbClr val="FF0000"/>
                </a:solidFill>
                <a:cs typeface="Times New Roman"/>
              </a:rPr>
              <a:t>Wooden block moved </a:t>
            </a:r>
          </a:p>
          <a:p>
            <a:endParaRPr lang="en-US" sz="2000" b="1" dirty="0">
              <a:solidFill>
                <a:prstClr val="black"/>
              </a:solidFill>
              <a:cs typeface="Times New Roman"/>
            </a:endParaRPr>
          </a:p>
          <a:p>
            <a:pPr marL="285750" indent="-285750">
              <a:buFont typeface="Symbol"/>
              <a:buChar char=""/>
            </a:pPr>
            <a:r>
              <a:rPr lang="en-US" sz="2000" b="1" dirty="0">
                <a:solidFill>
                  <a:prstClr val="black"/>
                </a:solidFill>
                <a:cs typeface="Times New Roman"/>
              </a:rPr>
              <a:t>The amount of space it takes up also </a:t>
            </a:r>
            <a:r>
              <a:rPr lang="en-US" sz="2000" b="1" u="sng" dirty="0">
                <a:solidFill>
                  <a:srgbClr val="FF0000"/>
                </a:solidFill>
                <a:cs typeface="Times New Roman"/>
              </a:rPr>
              <a:t>stays the same.  </a:t>
            </a:r>
            <a:endParaRPr lang="en-US" sz="1200" b="1" u="sng" dirty="0">
              <a:solidFill>
                <a:srgbClr val="FF0000"/>
              </a:solidFill>
            </a:endParaRPr>
          </a:p>
        </p:txBody>
      </p:sp>
      <p:sp>
        <p:nvSpPr>
          <p:cNvPr id="9" name="TextBox 8"/>
          <p:cNvSpPr txBox="1"/>
          <p:nvPr/>
        </p:nvSpPr>
        <p:spPr>
          <a:xfrm>
            <a:off x="4953000" y="2781838"/>
            <a:ext cx="4038600" cy="1685077"/>
          </a:xfrm>
          <a:prstGeom prst="rect">
            <a:avLst/>
          </a:prstGeom>
          <a:noFill/>
        </p:spPr>
        <p:txBody>
          <a:bodyPr wrap="square" rtlCol="0">
            <a:spAutoFit/>
          </a:bodyPr>
          <a:lstStyle/>
          <a:p>
            <a:pPr marL="285750" indent="-285750">
              <a:lnSpc>
                <a:spcPct val="115000"/>
              </a:lnSpc>
              <a:buFont typeface="Symbol"/>
              <a:buChar char=""/>
            </a:pPr>
            <a:r>
              <a:rPr lang="en-US" b="1" u="sng" dirty="0">
                <a:solidFill>
                  <a:srgbClr val="FF0000"/>
                </a:solidFill>
                <a:ea typeface="Calibri"/>
                <a:cs typeface="Times New Roman"/>
              </a:rPr>
              <a:t>Vinegar, water, and milk are liquids. </a:t>
            </a:r>
          </a:p>
          <a:p>
            <a:pPr marL="285750" indent="-285750">
              <a:lnSpc>
                <a:spcPct val="115000"/>
              </a:lnSpc>
              <a:buFont typeface="Symbol"/>
              <a:buChar char=""/>
            </a:pPr>
            <a:r>
              <a:rPr lang="en-US" b="1" dirty="0">
                <a:solidFill>
                  <a:prstClr val="black"/>
                </a:solidFill>
                <a:ea typeface="Calibri"/>
                <a:cs typeface="Times New Roman"/>
              </a:rPr>
              <a:t>If you pour a liquid from one container to another, its </a:t>
            </a:r>
            <a:r>
              <a:rPr lang="en-US" b="1" u="sng" dirty="0">
                <a:solidFill>
                  <a:srgbClr val="FF0000"/>
                </a:solidFill>
                <a:ea typeface="Calibri"/>
                <a:cs typeface="Times New Roman"/>
              </a:rPr>
              <a:t>shape changes.  </a:t>
            </a:r>
          </a:p>
          <a:p>
            <a:pPr marL="285750" indent="-285750">
              <a:lnSpc>
                <a:spcPct val="115000"/>
              </a:lnSpc>
              <a:buFont typeface="Symbol"/>
              <a:buChar char=""/>
            </a:pPr>
            <a:r>
              <a:rPr lang="en-US" b="1" u="sng" dirty="0">
                <a:solidFill>
                  <a:srgbClr val="FF0000"/>
                </a:solidFill>
                <a:ea typeface="Calibri"/>
                <a:cs typeface="Times New Roman"/>
              </a:rPr>
              <a:t>Its volume stays the same</a:t>
            </a:r>
            <a:r>
              <a:rPr lang="en-US" b="1" dirty="0">
                <a:solidFill>
                  <a:srgbClr val="FF0000"/>
                </a:solidFill>
                <a:ea typeface="Calibri"/>
                <a:cs typeface="Times New Roman"/>
              </a:rPr>
              <a:t>. </a:t>
            </a:r>
          </a:p>
        </p:txBody>
      </p:sp>
      <p:sp>
        <p:nvSpPr>
          <p:cNvPr id="10" name="TextBox 9"/>
          <p:cNvSpPr txBox="1"/>
          <p:nvPr/>
        </p:nvSpPr>
        <p:spPr>
          <a:xfrm>
            <a:off x="4953000" y="4573098"/>
            <a:ext cx="4038600" cy="1366528"/>
          </a:xfrm>
          <a:prstGeom prst="rect">
            <a:avLst/>
          </a:prstGeom>
          <a:noFill/>
        </p:spPr>
        <p:txBody>
          <a:bodyPr wrap="square" rtlCol="0">
            <a:spAutoFit/>
          </a:bodyPr>
          <a:lstStyle/>
          <a:p>
            <a:pPr marL="285750" indent="-285750">
              <a:lnSpc>
                <a:spcPct val="115000"/>
              </a:lnSpc>
              <a:buFont typeface="Symbol"/>
              <a:buChar char=""/>
            </a:pPr>
            <a:r>
              <a:rPr lang="en-US" sz="2400" b="1" u="sng" dirty="0">
                <a:solidFill>
                  <a:srgbClr val="FF0000"/>
                </a:solidFill>
                <a:ea typeface="Calibri"/>
                <a:cs typeface="Times New Roman"/>
              </a:rPr>
              <a:t>Helium in a balloon</a:t>
            </a:r>
          </a:p>
          <a:p>
            <a:pPr marL="285750" indent="-285750">
              <a:lnSpc>
                <a:spcPct val="115000"/>
              </a:lnSpc>
              <a:buFont typeface="Symbol"/>
              <a:buChar char=""/>
            </a:pPr>
            <a:r>
              <a:rPr lang="en-US" sz="2400" b="1" u="sng" dirty="0">
                <a:solidFill>
                  <a:srgbClr val="FF0000"/>
                </a:solidFill>
                <a:ea typeface="Calibri"/>
                <a:cs typeface="Times New Roman"/>
              </a:rPr>
              <a:t>Air</a:t>
            </a:r>
          </a:p>
          <a:p>
            <a:pPr marL="285750" indent="-285750">
              <a:lnSpc>
                <a:spcPct val="115000"/>
              </a:lnSpc>
              <a:buFont typeface="Symbol"/>
              <a:buChar char=""/>
            </a:pPr>
            <a:r>
              <a:rPr lang="en-US" sz="2400" b="1" u="sng" dirty="0">
                <a:solidFill>
                  <a:srgbClr val="FF0000"/>
                </a:solidFill>
                <a:ea typeface="Calibri"/>
                <a:cs typeface="Times New Roman"/>
              </a:rPr>
              <a:t>Steam </a:t>
            </a:r>
          </a:p>
        </p:txBody>
      </p:sp>
    </p:spTree>
    <p:extLst>
      <p:ext uri="{BB962C8B-B14F-4D97-AF65-F5344CB8AC3E}">
        <p14:creationId xmlns:p14="http://schemas.microsoft.com/office/powerpoint/2010/main" val="1640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hlinkClick r:id="rId2"/>
              </a:rPr>
              <a:t>Solid Liquid and Gases an activity sorting items into three groups</a:t>
            </a:r>
            <a:endParaRPr lang="en-US" dirty="0"/>
          </a:p>
        </p:txBody>
      </p:sp>
    </p:spTree>
    <p:extLst>
      <p:ext uri="{BB962C8B-B14F-4D97-AF65-F5344CB8AC3E}">
        <p14:creationId xmlns:p14="http://schemas.microsoft.com/office/powerpoint/2010/main" val="32923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1423" y="311331"/>
            <a:ext cx="2857500" cy="20859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6" y="304800"/>
            <a:ext cx="2857500" cy="20859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849" y="304800"/>
            <a:ext cx="2857500" cy="2085975"/>
          </a:xfrm>
          <a:prstGeom prst="rect">
            <a:avLst/>
          </a:prstGeom>
        </p:spPr>
      </p:pic>
      <p:sp>
        <p:nvSpPr>
          <p:cNvPr id="7" name="TextBox 6"/>
          <p:cNvSpPr txBox="1"/>
          <p:nvPr/>
        </p:nvSpPr>
        <p:spPr>
          <a:xfrm>
            <a:off x="34834" y="2390775"/>
            <a:ext cx="2590800" cy="954107"/>
          </a:xfrm>
          <a:prstGeom prst="rect">
            <a:avLst/>
          </a:prstGeom>
          <a:noFill/>
        </p:spPr>
        <p:txBody>
          <a:bodyPr wrap="square" rtlCol="0">
            <a:spAutoFit/>
          </a:bodyPr>
          <a:lstStyle/>
          <a:p>
            <a:pPr algn="ctr"/>
            <a:r>
              <a:rPr lang="en-US" sz="2800" b="1" dirty="0"/>
              <a:t>Solid </a:t>
            </a:r>
          </a:p>
          <a:p>
            <a:pPr algn="ctr"/>
            <a:r>
              <a:rPr lang="en-US" sz="2800" b="1" dirty="0"/>
              <a:t>Tightly- packed </a:t>
            </a:r>
          </a:p>
        </p:txBody>
      </p:sp>
      <p:sp>
        <p:nvSpPr>
          <p:cNvPr id="8" name="TextBox 7"/>
          <p:cNvSpPr txBox="1"/>
          <p:nvPr/>
        </p:nvSpPr>
        <p:spPr>
          <a:xfrm>
            <a:off x="3167199" y="2395129"/>
            <a:ext cx="2590800" cy="954107"/>
          </a:xfrm>
          <a:prstGeom prst="rect">
            <a:avLst/>
          </a:prstGeom>
          <a:noFill/>
        </p:spPr>
        <p:txBody>
          <a:bodyPr wrap="square" rtlCol="0">
            <a:spAutoFit/>
          </a:bodyPr>
          <a:lstStyle/>
          <a:p>
            <a:pPr algn="ctr"/>
            <a:r>
              <a:rPr lang="en-US" sz="2800" b="1" dirty="0"/>
              <a:t>Liquid</a:t>
            </a:r>
          </a:p>
          <a:p>
            <a:pPr algn="ctr"/>
            <a:r>
              <a:rPr lang="en-US" sz="2800" b="1" dirty="0"/>
              <a:t>closely- packed </a:t>
            </a:r>
          </a:p>
        </p:txBody>
      </p:sp>
      <p:sp>
        <p:nvSpPr>
          <p:cNvPr id="9" name="TextBox 8"/>
          <p:cNvSpPr txBox="1"/>
          <p:nvPr/>
        </p:nvSpPr>
        <p:spPr>
          <a:xfrm>
            <a:off x="6056811" y="2408191"/>
            <a:ext cx="2590800" cy="954107"/>
          </a:xfrm>
          <a:prstGeom prst="rect">
            <a:avLst/>
          </a:prstGeom>
          <a:noFill/>
        </p:spPr>
        <p:txBody>
          <a:bodyPr wrap="square" rtlCol="0">
            <a:spAutoFit/>
          </a:bodyPr>
          <a:lstStyle/>
          <a:p>
            <a:pPr algn="ctr"/>
            <a:r>
              <a:rPr lang="en-US" sz="2800" b="1" dirty="0"/>
              <a:t>Gas</a:t>
            </a:r>
          </a:p>
          <a:p>
            <a:pPr algn="ctr"/>
            <a:r>
              <a:rPr lang="en-US" sz="2800" b="1" dirty="0"/>
              <a:t>loosely- packed </a:t>
            </a:r>
          </a:p>
        </p:txBody>
      </p:sp>
      <p:sp>
        <p:nvSpPr>
          <p:cNvPr id="12" name="Rectangle 11"/>
          <p:cNvSpPr/>
          <p:nvPr/>
        </p:nvSpPr>
        <p:spPr>
          <a:xfrm>
            <a:off x="176347" y="3376484"/>
            <a:ext cx="8967651" cy="1428917"/>
          </a:xfrm>
          <a:prstGeom prst="rect">
            <a:avLst/>
          </a:prstGeom>
        </p:spPr>
        <p:txBody>
          <a:bodyPr wrap="square">
            <a:spAutoFit/>
          </a:bodyPr>
          <a:lstStyle/>
          <a:p>
            <a:pPr marL="342900" lvl="0" indent="-342900">
              <a:lnSpc>
                <a:spcPct val="150000"/>
              </a:lnSpc>
              <a:buFont typeface="Courier New"/>
              <a:buChar char="o"/>
            </a:pPr>
            <a:r>
              <a:rPr lang="en-US" sz="2000" b="1" dirty="0">
                <a:solidFill>
                  <a:prstClr val="black"/>
                </a:solidFill>
                <a:latin typeface="Comic Sans MS"/>
                <a:ea typeface="Times New Roman"/>
                <a:cs typeface="Times New Roman"/>
              </a:rPr>
              <a:t>Solids: </a:t>
            </a:r>
            <a:r>
              <a:rPr lang="en-US" sz="2000" b="1" u="sng" dirty="0">
                <a:solidFill>
                  <a:srgbClr val="FF0000"/>
                </a:solidFill>
                <a:latin typeface="Comic Sans MS"/>
                <a:ea typeface="Times New Roman"/>
                <a:cs typeface="Times New Roman"/>
              </a:rPr>
              <a:t>Particles only vibrate and cannot move from their position</a:t>
            </a:r>
            <a:endParaRPr lang="en-US" sz="2000" dirty="0">
              <a:solidFill>
                <a:prstClr val="black"/>
              </a:solidFill>
              <a:ea typeface="Calibri"/>
              <a:cs typeface="Times New Roman"/>
            </a:endParaRPr>
          </a:p>
          <a:p>
            <a:pPr marL="342900" lvl="0" indent="-342900">
              <a:lnSpc>
                <a:spcPct val="150000"/>
              </a:lnSpc>
              <a:buFont typeface="Courier New"/>
              <a:buChar char="o"/>
            </a:pPr>
            <a:r>
              <a:rPr lang="en-US" sz="2000" b="1" dirty="0">
                <a:solidFill>
                  <a:prstClr val="black"/>
                </a:solidFill>
                <a:latin typeface="Comic Sans MS"/>
                <a:ea typeface="Times New Roman"/>
                <a:cs typeface="Times New Roman"/>
              </a:rPr>
              <a:t>Liquids: </a:t>
            </a:r>
            <a:r>
              <a:rPr lang="en-US" sz="2000" b="1" u="sng" dirty="0">
                <a:solidFill>
                  <a:srgbClr val="FF0000"/>
                </a:solidFill>
                <a:latin typeface="Comic Sans MS"/>
                <a:ea typeface="Times New Roman"/>
                <a:cs typeface="Times New Roman"/>
              </a:rPr>
              <a:t>particles move enough to slide past each other</a:t>
            </a:r>
            <a:endParaRPr lang="en-US" sz="2000" dirty="0">
              <a:solidFill>
                <a:prstClr val="black"/>
              </a:solidFill>
              <a:ea typeface="Calibri"/>
              <a:cs typeface="Times New Roman"/>
            </a:endParaRPr>
          </a:p>
          <a:p>
            <a:pPr marL="342900" lvl="0" indent="-342900">
              <a:lnSpc>
                <a:spcPct val="150000"/>
              </a:lnSpc>
              <a:buFont typeface="Courier New"/>
              <a:buChar char="o"/>
            </a:pPr>
            <a:r>
              <a:rPr lang="en-US" sz="2000" b="1" dirty="0">
                <a:solidFill>
                  <a:prstClr val="black"/>
                </a:solidFill>
                <a:latin typeface="Comic Sans MS"/>
                <a:ea typeface="Times New Roman"/>
                <a:cs typeface="Times New Roman"/>
              </a:rPr>
              <a:t>Gases: </a:t>
            </a:r>
            <a:r>
              <a:rPr lang="en-US" sz="2000" b="1" u="sng" dirty="0">
                <a:solidFill>
                  <a:srgbClr val="FF0000"/>
                </a:solidFill>
                <a:latin typeface="Comic Sans MS"/>
                <a:ea typeface="Times New Roman"/>
                <a:cs typeface="Times New Roman"/>
              </a:rPr>
              <a:t>The particles bounce freely and rapidly</a:t>
            </a:r>
            <a:endParaRPr lang="en-US" sz="2000" dirty="0">
              <a:solidFill>
                <a:prstClr val="black"/>
              </a:solidFill>
            </a:endParaRPr>
          </a:p>
        </p:txBody>
      </p:sp>
      <p:sp>
        <p:nvSpPr>
          <p:cNvPr id="13" name="Rectangle 12"/>
          <p:cNvSpPr/>
          <p:nvPr/>
        </p:nvSpPr>
        <p:spPr>
          <a:xfrm>
            <a:off x="240573" y="5025628"/>
            <a:ext cx="8739053" cy="369332"/>
          </a:xfrm>
          <a:prstGeom prst="rect">
            <a:avLst/>
          </a:prstGeom>
        </p:spPr>
        <p:txBody>
          <a:bodyPr wrap="square">
            <a:spAutoFit/>
          </a:bodyPr>
          <a:lstStyle/>
          <a:p>
            <a:r>
              <a:rPr lang="en-US" dirty="0">
                <a:hlinkClick r:id="rId5"/>
              </a:rPr>
              <a:t>Changing Matter- Click here</a:t>
            </a:r>
            <a:endParaRPr lang="en-US" dirty="0"/>
          </a:p>
        </p:txBody>
      </p:sp>
      <p:sp>
        <p:nvSpPr>
          <p:cNvPr id="15" name="Rectangle 14"/>
          <p:cNvSpPr/>
          <p:nvPr/>
        </p:nvSpPr>
        <p:spPr>
          <a:xfrm>
            <a:off x="304799" y="5764292"/>
            <a:ext cx="8610600" cy="400110"/>
          </a:xfrm>
          <a:prstGeom prst="rect">
            <a:avLst/>
          </a:prstGeom>
        </p:spPr>
        <p:txBody>
          <a:bodyPr wrap="square">
            <a:spAutoFit/>
          </a:bodyPr>
          <a:lstStyle/>
          <a:p>
            <a:pPr lvl="0">
              <a:spcBef>
                <a:spcPct val="20000"/>
              </a:spcBef>
            </a:pPr>
            <a:r>
              <a:rPr lang="en-US" sz="2000" dirty="0">
                <a:solidFill>
                  <a:prstClr val="black"/>
                </a:solidFill>
                <a:hlinkClick r:id="rId6"/>
              </a:rPr>
              <a:t>Study Jams Video - Solids, liquids, and gases</a:t>
            </a:r>
            <a:endParaRPr lang="en-US" sz="2000" dirty="0">
              <a:solidFill>
                <a:prstClr val="black"/>
              </a:solidFill>
            </a:endParaRPr>
          </a:p>
        </p:txBody>
      </p:sp>
      <p:sp>
        <p:nvSpPr>
          <p:cNvPr id="14" name="Rectangle 13"/>
          <p:cNvSpPr/>
          <p:nvPr/>
        </p:nvSpPr>
        <p:spPr>
          <a:xfrm>
            <a:off x="347798" y="5394960"/>
            <a:ext cx="7790361" cy="369332"/>
          </a:xfrm>
          <a:prstGeom prst="rect">
            <a:avLst/>
          </a:prstGeom>
        </p:spPr>
        <p:txBody>
          <a:bodyPr wrap="square">
            <a:spAutoFit/>
          </a:bodyPr>
          <a:lstStyle/>
          <a:p>
            <a:r>
              <a:rPr lang="en-US" dirty="0">
                <a:hlinkClick r:id="rId7"/>
              </a:rPr>
              <a:t>Solid, Liquid, Gas animation</a:t>
            </a:r>
            <a:endParaRPr lang="en-US" dirty="0"/>
          </a:p>
        </p:txBody>
      </p:sp>
      <p:sp>
        <p:nvSpPr>
          <p:cNvPr id="2" name="Rectangle 1"/>
          <p:cNvSpPr/>
          <p:nvPr/>
        </p:nvSpPr>
        <p:spPr>
          <a:xfrm>
            <a:off x="240572" y="6156439"/>
            <a:ext cx="7760427" cy="369332"/>
          </a:xfrm>
          <a:prstGeom prst="rect">
            <a:avLst/>
          </a:prstGeom>
        </p:spPr>
        <p:txBody>
          <a:bodyPr wrap="square">
            <a:spAutoFit/>
          </a:bodyPr>
          <a:lstStyle/>
          <a:p>
            <a:r>
              <a:rPr lang="en-US" dirty="0">
                <a:hlinkClick r:id="rId8"/>
              </a:rPr>
              <a:t>States of Matter </a:t>
            </a:r>
            <a:r>
              <a:rPr lang="en-US" dirty="0" err="1">
                <a:hlinkClick r:id="rId8"/>
              </a:rPr>
              <a:t>BrainPop</a:t>
            </a:r>
            <a:r>
              <a:rPr lang="en-US" dirty="0">
                <a:hlinkClick r:id="rId8"/>
              </a:rPr>
              <a:t> Video</a:t>
            </a:r>
            <a:endParaRPr lang="en-US" dirty="0"/>
          </a:p>
        </p:txBody>
      </p:sp>
    </p:spTree>
    <p:extLst>
      <p:ext uri="{BB962C8B-B14F-4D97-AF65-F5344CB8AC3E}">
        <p14:creationId xmlns:p14="http://schemas.microsoft.com/office/powerpoint/2010/main" val="41112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5"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normAutofit fontScale="90000"/>
          </a:bodyPr>
          <a:lstStyle/>
          <a:p>
            <a:pPr eaLnBrk="1" hangingPunct="1"/>
            <a:r>
              <a:rPr lang="en-US" altLang="en-US" smtClean="0">
                <a:solidFill>
                  <a:schemeClr val="tx1"/>
                </a:solidFill>
              </a:rPr>
              <a:t>Science Warm Up</a:t>
            </a:r>
            <a:br>
              <a:rPr lang="en-US" altLang="en-US" smtClean="0">
                <a:solidFill>
                  <a:schemeClr val="tx1"/>
                </a:solidFill>
              </a:rPr>
            </a:br>
            <a:r>
              <a:rPr lang="en-US" altLang="en-US" smtClean="0">
                <a:solidFill>
                  <a:schemeClr val="tx1"/>
                </a:solidFill>
              </a:rPr>
              <a:t>8/14/18</a:t>
            </a:r>
          </a:p>
        </p:txBody>
      </p:sp>
      <p:sp>
        <p:nvSpPr>
          <p:cNvPr id="5" name="Content Placeholder 4"/>
          <p:cNvSpPr>
            <a:spLocks noGrp="1"/>
          </p:cNvSpPr>
          <p:nvPr>
            <p:ph idx="1"/>
          </p:nvPr>
        </p:nvSpPr>
        <p:spPr/>
        <p:txBody>
          <a:bodyPr/>
          <a:lstStyle/>
          <a:p>
            <a:pPr marL="0" indent="0" eaLnBrk="1" hangingPunct="1">
              <a:buFontTx/>
              <a:buNone/>
              <a:defRPr/>
            </a:pPr>
            <a:r>
              <a:rPr lang="en-US" sz="2400" b="1" dirty="0"/>
              <a:t>A student hypothesized that a mouse would learn to run through a maze faster if food was at the end of the maze. </a:t>
            </a:r>
            <a:r>
              <a:rPr lang="en-US" sz="2400" b="1" dirty="0">
                <a:solidFill>
                  <a:srgbClr val="FF0000"/>
                </a:solidFill>
              </a:rPr>
              <a:t>Which tool will best help the student determine if the speed of the mouse improved?</a:t>
            </a:r>
            <a:endParaRPr lang="en-US" sz="2400" dirty="0">
              <a:solidFill>
                <a:srgbClr val="FF0000"/>
              </a:solidFill>
            </a:endParaRPr>
          </a:p>
          <a:p>
            <a:pPr marL="0" indent="0" eaLnBrk="1" hangingPunct="1">
              <a:buFontTx/>
              <a:buNone/>
              <a:defRPr/>
            </a:pPr>
            <a:endParaRPr lang="en-US" sz="2400" dirty="0"/>
          </a:p>
          <a:p>
            <a:pPr eaLnBrk="1" hangingPunct="1">
              <a:defRPr/>
            </a:pPr>
            <a:r>
              <a:rPr lang="en-US" sz="2400" b="1" dirty="0"/>
              <a:t>A </a:t>
            </a:r>
            <a:r>
              <a:rPr lang="en-US" sz="2400" dirty="0"/>
              <a:t>metric ruler</a:t>
            </a:r>
          </a:p>
          <a:p>
            <a:pPr eaLnBrk="1" hangingPunct="1">
              <a:defRPr/>
            </a:pPr>
            <a:r>
              <a:rPr lang="en-US" sz="2400" b="1" dirty="0"/>
              <a:t>B </a:t>
            </a:r>
            <a:r>
              <a:rPr lang="en-US" sz="2400" dirty="0"/>
              <a:t>pan balance</a:t>
            </a:r>
          </a:p>
          <a:p>
            <a:pPr eaLnBrk="1" hangingPunct="1">
              <a:defRPr/>
            </a:pPr>
            <a:r>
              <a:rPr lang="en-US" sz="2400" b="1" dirty="0"/>
              <a:t>C </a:t>
            </a:r>
            <a:r>
              <a:rPr lang="en-US" sz="2400" dirty="0"/>
              <a:t>stopwatch</a:t>
            </a:r>
          </a:p>
          <a:p>
            <a:pPr eaLnBrk="1" hangingPunct="1">
              <a:defRPr/>
            </a:pPr>
            <a:r>
              <a:rPr lang="en-US" sz="2400" b="1" dirty="0"/>
              <a:t>D </a:t>
            </a:r>
            <a:r>
              <a:rPr lang="en-US" sz="2400" dirty="0"/>
              <a:t>spring scale</a:t>
            </a:r>
          </a:p>
          <a:p>
            <a:pPr marL="0" indent="0" eaLnBrk="1" hangingPunct="1">
              <a:buFontTx/>
              <a:buNone/>
              <a:defRPr/>
            </a:pPr>
            <a:endParaRPr lang="en-US" dirty="0">
              <a:solidFill>
                <a:schemeClr val="accent3"/>
              </a:solidFill>
            </a:endParaRPr>
          </a:p>
        </p:txBody>
      </p:sp>
    </p:spTree>
    <p:extLst>
      <p:ext uri="{BB962C8B-B14F-4D97-AF65-F5344CB8AC3E}">
        <p14:creationId xmlns:p14="http://schemas.microsoft.com/office/powerpoint/2010/main" val="2029146891"/>
      </p:ext>
    </p:extLst>
  </p:cSld>
  <p:clrMapOvr>
    <a:masterClrMapping/>
  </p:clrMapOvr>
  <p:transition spd="slow" advClick="0"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15000"/>
              </a:lnSpc>
              <a:spcBef>
                <a:spcPts val="0"/>
              </a:spcBef>
            </a:pPr>
            <a:r>
              <a:rPr lang="en-US" sz="3200" dirty="0">
                <a:solidFill>
                  <a:prstClr val="black"/>
                </a:solidFill>
                <a:ea typeface="Calibri"/>
                <a:cs typeface="Times New Roman"/>
              </a:rPr>
              <a:t/>
            </a:r>
            <a:br>
              <a:rPr lang="en-US" sz="3200" dirty="0">
                <a:solidFill>
                  <a:prstClr val="black"/>
                </a:solidFill>
                <a:ea typeface="Calibri"/>
                <a:cs typeface="Times New Roman"/>
              </a:rPr>
            </a:br>
            <a:r>
              <a:rPr lang="en-US" sz="4900" b="1" dirty="0">
                <a:solidFill>
                  <a:prstClr val="black"/>
                </a:solidFill>
                <a:ea typeface="Calibri"/>
                <a:cs typeface="Times New Roman"/>
              </a:rPr>
              <a:t>All matter is made up of very tiny particles called </a:t>
            </a:r>
            <a:r>
              <a:rPr lang="en-US" sz="4900" b="1" u="sng" dirty="0">
                <a:solidFill>
                  <a:srgbClr val="FF0000"/>
                </a:solidFill>
                <a:ea typeface="Calibri"/>
                <a:cs typeface="Times New Roman"/>
              </a:rPr>
              <a:t>atoms. </a:t>
            </a:r>
            <a:r>
              <a:rPr lang="en-US" sz="2000" b="1" u="sng" dirty="0">
                <a:solidFill>
                  <a:prstClr val="black"/>
                </a:solidFill>
                <a:ea typeface="Calibri"/>
                <a:cs typeface="Times New Roman"/>
              </a:rPr>
              <a:t/>
            </a:r>
            <a:br>
              <a:rPr lang="en-US" sz="2000" b="1" u="sng" dirty="0">
                <a:solidFill>
                  <a:prstClr val="black"/>
                </a:solidFill>
                <a:ea typeface="Calibri"/>
                <a:cs typeface="Times New Roman"/>
              </a:rPr>
            </a:br>
            <a:endParaRPr lang="en-US" dirty="0"/>
          </a:p>
        </p:txBody>
      </p:sp>
      <p:sp>
        <p:nvSpPr>
          <p:cNvPr id="3" name="Content Placeholder 2"/>
          <p:cNvSpPr>
            <a:spLocks noGrp="1"/>
          </p:cNvSpPr>
          <p:nvPr>
            <p:ph idx="1"/>
          </p:nvPr>
        </p:nvSpPr>
        <p:spPr>
          <a:xfrm>
            <a:off x="304800" y="1600200"/>
            <a:ext cx="4267200" cy="4572000"/>
          </a:xfrm>
        </p:spPr>
        <p:txBody>
          <a:bodyPr>
            <a:normAutofit fontScale="92500"/>
          </a:bodyPr>
          <a:lstStyle/>
          <a:p>
            <a:pPr lvl="0">
              <a:lnSpc>
                <a:spcPct val="115000"/>
              </a:lnSpc>
              <a:spcBef>
                <a:spcPts val="0"/>
              </a:spcBef>
              <a:buFont typeface="Symbol"/>
              <a:buChar char=""/>
            </a:pPr>
            <a:r>
              <a:rPr lang="en-US" b="1" dirty="0">
                <a:ea typeface="Calibri"/>
                <a:cs typeface="Times New Roman"/>
              </a:rPr>
              <a:t>Atoms join together to form larger particles called </a:t>
            </a:r>
            <a:r>
              <a:rPr lang="en-US" b="1" u="sng" dirty="0">
                <a:solidFill>
                  <a:srgbClr val="FF0000"/>
                </a:solidFill>
                <a:ea typeface="Calibri"/>
                <a:cs typeface="Times New Roman"/>
              </a:rPr>
              <a:t>molecules</a:t>
            </a:r>
            <a:r>
              <a:rPr lang="en-US" b="1" dirty="0">
                <a:ea typeface="Calibri"/>
                <a:cs typeface="Times New Roman"/>
              </a:rPr>
              <a:t>.</a:t>
            </a:r>
          </a:p>
          <a:p>
            <a:pPr lvl="0">
              <a:lnSpc>
                <a:spcPct val="115000"/>
              </a:lnSpc>
              <a:spcBef>
                <a:spcPts val="0"/>
              </a:spcBef>
              <a:buFont typeface="Symbol"/>
              <a:buChar char=""/>
            </a:pPr>
            <a:endParaRPr lang="en-US" b="1" dirty="0">
              <a:ea typeface="Calibri"/>
              <a:cs typeface="Times New Roman"/>
            </a:endParaRPr>
          </a:p>
          <a:p>
            <a:pPr lvl="0">
              <a:lnSpc>
                <a:spcPct val="115000"/>
              </a:lnSpc>
              <a:spcBef>
                <a:spcPts val="0"/>
              </a:spcBef>
              <a:buFont typeface="Symbol"/>
              <a:buChar char=""/>
            </a:pPr>
            <a:r>
              <a:rPr lang="en-US" b="1" dirty="0">
                <a:ea typeface="Calibri"/>
                <a:cs typeface="Times New Roman"/>
              </a:rPr>
              <a:t>These are too small to be seen with a compound light microscope.  </a:t>
            </a:r>
            <a:endParaRPr lang="en-US" sz="2000" b="1" dirty="0">
              <a:ea typeface="Calibri"/>
              <a:cs typeface="Times New Roman"/>
            </a:endParaRPr>
          </a:p>
          <a:p>
            <a:pPr marL="0" indent="0">
              <a:buNone/>
            </a:pP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142" y="1486990"/>
            <a:ext cx="40100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28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096000" cy="399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0"/>
            <a:ext cx="9144000" cy="3124200"/>
          </a:xfrm>
        </p:spPr>
        <p:txBody>
          <a:bodyPr>
            <a:normAutofit fontScale="25000" lnSpcReduction="20000"/>
          </a:bodyPr>
          <a:lstStyle/>
          <a:p>
            <a:pPr marL="0" lvl="0" indent="0" algn="ctr">
              <a:lnSpc>
                <a:spcPct val="120000"/>
              </a:lnSpc>
              <a:spcBef>
                <a:spcPts val="0"/>
              </a:spcBef>
              <a:buNone/>
            </a:pPr>
            <a:r>
              <a:rPr lang="en-US" sz="11200" b="1" u="sng" dirty="0">
                <a:ea typeface="Times New Roman"/>
              </a:rPr>
              <a:t>Atoms</a:t>
            </a:r>
            <a:r>
              <a:rPr lang="en-US" sz="11200" b="1" dirty="0">
                <a:ea typeface="Times New Roman"/>
              </a:rPr>
              <a:t>: All matter is made up of Elements.  Elements are made up of TINY particles called ATOMS</a:t>
            </a:r>
          </a:p>
          <a:p>
            <a:pPr marL="0" lvl="0" indent="0">
              <a:lnSpc>
                <a:spcPct val="120000"/>
              </a:lnSpc>
              <a:spcBef>
                <a:spcPts val="0"/>
              </a:spcBef>
              <a:buNone/>
            </a:pPr>
            <a:endParaRPr lang="en-US" sz="9600" b="1" dirty="0">
              <a:ea typeface="Times New Roman"/>
            </a:endParaRPr>
          </a:p>
          <a:p>
            <a:pPr>
              <a:lnSpc>
                <a:spcPct val="120000"/>
              </a:lnSpc>
              <a:spcBef>
                <a:spcPts val="0"/>
              </a:spcBef>
              <a:buFont typeface="Courier New"/>
              <a:buChar char="o"/>
            </a:pPr>
            <a:r>
              <a:rPr lang="en-US" sz="8000" b="1" dirty="0">
                <a:ea typeface="Times New Roman"/>
              </a:rPr>
              <a:t>Protons: </a:t>
            </a:r>
            <a:r>
              <a:rPr lang="en-US" sz="8000" b="1" u="sng" dirty="0">
                <a:solidFill>
                  <a:srgbClr val="FF0000"/>
                </a:solidFill>
                <a:ea typeface="Times New Roman"/>
              </a:rPr>
              <a:t>have a positive charge and are located in the center of the nucleus</a:t>
            </a:r>
          </a:p>
          <a:p>
            <a:pPr>
              <a:lnSpc>
                <a:spcPct val="120000"/>
              </a:lnSpc>
              <a:spcBef>
                <a:spcPts val="0"/>
              </a:spcBef>
              <a:buFont typeface="Courier New"/>
              <a:buChar char="o"/>
            </a:pPr>
            <a:r>
              <a:rPr lang="en-US" sz="8000" b="1" dirty="0">
                <a:ea typeface="Times New Roman"/>
              </a:rPr>
              <a:t>Neutrons: </a:t>
            </a:r>
            <a:r>
              <a:rPr lang="en-US" sz="8000" b="1" u="sng" dirty="0">
                <a:solidFill>
                  <a:srgbClr val="FF0000"/>
                </a:solidFill>
                <a:ea typeface="Times New Roman"/>
              </a:rPr>
              <a:t>do NOT have a charge and are located in the center of the nucleus</a:t>
            </a:r>
          </a:p>
          <a:p>
            <a:pPr>
              <a:lnSpc>
                <a:spcPct val="120000"/>
              </a:lnSpc>
              <a:spcBef>
                <a:spcPts val="0"/>
              </a:spcBef>
              <a:buFont typeface="Courier New"/>
              <a:buChar char="o"/>
            </a:pPr>
            <a:r>
              <a:rPr lang="en-US" sz="8000" b="1" dirty="0">
                <a:ea typeface="Times New Roman"/>
              </a:rPr>
              <a:t>Electrons: </a:t>
            </a:r>
            <a:r>
              <a:rPr lang="en-US" sz="8000" b="1" u="sng" dirty="0">
                <a:solidFill>
                  <a:srgbClr val="FF0000"/>
                </a:solidFill>
                <a:ea typeface="Times New Roman"/>
              </a:rPr>
              <a:t>have a negative charge and are located on the outside of the nucleus</a:t>
            </a:r>
          </a:p>
          <a:p>
            <a:pPr>
              <a:lnSpc>
                <a:spcPct val="120000"/>
              </a:lnSpc>
              <a:spcBef>
                <a:spcPts val="0"/>
              </a:spcBef>
              <a:buFont typeface="Courier New"/>
              <a:buChar char="o"/>
            </a:pPr>
            <a:r>
              <a:rPr lang="en-US" sz="8000" b="1" dirty="0">
                <a:ea typeface="Times New Roman"/>
              </a:rPr>
              <a:t>Nucleus: </a:t>
            </a:r>
            <a:r>
              <a:rPr lang="en-US" sz="8000" b="1" u="sng" dirty="0">
                <a:solidFill>
                  <a:srgbClr val="FF0000"/>
                </a:solidFill>
                <a:ea typeface="Times New Roman"/>
              </a:rPr>
              <a:t>dense body in the center of the atom, “the brain”</a:t>
            </a:r>
          </a:p>
          <a:p>
            <a:pPr marL="0" indent="0">
              <a:buNone/>
            </a:pPr>
            <a:endParaRPr lang="en-US" dirty="0"/>
          </a:p>
        </p:txBody>
      </p:sp>
    </p:spTree>
    <p:extLst>
      <p:ext uri="{BB962C8B-B14F-4D97-AF65-F5344CB8AC3E}">
        <p14:creationId xmlns:p14="http://schemas.microsoft.com/office/powerpoint/2010/main" val="197530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 y="76200"/>
            <a:ext cx="8910759" cy="616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41" y="5949799"/>
            <a:ext cx="9139359" cy="261610"/>
          </a:xfrm>
          <a:prstGeom prst="rect">
            <a:avLst/>
          </a:prstGeom>
        </p:spPr>
        <p:txBody>
          <a:bodyPr wrap="square">
            <a:spAutoFit/>
          </a:bodyPr>
          <a:lstStyle/>
          <a:p>
            <a:pPr algn="ctr"/>
            <a:r>
              <a:rPr lang="en-US" sz="1100" dirty="0"/>
              <a:t>The Atoms Family was created by Kathleen Crawford, 1994Presentation developed by Tracy </a:t>
            </a:r>
            <a:r>
              <a:rPr lang="en-US" sz="1100" dirty="0" err="1"/>
              <a:t>Trimpe</a:t>
            </a:r>
            <a:r>
              <a:rPr lang="en-US" sz="1100" dirty="0"/>
              <a:t>, 2006, http://sciencespot.net/</a:t>
            </a:r>
          </a:p>
        </p:txBody>
      </p:sp>
    </p:spTree>
    <p:extLst>
      <p:ext uri="{BB962C8B-B14F-4D97-AF65-F5344CB8AC3E}">
        <p14:creationId xmlns:p14="http://schemas.microsoft.com/office/powerpoint/2010/main" val="162733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81000"/>
            <a:ext cx="460069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98" y="152400"/>
            <a:ext cx="27336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443" y="1447800"/>
            <a:ext cx="4139877" cy="24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969" y="4114800"/>
            <a:ext cx="3961935" cy="23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78482"/>
            <a:ext cx="360132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074"/>
            <a:ext cx="5257800"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1000"/>
            <a:ext cx="3580856" cy="230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 y="6001433"/>
            <a:ext cx="4572000" cy="369332"/>
          </a:xfrm>
          <a:prstGeom prst="rect">
            <a:avLst/>
          </a:prstGeom>
        </p:spPr>
        <p:txBody>
          <a:bodyPr>
            <a:spAutoFit/>
          </a:bodyPr>
          <a:lstStyle/>
          <a:p>
            <a:r>
              <a:rPr lang="en-US" dirty="0">
                <a:hlinkClick r:id="rId5"/>
              </a:rPr>
              <a:t>Atoms Brain Pop Video</a:t>
            </a:r>
            <a:endParaRPr lang="en-US" dirty="0"/>
          </a:p>
        </p:txBody>
      </p:sp>
    </p:spTree>
    <p:extLst>
      <p:ext uri="{BB962C8B-B14F-4D97-AF65-F5344CB8AC3E}">
        <p14:creationId xmlns:p14="http://schemas.microsoft.com/office/powerpoint/2010/main" val="14952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bresciascienceelements.wikispaces.com/file/view/family_song.png/316654656/800x507/family_son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570845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74336"/>
            <a:ext cx="3352800" cy="417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8709"/>
            <a:ext cx="9067800" cy="3046988"/>
          </a:xfrm>
          <a:prstGeom prst="rect">
            <a:avLst/>
          </a:prstGeom>
        </p:spPr>
        <p:txBody>
          <a:bodyPr wrap="square">
            <a:spAutoFit/>
          </a:bodyPr>
          <a:lstStyle/>
          <a:p>
            <a:pPr algn="ctr"/>
            <a:r>
              <a:rPr lang="en-US" sz="2400" dirty="0">
                <a:latin typeface="Kristen ITC" panose="03050502040202030202" pitchFamily="66" charset="0"/>
              </a:rPr>
              <a:t>Activity </a:t>
            </a:r>
          </a:p>
          <a:p>
            <a:pPr algn="ctr"/>
            <a:r>
              <a:rPr lang="en-US" sz="2800" dirty="0"/>
              <a:t>Have students make predictions about the density of three different liquids in your classroom such as vegetable oil, water and syrup. Students could then observe the arrangement of these liquids when they are combined in a density column. Ask students to explain the relative densities of these liquids based on their positions in the column.</a:t>
            </a:r>
          </a:p>
        </p:txBody>
      </p:sp>
    </p:spTree>
    <p:extLst>
      <p:ext uri="{BB962C8B-B14F-4D97-AF65-F5344CB8AC3E}">
        <p14:creationId xmlns:p14="http://schemas.microsoft.com/office/powerpoint/2010/main" val="367586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solidFill>
                  <a:prstClr val="black"/>
                </a:solidFill>
                <a:hlinkClick r:id="rId2"/>
              </a:rPr>
              <a:t>Bill Nye The Science Guy - Phases of Matter</a:t>
            </a:r>
          </a:p>
          <a:p>
            <a:pPr marL="0" lvl="0" indent="0">
              <a:buNone/>
            </a:pPr>
            <a:r>
              <a:rPr lang="en-US" dirty="0">
                <a:solidFill>
                  <a:prstClr val="black"/>
                </a:solidFill>
                <a:hlinkClick r:id="rId2"/>
              </a:rPr>
              <a:t>Bill Nye The Science Guy - Atoms and Molecules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077563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Bef>
                <a:spcPts val="0"/>
              </a:spcBef>
              <a:spcAft>
                <a:spcPts val="1000"/>
              </a:spcAft>
            </a:pPr>
            <a:r>
              <a:rPr lang="en-US" b="1" u="sng" dirty="0">
                <a:ea typeface="Calibri"/>
                <a:cs typeface="Times New Roman"/>
              </a:rPr>
              <a:t>Vocabulary – Words to Know</a:t>
            </a:r>
            <a:r>
              <a:rPr lang="en-US" sz="2000" dirty="0">
                <a:ea typeface="Calibri"/>
                <a:cs typeface="Times New Roman"/>
              </a:rPr>
              <a:t/>
            </a:r>
            <a:br>
              <a:rPr lang="en-US" sz="2000" dirty="0">
                <a:ea typeface="Calibri"/>
                <a:cs typeface="Times New Roman"/>
              </a:rPr>
            </a:br>
            <a:endParaRPr lang="en-US" dirty="0"/>
          </a:p>
        </p:txBody>
      </p:sp>
      <p:sp>
        <p:nvSpPr>
          <p:cNvPr id="3" name="Content Placeholder 2"/>
          <p:cNvSpPr>
            <a:spLocks noGrp="1"/>
          </p:cNvSpPr>
          <p:nvPr>
            <p:ph idx="1"/>
          </p:nvPr>
        </p:nvSpPr>
        <p:spPr>
          <a:xfrm>
            <a:off x="1066800" y="1600200"/>
            <a:ext cx="7010400" cy="5029200"/>
          </a:xfrm>
        </p:spPr>
        <p:txBody>
          <a:bodyPr>
            <a:normAutofit fontScale="92500"/>
          </a:bodyPr>
          <a:lstStyle/>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Matter</a:t>
            </a:r>
            <a:r>
              <a:rPr lang="en-US" dirty="0">
                <a:effectLst/>
                <a:latin typeface="Cambria"/>
                <a:ea typeface="Calibri"/>
                <a:cs typeface="Times New Roman"/>
              </a:rPr>
              <a:t>:  anything that takes up space. </a:t>
            </a:r>
            <a:endParaRPr lang="en-US" sz="1400" dirty="0">
              <a:effectLst/>
              <a:latin typeface="Cambria"/>
              <a:ea typeface="Calibri"/>
              <a:cs typeface="Times New Roman"/>
            </a:endParaRPr>
          </a:p>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Mass</a:t>
            </a:r>
            <a:r>
              <a:rPr lang="en-US" dirty="0">
                <a:effectLst/>
                <a:latin typeface="Cambria"/>
                <a:ea typeface="Calibri"/>
                <a:cs typeface="Times New Roman"/>
              </a:rPr>
              <a:t>:  the amount of matter in an object</a:t>
            </a:r>
            <a:r>
              <a:rPr lang="en-US" u="sng" dirty="0">
                <a:effectLst/>
                <a:latin typeface="Cambria"/>
                <a:ea typeface="Calibri"/>
                <a:cs typeface="Times New Roman"/>
              </a:rPr>
              <a:t>.</a:t>
            </a:r>
            <a:r>
              <a:rPr lang="en-US" b="1" u="sng" dirty="0">
                <a:effectLst/>
                <a:latin typeface="Cambria"/>
                <a:ea typeface="Calibri"/>
                <a:cs typeface="Times New Roman"/>
              </a:rPr>
              <a:t> </a:t>
            </a:r>
            <a:endParaRPr lang="en-US" sz="1400" u="sng" dirty="0">
              <a:effectLst/>
              <a:latin typeface="Cambria"/>
              <a:ea typeface="Calibri"/>
              <a:cs typeface="Times New Roman"/>
            </a:endParaRPr>
          </a:p>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Weight</a:t>
            </a:r>
            <a:r>
              <a:rPr lang="en-US" dirty="0">
                <a:effectLst/>
                <a:latin typeface="Cambria"/>
                <a:ea typeface="Calibri"/>
                <a:cs typeface="Times New Roman"/>
              </a:rPr>
              <a:t>:  a measure of the pull of gravity on an object’s mass.</a:t>
            </a:r>
            <a:r>
              <a:rPr lang="en-US" b="1" dirty="0">
                <a:effectLst/>
                <a:latin typeface="Cambria"/>
                <a:ea typeface="Calibri"/>
                <a:cs typeface="Times New Roman"/>
              </a:rPr>
              <a:t> </a:t>
            </a:r>
            <a:endParaRPr lang="en-US" sz="1400" dirty="0">
              <a:effectLst/>
              <a:latin typeface="Cambria"/>
              <a:ea typeface="Calibri"/>
              <a:cs typeface="Times New Roman"/>
            </a:endParaRPr>
          </a:p>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Magnify</a:t>
            </a:r>
            <a:r>
              <a:rPr lang="en-US" dirty="0">
                <a:effectLst/>
                <a:latin typeface="Cambria"/>
                <a:ea typeface="Calibri"/>
                <a:cs typeface="Times New Roman"/>
              </a:rPr>
              <a:t>:  to make something appear larger than it is. </a:t>
            </a:r>
            <a:endParaRPr lang="en-US" sz="1400" dirty="0">
              <a:effectLst/>
              <a:latin typeface="Cambria"/>
              <a:ea typeface="Calibri"/>
              <a:cs typeface="Times New Roman"/>
            </a:endParaRPr>
          </a:p>
          <a:p>
            <a:pPr lvl="0">
              <a:lnSpc>
                <a:spcPct val="115000"/>
              </a:lnSpc>
              <a:spcBef>
                <a:spcPts val="0"/>
              </a:spcBef>
              <a:spcAft>
                <a:spcPts val="1000"/>
              </a:spcAft>
              <a:buSzPts val="2000"/>
              <a:buFont typeface="Times New Roman"/>
              <a:buAutoNum type="arabicPeriod"/>
              <a:tabLst>
                <a:tab pos="2514600" algn="l"/>
              </a:tabLst>
            </a:pPr>
            <a:r>
              <a:rPr lang="en-US" b="1" u="sng" dirty="0">
                <a:effectLst/>
                <a:latin typeface="Cambria"/>
                <a:ea typeface="Calibri"/>
                <a:cs typeface="Times New Roman"/>
              </a:rPr>
              <a:t>Hand lens</a:t>
            </a:r>
            <a:r>
              <a:rPr lang="en-US" dirty="0">
                <a:effectLst/>
                <a:latin typeface="Cambria"/>
                <a:ea typeface="Calibri"/>
                <a:cs typeface="Times New Roman"/>
              </a:rPr>
              <a:t>:  a tool that makes small objects appear larger. </a:t>
            </a:r>
            <a:endParaRPr lang="en-US" sz="1400" dirty="0">
              <a:effectLst/>
              <a:latin typeface="Cambria"/>
              <a:ea typeface="Calibri"/>
              <a:cs typeface="Times New Roman"/>
            </a:endParaRPr>
          </a:p>
          <a:p>
            <a:pPr marL="0" indent="0">
              <a:buNone/>
            </a:pPr>
            <a:endParaRPr lang="en-US" dirty="0"/>
          </a:p>
        </p:txBody>
      </p:sp>
    </p:spTree>
    <p:extLst>
      <p:ext uri="{BB962C8B-B14F-4D97-AF65-F5344CB8AC3E}">
        <p14:creationId xmlns:p14="http://schemas.microsoft.com/office/powerpoint/2010/main" val="40251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010400" cy="6705600"/>
          </a:xfrm>
        </p:spPr>
        <p:txBody>
          <a:bodyPr>
            <a:normAutofit fontScale="70000" lnSpcReduction="20000"/>
          </a:bodyPr>
          <a:lstStyle/>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6. Microscope</a:t>
            </a:r>
            <a:r>
              <a:rPr lang="en-US" sz="5100" dirty="0">
                <a:effectLst/>
                <a:latin typeface="Cambria"/>
                <a:ea typeface="Calibri"/>
                <a:cs typeface="Times New Roman"/>
              </a:rPr>
              <a:t>:  a tool that makes tiny objects appear much larger.</a:t>
            </a:r>
            <a:r>
              <a:rPr lang="en-US" sz="5100" b="1" dirty="0">
                <a:effectLst/>
                <a:latin typeface="Cambria"/>
                <a:ea typeface="Calibri"/>
                <a:cs typeface="Times New Roman"/>
              </a:rPr>
              <a:t> </a:t>
            </a:r>
            <a:endParaRPr lang="en-US" sz="5100" dirty="0">
              <a:latin typeface="Cambria"/>
              <a:ea typeface="Calibri"/>
              <a:cs typeface="Times New Roman"/>
            </a:endParaRPr>
          </a:p>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7. Physical property</a:t>
            </a:r>
            <a:r>
              <a:rPr lang="en-US" sz="5100" b="1" dirty="0">
                <a:effectLst/>
                <a:latin typeface="Cambria"/>
                <a:ea typeface="Calibri"/>
                <a:cs typeface="Times New Roman"/>
              </a:rPr>
              <a:t>:</a:t>
            </a:r>
            <a:r>
              <a:rPr lang="en-US" sz="5100" dirty="0">
                <a:effectLst/>
                <a:latin typeface="Cambria"/>
                <a:ea typeface="Calibri"/>
                <a:cs typeface="Times New Roman"/>
              </a:rPr>
              <a:t>  a characteristic of an object or substance that can be observed directly or measured with a tool.</a:t>
            </a:r>
            <a:endParaRPr lang="en-US" sz="5100" b="1" dirty="0">
              <a:latin typeface="Cambria"/>
              <a:ea typeface="Calibri"/>
              <a:cs typeface="Times New Roman"/>
            </a:endParaRPr>
          </a:p>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8. Texture</a:t>
            </a:r>
            <a:r>
              <a:rPr lang="en-US" sz="5100" dirty="0">
                <a:effectLst/>
                <a:latin typeface="Cambria"/>
                <a:ea typeface="Calibri"/>
                <a:cs typeface="Times New Roman"/>
              </a:rPr>
              <a:t>:  the way a surface feels, such a rough or smooth.</a:t>
            </a:r>
            <a:r>
              <a:rPr lang="en-US" sz="5100" b="1" dirty="0">
                <a:effectLst/>
                <a:latin typeface="Cambria"/>
                <a:ea typeface="Calibri"/>
                <a:cs typeface="Times New Roman"/>
              </a:rPr>
              <a:t> </a:t>
            </a:r>
            <a:endParaRPr lang="en-US" sz="5100" dirty="0">
              <a:latin typeface="Cambria"/>
              <a:ea typeface="Calibri"/>
              <a:cs typeface="Times New Roman"/>
            </a:endParaRPr>
          </a:p>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9. Volume</a:t>
            </a:r>
            <a:r>
              <a:rPr lang="en-US" sz="5100" b="1" dirty="0">
                <a:effectLst/>
                <a:latin typeface="Cambria"/>
                <a:ea typeface="Calibri"/>
                <a:cs typeface="Times New Roman"/>
              </a:rPr>
              <a:t>:</a:t>
            </a:r>
            <a:r>
              <a:rPr lang="en-US" sz="5100" dirty="0">
                <a:effectLst/>
                <a:latin typeface="Cambria"/>
                <a:ea typeface="Calibri"/>
                <a:cs typeface="Times New Roman"/>
              </a:rPr>
              <a:t>  the amount of space that something takes up</a:t>
            </a:r>
            <a:r>
              <a:rPr lang="en-US" sz="5100" u="sng" dirty="0">
                <a:effectLst/>
                <a:latin typeface="Cambria"/>
                <a:ea typeface="Calibri"/>
                <a:cs typeface="Times New Roman"/>
              </a:rPr>
              <a:t>. </a:t>
            </a:r>
          </a:p>
          <a:p>
            <a:pPr marL="0" lvl="0" indent="0">
              <a:lnSpc>
                <a:spcPct val="115000"/>
              </a:lnSpc>
              <a:spcBef>
                <a:spcPts val="0"/>
              </a:spcBef>
              <a:spcAft>
                <a:spcPts val="1000"/>
              </a:spcAft>
              <a:buSzPts val="2000"/>
              <a:buNone/>
              <a:tabLst>
                <a:tab pos="2514600" algn="l"/>
              </a:tabLst>
            </a:pPr>
            <a:r>
              <a:rPr lang="en-US" sz="5100" b="1" u="sng" dirty="0">
                <a:latin typeface="Cambria"/>
                <a:ea typeface="Calibri"/>
                <a:cs typeface="Times New Roman"/>
              </a:rPr>
              <a:t>10. </a:t>
            </a:r>
            <a:r>
              <a:rPr lang="en-US" sz="5100" b="1" u="sng" dirty="0">
                <a:effectLst/>
                <a:latin typeface="Cambria"/>
                <a:ea typeface="Calibri"/>
                <a:cs typeface="Times New Roman"/>
              </a:rPr>
              <a:t>Density</a:t>
            </a:r>
            <a:r>
              <a:rPr lang="en-US" sz="5100" dirty="0">
                <a:effectLst/>
                <a:latin typeface="Cambria"/>
                <a:ea typeface="Calibri"/>
                <a:cs typeface="Times New Roman"/>
              </a:rPr>
              <a:t>:  an object’s mass divided by its volume.</a:t>
            </a:r>
            <a:r>
              <a:rPr lang="en-US" sz="5100" b="1" dirty="0">
                <a:effectLst/>
                <a:latin typeface="Cambria"/>
                <a:ea typeface="Calibri"/>
                <a:cs typeface="Times New Roman"/>
              </a:rPr>
              <a:t> </a:t>
            </a:r>
            <a:endParaRPr lang="en-US" sz="5100" dirty="0">
              <a:effectLst/>
              <a:latin typeface="Cambria"/>
              <a:ea typeface="Calibri"/>
              <a:cs typeface="Times New Roman"/>
            </a:endParaRPr>
          </a:p>
          <a:p>
            <a:pPr marL="0" indent="0">
              <a:buNone/>
            </a:pPr>
            <a:endParaRPr lang="en-US" dirty="0"/>
          </a:p>
        </p:txBody>
      </p:sp>
    </p:spTree>
    <p:extLst>
      <p:ext uri="{BB962C8B-B14F-4D97-AF65-F5344CB8AC3E}">
        <p14:creationId xmlns:p14="http://schemas.microsoft.com/office/powerpoint/2010/main" val="13030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a:t>
            </a:r>
            <a:r>
              <a:rPr lang="en-US" dirty="0" smtClean="0"/>
              <a:t>NOW</a:t>
            </a:r>
            <a:br>
              <a:rPr lang="en-US" dirty="0" smtClean="0"/>
            </a:br>
            <a:r>
              <a:rPr lang="en-US" dirty="0" smtClean="0"/>
              <a:t>8/14/18</a:t>
            </a:r>
            <a:endParaRPr lang="en-US" dirty="0"/>
          </a:p>
        </p:txBody>
      </p:sp>
      <p:sp>
        <p:nvSpPr>
          <p:cNvPr id="3" name="Content Placeholder 2"/>
          <p:cNvSpPr>
            <a:spLocks noGrp="1"/>
          </p:cNvSpPr>
          <p:nvPr>
            <p:ph idx="1"/>
          </p:nvPr>
        </p:nvSpPr>
        <p:spPr/>
        <p:txBody>
          <a:bodyPr/>
          <a:lstStyle/>
          <a:p>
            <a:r>
              <a:rPr lang="en-US" dirty="0"/>
              <a:t>What do  you know about “Matter”? Create a K/W/L chart (complete columns “K” and “W” only). </a:t>
            </a:r>
          </a:p>
          <a:p>
            <a:endParaRPr lang="en-US" dirty="0"/>
          </a:p>
          <a:p>
            <a:endParaRPr lang="en-US" dirty="0"/>
          </a:p>
        </p:txBody>
      </p:sp>
      <p:pic>
        <p:nvPicPr>
          <p:cNvPr id="4" name="Picture 3"/>
          <p:cNvPicPr>
            <a:picLocks noChangeAspect="1"/>
          </p:cNvPicPr>
          <p:nvPr/>
        </p:nvPicPr>
        <p:blipFill>
          <a:blip r:embed="rId2"/>
          <a:stretch>
            <a:fillRect/>
          </a:stretch>
        </p:blipFill>
        <p:spPr>
          <a:xfrm>
            <a:off x="1219200" y="3200399"/>
            <a:ext cx="6705600" cy="3108325"/>
          </a:xfrm>
          <a:prstGeom prst="rect">
            <a:avLst/>
          </a:prstGeom>
        </p:spPr>
      </p:pic>
      <p:pic>
        <p:nvPicPr>
          <p:cNvPr id="5" name="Picture 4"/>
          <p:cNvPicPr>
            <a:picLocks noChangeAspect="1"/>
          </p:cNvPicPr>
          <p:nvPr/>
        </p:nvPicPr>
        <p:blipFill>
          <a:blip r:embed="rId3"/>
          <a:stretch>
            <a:fillRect/>
          </a:stretch>
        </p:blipFill>
        <p:spPr>
          <a:xfrm>
            <a:off x="-29308" y="-69483"/>
            <a:ext cx="3001108" cy="1669683"/>
          </a:xfrm>
          <a:prstGeom prst="rect">
            <a:avLst/>
          </a:prstGeom>
        </p:spPr>
      </p:pic>
      <p:sp>
        <p:nvSpPr>
          <p:cNvPr id="10" name="Content Placeholder 2"/>
          <p:cNvSpPr txBox="1">
            <a:spLocks/>
          </p:cNvSpPr>
          <p:nvPr/>
        </p:nvSpPr>
        <p:spPr>
          <a:xfrm>
            <a:off x="457200" y="156503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What do  you know about “Matter”? Create a K/W/L chart (complete columns “K” and “W” only). </a:t>
            </a:r>
          </a:p>
          <a:p>
            <a:endParaRPr lang="en-US" dirty="0"/>
          </a:p>
          <a:p>
            <a:endParaRPr lang="en-US" dirty="0"/>
          </a:p>
        </p:txBody>
      </p:sp>
    </p:spTree>
    <p:extLst>
      <p:ext uri="{BB962C8B-B14F-4D97-AF65-F5344CB8AC3E}">
        <p14:creationId xmlns:p14="http://schemas.microsoft.com/office/powerpoint/2010/main" val="329679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6934200" cy="6400800"/>
          </a:xfrm>
        </p:spPr>
        <p:txBody>
          <a:bodyPr>
            <a:normAutofit/>
          </a:bodyPr>
          <a:lstStyle/>
          <a:p>
            <a:pPr marL="0" lvl="0" indent="0">
              <a:lnSpc>
                <a:spcPct val="115000"/>
              </a:lnSpc>
              <a:spcBef>
                <a:spcPts val="0"/>
              </a:spcBef>
              <a:buSzPts val="2000"/>
              <a:buNone/>
              <a:tabLst>
                <a:tab pos="2514600" algn="l"/>
              </a:tabLst>
            </a:pPr>
            <a:r>
              <a:rPr lang="en-US" sz="3600" b="1" u="sng" dirty="0">
                <a:effectLst/>
                <a:latin typeface="Cambria"/>
                <a:ea typeface="Calibri"/>
                <a:cs typeface="Times New Roman"/>
              </a:rPr>
              <a:t>11. State of matter</a:t>
            </a:r>
            <a:r>
              <a:rPr lang="en-US" sz="3600" dirty="0">
                <a:effectLst/>
                <a:latin typeface="Cambria"/>
                <a:ea typeface="Calibri"/>
                <a:cs typeface="Times New Roman"/>
              </a:rPr>
              <a:t>:  one of the forms that matter takes, such as solid, liquid, or gas. </a:t>
            </a:r>
          </a:p>
          <a:p>
            <a:pPr marL="0" lvl="0" indent="0">
              <a:lnSpc>
                <a:spcPct val="115000"/>
              </a:lnSpc>
              <a:spcBef>
                <a:spcPts val="0"/>
              </a:spcBef>
              <a:buSzPts val="2000"/>
              <a:buNone/>
              <a:tabLst>
                <a:tab pos="2514600" algn="l"/>
              </a:tabLst>
            </a:pPr>
            <a:r>
              <a:rPr lang="en-US" sz="3600" u="sng" dirty="0">
                <a:latin typeface="Cambria"/>
                <a:ea typeface="Calibri"/>
                <a:cs typeface="Times New Roman"/>
              </a:rPr>
              <a:t>12. </a:t>
            </a:r>
            <a:r>
              <a:rPr lang="en-US" sz="3600" b="1" u="sng" dirty="0">
                <a:effectLst/>
                <a:latin typeface="Cambria"/>
                <a:ea typeface="Calibri"/>
                <a:cs typeface="Times New Roman"/>
              </a:rPr>
              <a:t>Solid</a:t>
            </a:r>
            <a:r>
              <a:rPr lang="en-US" sz="3600" dirty="0">
                <a:effectLst/>
                <a:latin typeface="Cambria"/>
                <a:ea typeface="Calibri"/>
                <a:cs typeface="Times New Roman"/>
              </a:rPr>
              <a:t>:  matter that has a fixed volume and a fixed shape</a:t>
            </a:r>
            <a:r>
              <a:rPr lang="en-US" sz="3600" b="1" dirty="0">
                <a:effectLst/>
                <a:latin typeface="Cambria"/>
                <a:ea typeface="Calibri"/>
                <a:cs typeface="Times New Roman"/>
              </a:rPr>
              <a:t>. </a:t>
            </a:r>
            <a:endParaRPr lang="en-US" sz="3600" dirty="0">
              <a:latin typeface="Cambria"/>
              <a:ea typeface="Calibri"/>
              <a:cs typeface="Times New Roman"/>
            </a:endParaRPr>
          </a:p>
          <a:p>
            <a:pPr marL="0" lvl="0" indent="0">
              <a:lnSpc>
                <a:spcPct val="115000"/>
              </a:lnSpc>
              <a:spcBef>
                <a:spcPts val="0"/>
              </a:spcBef>
              <a:buSzPts val="2000"/>
              <a:buNone/>
              <a:tabLst>
                <a:tab pos="2514600" algn="l"/>
              </a:tabLst>
            </a:pPr>
            <a:r>
              <a:rPr lang="en-US" sz="3600" b="1" u="sng" dirty="0">
                <a:effectLst/>
                <a:latin typeface="Cambria"/>
                <a:ea typeface="Calibri"/>
                <a:cs typeface="Times New Roman"/>
              </a:rPr>
              <a:t>13. Liquid</a:t>
            </a:r>
            <a:r>
              <a:rPr lang="en-US" sz="3600" dirty="0">
                <a:effectLst/>
                <a:latin typeface="Cambria"/>
                <a:ea typeface="Calibri"/>
                <a:cs typeface="Times New Roman"/>
              </a:rPr>
              <a:t>:  matter that has a fixed volume but not a fixed shape.</a:t>
            </a:r>
          </a:p>
          <a:p>
            <a:pPr marL="0" lvl="0" indent="0">
              <a:lnSpc>
                <a:spcPct val="115000"/>
              </a:lnSpc>
              <a:spcBef>
                <a:spcPts val="0"/>
              </a:spcBef>
              <a:spcAft>
                <a:spcPts val="1000"/>
              </a:spcAft>
              <a:buSzPts val="2000"/>
              <a:buNone/>
              <a:tabLst>
                <a:tab pos="2514600" algn="l"/>
              </a:tabLst>
            </a:pPr>
            <a:r>
              <a:rPr lang="en-US" sz="3600" b="1" u="sng" dirty="0">
                <a:effectLst/>
                <a:latin typeface="Cambria"/>
                <a:ea typeface="Calibri"/>
                <a:cs typeface="Times New Roman"/>
              </a:rPr>
              <a:t>14. Gas</a:t>
            </a:r>
            <a:r>
              <a:rPr lang="en-US" sz="3600" dirty="0">
                <a:effectLst/>
                <a:latin typeface="Cambria"/>
                <a:ea typeface="Calibri"/>
                <a:cs typeface="Times New Roman"/>
              </a:rPr>
              <a:t>:  matter that has no fixed volume or fixed shape</a:t>
            </a:r>
            <a:r>
              <a:rPr lang="en-US" dirty="0">
                <a:effectLst/>
                <a:latin typeface="Cambria"/>
                <a:ea typeface="Calibri"/>
                <a:cs typeface="Times New Roman"/>
              </a:rPr>
              <a:t>.</a:t>
            </a:r>
            <a:r>
              <a:rPr lang="en-US" b="1" dirty="0">
                <a:effectLst/>
                <a:latin typeface="Cambria"/>
                <a:ea typeface="Calibri"/>
                <a:cs typeface="Times New Roman"/>
              </a:rPr>
              <a:t>  </a:t>
            </a:r>
            <a:endParaRPr lang="en-US" sz="1400" dirty="0">
              <a:effectLst/>
              <a:latin typeface="Cambria"/>
              <a:ea typeface="Calibri"/>
              <a:cs typeface="Times New Roman"/>
            </a:endParaRPr>
          </a:p>
          <a:p>
            <a:pPr marL="0" indent="0">
              <a:buNone/>
            </a:pPr>
            <a:endParaRPr lang="en-US" dirty="0"/>
          </a:p>
        </p:txBody>
      </p:sp>
    </p:spTree>
    <p:extLst>
      <p:ext uri="{BB962C8B-B14F-4D97-AF65-F5344CB8AC3E}">
        <p14:creationId xmlns:p14="http://schemas.microsoft.com/office/powerpoint/2010/main" val="149222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33338"/>
            <a:ext cx="9418638"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4343400" y="6019800"/>
            <a:ext cx="6400800" cy="685800"/>
          </a:xfrm>
        </p:spPr>
        <p:txBody>
          <a:bodyPr/>
          <a:lstStyle/>
          <a:p>
            <a:r>
              <a:rPr lang="en-US" dirty="0"/>
              <a:t>By:  </a:t>
            </a:r>
            <a:r>
              <a:rPr lang="en-US" dirty="0" err="1"/>
              <a:t>Cammie’s</a:t>
            </a:r>
            <a:r>
              <a:rPr lang="en-US" dirty="0"/>
              <a:t> Corner</a:t>
            </a:r>
          </a:p>
        </p:txBody>
      </p:sp>
      <p:sp>
        <p:nvSpPr>
          <p:cNvPr id="4" name="Title 3"/>
          <p:cNvSpPr>
            <a:spLocks noGrp="1"/>
          </p:cNvSpPr>
          <p:nvPr>
            <p:ph type="ctrTitle"/>
          </p:nvPr>
        </p:nvSpPr>
        <p:spPr/>
        <p:txBody>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 y="76200"/>
            <a:ext cx="91370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2200" y="6096000"/>
            <a:ext cx="2971800" cy="369332"/>
          </a:xfrm>
          <a:prstGeom prst="rect">
            <a:avLst/>
          </a:prstGeom>
          <a:noFill/>
        </p:spPr>
        <p:txBody>
          <a:bodyPr wrap="square" rtlCol="0">
            <a:spAutoFit/>
          </a:bodyPr>
          <a:lstStyle/>
          <a:p>
            <a:r>
              <a:rPr lang="en-US" dirty="0"/>
              <a:t>By:  </a:t>
            </a:r>
            <a:r>
              <a:rPr lang="en-US" dirty="0" err="1"/>
              <a:t>Cammie’s</a:t>
            </a:r>
            <a:r>
              <a:rPr lang="en-US" dirty="0"/>
              <a:t> Corner</a:t>
            </a:r>
          </a:p>
        </p:txBody>
      </p:sp>
    </p:spTree>
    <p:extLst>
      <p:ext uri="{BB962C8B-B14F-4D97-AF65-F5344CB8AC3E}">
        <p14:creationId xmlns:p14="http://schemas.microsoft.com/office/powerpoint/2010/main" val="144309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9600" b="1" dirty="0">
                <a:solidFill>
                  <a:srgbClr val="0070C0"/>
                </a:solidFill>
                <a:latin typeface="Kristen ITC" panose="03050502040202030202" pitchFamily="66" charset="0"/>
              </a:rPr>
              <a:t>Matter</a:t>
            </a:r>
            <a:r>
              <a:rPr lang="en-US" sz="7200" dirty="0">
                <a:latin typeface="Kristen ITC" panose="03050502040202030202" pitchFamily="66" charset="0"/>
              </a:rPr>
              <a:t> </a:t>
            </a:r>
          </a:p>
        </p:txBody>
      </p:sp>
      <p:sp>
        <p:nvSpPr>
          <p:cNvPr id="3" name="Content Placeholder 2"/>
          <p:cNvSpPr>
            <a:spLocks noGrp="1"/>
          </p:cNvSpPr>
          <p:nvPr>
            <p:ph idx="1"/>
          </p:nvPr>
        </p:nvSpPr>
        <p:spPr>
          <a:xfrm>
            <a:off x="457200" y="1600200"/>
            <a:ext cx="8534400" cy="4525963"/>
          </a:xfrm>
        </p:spPr>
        <p:txBody>
          <a:bodyPr/>
          <a:lstStyle/>
          <a:p>
            <a:pPr marL="0" marR="0" indent="0">
              <a:lnSpc>
                <a:spcPct val="115000"/>
              </a:lnSpc>
              <a:spcBef>
                <a:spcPts val="0"/>
              </a:spcBef>
              <a:spcAft>
                <a:spcPts val="1000"/>
              </a:spcAft>
              <a:buNone/>
            </a:pPr>
            <a:r>
              <a:rPr lang="en-US" sz="2800" b="1" u="sng" dirty="0">
                <a:ea typeface="Calibri"/>
                <a:cs typeface="Times New Roman"/>
              </a:rPr>
              <a:t>Matter</a:t>
            </a:r>
            <a:r>
              <a:rPr lang="en-US" sz="2800" dirty="0">
                <a:ea typeface="Calibri"/>
                <a:cs typeface="Times New Roman"/>
              </a:rPr>
              <a:t>:  </a:t>
            </a:r>
            <a:r>
              <a:rPr lang="en-US" sz="2800" b="1" u="sng" dirty="0">
                <a:solidFill>
                  <a:srgbClr val="FF0000"/>
                </a:solidFill>
                <a:ea typeface="Calibri"/>
                <a:cs typeface="Times New Roman"/>
              </a:rPr>
              <a:t>anything that has mass and takes up space</a:t>
            </a:r>
            <a:r>
              <a:rPr lang="en-US" sz="2800" dirty="0">
                <a:ea typeface="Calibri"/>
                <a:cs typeface="Times New Roman"/>
              </a:rPr>
              <a:t>.  </a:t>
            </a:r>
          </a:p>
          <a:p>
            <a:pPr lvl="0">
              <a:lnSpc>
                <a:spcPct val="115000"/>
              </a:lnSpc>
              <a:spcBef>
                <a:spcPts val="0"/>
              </a:spcBef>
              <a:spcAft>
                <a:spcPts val="1000"/>
              </a:spcAft>
              <a:buFont typeface="Symbol"/>
              <a:buChar char=""/>
            </a:pPr>
            <a:r>
              <a:rPr lang="en-US" b="1" u="sng" dirty="0">
                <a:solidFill>
                  <a:srgbClr val="FF0000"/>
                </a:solidFill>
                <a:ea typeface="Calibri"/>
                <a:cs typeface="Times New Roman"/>
              </a:rPr>
              <a:t>Examples:  Everything around you is matter, you are matter, the air is matter </a:t>
            </a:r>
            <a:endParaRPr lang="en-US" sz="1800" b="1" u="sng" dirty="0">
              <a:solidFill>
                <a:srgbClr val="FF0000"/>
              </a:solidFill>
              <a:ea typeface="Calibri"/>
              <a:cs typeface="Times New Roman"/>
            </a:endParaRPr>
          </a:p>
          <a:p>
            <a:pPr marL="0" indent="0">
              <a:buNone/>
            </a:pPr>
            <a:endParaRPr lang="en-US" dirty="0"/>
          </a:p>
        </p:txBody>
      </p:sp>
      <p:pic>
        <p:nvPicPr>
          <p:cNvPr id="11266" name="Picture 2" descr="C:\Users\e200303277\AppData\Local\Microsoft\Windows\Temporary Internet Files\Content.IE5\0XXP6N7L\MC9002325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352800"/>
            <a:ext cx="2133600" cy="294071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e200303277\AppData\Local\Microsoft\Windows\Temporary Internet Files\Content.IE5\SVE2NTQH\MC9003354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408012"/>
            <a:ext cx="2667000" cy="26656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52400" y="0"/>
            <a:ext cx="2085975" cy="1432852"/>
          </a:xfrm>
          <a:prstGeom prst="rect">
            <a:avLst/>
          </a:prstGeom>
        </p:spPr>
      </p:pic>
    </p:spTree>
    <p:extLst>
      <p:ext uri="{BB962C8B-B14F-4D97-AF65-F5344CB8AC3E}">
        <p14:creationId xmlns:p14="http://schemas.microsoft.com/office/powerpoint/2010/main" val="16086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ppt_x"/>
                                          </p:val>
                                        </p:tav>
                                        <p:tav tm="100000">
                                          <p:val>
                                            <p:strVal val="#ppt_x"/>
                                          </p:val>
                                        </p:tav>
                                      </p:tavLst>
                                    </p:anim>
                                    <p:anim calcmode="lin" valueType="num">
                                      <p:cBhvr additive="base">
                                        <p:cTn id="2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 calcmode="lin" valueType="num">
                                      <p:cBhvr additive="base">
                                        <p:cTn id="25" dur="500" fill="hold"/>
                                        <p:tgtEl>
                                          <p:spTgt spid="11268"/>
                                        </p:tgtEl>
                                        <p:attrNameLst>
                                          <p:attrName>ppt_x</p:attrName>
                                        </p:attrNameLst>
                                      </p:cBhvr>
                                      <p:tavLst>
                                        <p:tav tm="0">
                                          <p:val>
                                            <p:strVal val="#ppt_x"/>
                                          </p:val>
                                        </p:tav>
                                        <p:tav tm="100000">
                                          <p:val>
                                            <p:strVal val="#ppt_x"/>
                                          </p:val>
                                        </p:tav>
                                      </p:tavLst>
                                    </p:anim>
                                    <p:anim calcmode="lin" valueType="num">
                                      <p:cBhvr additive="base">
                                        <p:cTn id="26"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443761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9600" b="1" dirty="0">
                <a:solidFill>
                  <a:srgbClr val="7030A0"/>
                </a:solidFill>
                <a:latin typeface="Kristen ITC" panose="03050502040202030202" pitchFamily="66" charset="0"/>
              </a:rPr>
              <a:t>Mass </a:t>
            </a:r>
          </a:p>
        </p:txBody>
      </p:sp>
      <p:sp>
        <p:nvSpPr>
          <p:cNvPr id="3" name="Content Placeholder 2"/>
          <p:cNvSpPr>
            <a:spLocks noGrp="1"/>
          </p:cNvSpPr>
          <p:nvPr>
            <p:ph idx="1"/>
          </p:nvPr>
        </p:nvSpPr>
        <p:spPr>
          <a:xfrm>
            <a:off x="380999" y="1618565"/>
            <a:ext cx="4604657" cy="4800600"/>
          </a:xfrm>
        </p:spPr>
        <p:txBody>
          <a:bodyPr>
            <a:normAutofit fontScale="25000" lnSpcReduction="20000"/>
          </a:bodyPr>
          <a:lstStyle/>
          <a:p>
            <a:pPr marL="0" marR="0" indent="0">
              <a:lnSpc>
                <a:spcPct val="115000"/>
              </a:lnSpc>
              <a:spcBef>
                <a:spcPts val="0"/>
              </a:spcBef>
              <a:spcAft>
                <a:spcPts val="1000"/>
              </a:spcAft>
              <a:buNone/>
            </a:pPr>
            <a:r>
              <a:rPr lang="en-US" sz="9600" b="1" u="sng" dirty="0">
                <a:ea typeface="Calibri"/>
                <a:cs typeface="Times New Roman"/>
              </a:rPr>
              <a:t>Mass</a:t>
            </a:r>
            <a:r>
              <a:rPr lang="en-US" sz="9600" b="1" dirty="0">
                <a:ea typeface="Calibri"/>
                <a:cs typeface="Times New Roman"/>
              </a:rPr>
              <a:t>:  </a:t>
            </a:r>
            <a:r>
              <a:rPr lang="en-US" sz="9600" b="1" u="sng" dirty="0">
                <a:solidFill>
                  <a:srgbClr val="FF0000"/>
                </a:solidFill>
                <a:ea typeface="Calibri"/>
                <a:cs typeface="Times New Roman"/>
              </a:rPr>
              <a:t>the amount of matter or stuff in an object. </a:t>
            </a:r>
          </a:p>
          <a:p>
            <a:pPr lvl="0">
              <a:lnSpc>
                <a:spcPct val="115000"/>
              </a:lnSpc>
              <a:spcBef>
                <a:spcPts val="0"/>
              </a:spcBef>
              <a:buFont typeface="Symbol"/>
              <a:buChar char=""/>
            </a:pPr>
            <a:r>
              <a:rPr lang="en-US" sz="9600" b="1" dirty="0">
                <a:ea typeface="Calibri"/>
                <a:cs typeface="Times New Roman"/>
              </a:rPr>
              <a:t>Measured in </a:t>
            </a:r>
            <a:r>
              <a:rPr lang="en-US" sz="9600" b="1" u="sng" dirty="0">
                <a:solidFill>
                  <a:srgbClr val="FF0000"/>
                </a:solidFill>
                <a:ea typeface="Calibri"/>
                <a:cs typeface="Times New Roman"/>
              </a:rPr>
              <a:t>grams and kilograms</a:t>
            </a:r>
            <a:endParaRPr lang="en-US" sz="9600" b="1" dirty="0">
              <a:solidFill>
                <a:srgbClr val="FF0000"/>
              </a:solidFill>
              <a:ea typeface="Calibri"/>
              <a:cs typeface="Times New Roman"/>
            </a:endParaRPr>
          </a:p>
          <a:p>
            <a:pPr lvl="0">
              <a:lnSpc>
                <a:spcPct val="115000"/>
              </a:lnSpc>
              <a:spcBef>
                <a:spcPts val="0"/>
              </a:spcBef>
              <a:buFont typeface="Symbol"/>
              <a:buChar char=""/>
            </a:pPr>
            <a:r>
              <a:rPr lang="en-US" sz="9600" b="1" dirty="0">
                <a:ea typeface="Calibri"/>
                <a:cs typeface="Times New Roman"/>
              </a:rPr>
              <a:t>Ex.  Paper clip has a mass of about </a:t>
            </a:r>
            <a:r>
              <a:rPr lang="en-US" sz="9600" b="1" u="sng" dirty="0">
                <a:solidFill>
                  <a:srgbClr val="FF0000"/>
                </a:solidFill>
                <a:ea typeface="Calibri"/>
                <a:cs typeface="Times New Roman"/>
              </a:rPr>
              <a:t>1 gram</a:t>
            </a:r>
            <a:r>
              <a:rPr lang="en-US" sz="9600" b="1" u="sng" dirty="0">
                <a:ea typeface="Calibri"/>
                <a:cs typeface="Times New Roman"/>
              </a:rPr>
              <a:t>, </a:t>
            </a:r>
            <a:r>
              <a:rPr lang="en-US" sz="9600" b="1" dirty="0">
                <a:ea typeface="Calibri"/>
                <a:cs typeface="Times New Roman"/>
              </a:rPr>
              <a:t>a liter of milk has a mass of about </a:t>
            </a:r>
            <a:r>
              <a:rPr lang="en-US" sz="9600" b="1" u="sng" dirty="0">
                <a:solidFill>
                  <a:srgbClr val="FF0000"/>
                </a:solidFill>
                <a:ea typeface="Calibri"/>
                <a:cs typeface="Times New Roman"/>
              </a:rPr>
              <a:t>1 kilogram</a:t>
            </a:r>
            <a:r>
              <a:rPr lang="en-US" sz="9600" b="1" dirty="0">
                <a:ea typeface="Calibri"/>
                <a:cs typeface="Times New Roman"/>
              </a:rPr>
              <a:t>.  </a:t>
            </a:r>
          </a:p>
          <a:p>
            <a:pPr lvl="0">
              <a:lnSpc>
                <a:spcPct val="115000"/>
              </a:lnSpc>
              <a:spcBef>
                <a:spcPts val="0"/>
              </a:spcBef>
              <a:spcAft>
                <a:spcPts val="1000"/>
              </a:spcAft>
              <a:buFont typeface="Symbol"/>
              <a:buChar char=""/>
            </a:pPr>
            <a:r>
              <a:rPr lang="en-US" sz="9600" b="1" dirty="0">
                <a:ea typeface="Calibri"/>
                <a:cs typeface="Times New Roman"/>
              </a:rPr>
              <a:t>You can measure mass with a </a:t>
            </a:r>
            <a:r>
              <a:rPr lang="en-US" sz="9600" b="1" u="sng" dirty="0">
                <a:solidFill>
                  <a:srgbClr val="FF0000"/>
                </a:solidFill>
                <a:ea typeface="Calibri"/>
                <a:cs typeface="Times New Roman"/>
              </a:rPr>
              <a:t>balance.</a:t>
            </a:r>
            <a:r>
              <a:rPr lang="en-US" sz="9600" b="1" dirty="0">
                <a:solidFill>
                  <a:srgbClr val="FF0000"/>
                </a:solidFill>
                <a:ea typeface="Calibri"/>
                <a:cs typeface="Times New Roman"/>
              </a:rPr>
              <a:t>  </a:t>
            </a:r>
          </a:p>
          <a:p>
            <a:pPr lvl="0">
              <a:lnSpc>
                <a:spcPct val="115000"/>
              </a:lnSpc>
              <a:spcBef>
                <a:spcPts val="0"/>
              </a:spcBef>
              <a:spcAft>
                <a:spcPts val="1000"/>
              </a:spcAft>
              <a:buFont typeface="Symbol"/>
              <a:buChar char=""/>
            </a:pPr>
            <a:r>
              <a:rPr lang="en-US" sz="9600" b="1" dirty="0">
                <a:ea typeface="Calibri"/>
                <a:cs typeface="Times New Roman"/>
              </a:rPr>
              <a:t>The mass of an object </a:t>
            </a:r>
            <a:r>
              <a:rPr lang="en-US" sz="9600" b="1" u="sng" dirty="0">
                <a:solidFill>
                  <a:srgbClr val="FF0000"/>
                </a:solidFill>
                <a:ea typeface="Calibri"/>
                <a:cs typeface="Times New Roman"/>
              </a:rPr>
              <a:t>is the same everywhere in the universe.</a:t>
            </a:r>
            <a:r>
              <a:rPr lang="en-US" sz="9600" b="1" dirty="0">
                <a:solidFill>
                  <a:srgbClr val="FF0000"/>
                </a:solidFill>
                <a:ea typeface="Calibri"/>
                <a:cs typeface="Times New Roman"/>
              </a:rPr>
              <a:t> </a:t>
            </a:r>
          </a:p>
          <a:p>
            <a:pPr lvl="0">
              <a:lnSpc>
                <a:spcPct val="115000"/>
              </a:lnSpc>
              <a:spcBef>
                <a:spcPts val="0"/>
              </a:spcBef>
              <a:spcAft>
                <a:spcPts val="1000"/>
              </a:spcAft>
              <a:buFont typeface="Symbol"/>
              <a:buChar char=""/>
            </a:pPr>
            <a:endParaRPr lang="en-US" dirty="0">
              <a:ea typeface="Calibri"/>
              <a:cs typeface="Times New Roman"/>
            </a:endParaRPr>
          </a:p>
          <a:p>
            <a:pPr lvl="0">
              <a:lnSpc>
                <a:spcPct val="115000"/>
              </a:lnSpc>
              <a:spcBef>
                <a:spcPts val="0"/>
              </a:spcBef>
              <a:spcAft>
                <a:spcPts val="1000"/>
              </a:spcAft>
              <a:buFont typeface="Symbol"/>
              <a:buChar char=""/>
            </a:pPr>
            <a:endParaRPr lang="en-US" sz="1800" dirty="0">
              <a:ea typeface="Calibri"/>
              <a:cs typeface="Times New Roman"/>
            </a:endParaRPr>
          </a:p>
          <a:p>
            <a:pPr marL="0" indent="0">
              <a:buNone/>
            </a:pPr>
            <a:endParaRPr lang="en-US" dirty="0"/>
          </a:p>
        </p:txBody>
      </p:sp>
      <p:sp>
        <p:nvSpPr>
          <p:cNvPr id="4" name="Rectangle 3"/>
          <p:cNvSpPr/>
          <p:nvPr/>
        </p:nvSpPr>
        <p:spPr>
          <a:xfrm>
            <a:off x="2971800" y="5735377"/>
            <a:ext cx="6629400" cy="369332"/>
          </a:xfrm>
          <a:prstGeom prst="rect">
            <a:avLst/>
          </a:prstGeom>
        </p:spPr>
        <p:txBody>
          <a:bodyPr wrap="square">
            <a:spAutoFit/>
          </a:bodyPr>
          <a:lstStyle/>
          <a:p>
            <a:r>
              <a:rPr lang="en-US" u="sng" dirty="0">
                <a:hlinkClick r:id="rId4"/>
              </a:rPr>
              <a:t>http://pbskids.org/cyberchase/math-games/poddle-weigh-in/</a:t>
            </a:r>
            <a:endParaRPr lang="en-US" dirty="0"/>
          </a:p>
        </p:txBody>
      </p:sp>
      <p:pic>
        <p:nvPicPr>
          <p:cNvPr id="5" name="Picture 4"/>
          <p:cNvPicPr>
            <a:picLocks noChangeAspect="1"/>
          </p:cNvPicPr>
          <p:nvPr/>
        </p:nvPicPr>
        <p:blipFill>
          <a:blip r:embed="rId5"/>
          <a:stretch>
            <a:fillRect/>
          </a:stretch>
        </p:blipFill>
        <p:spPr>
          <a:xfrm>
            <a:off x="0" y="-53303"/>
            <a:ext cx="2085975" cy="1798881"/>
          </a:xfrm>
          <a:prstGeom prst="rect">
            <a:avLst/>
          </a:prstGeom>
        </p:spPr>
      </p:pic>
    </p:spTree>
    <p:extLst>
      <p:ext uri="{BB962C8B-B14F-4D97-AF65-F5344CB8AC3E}">
        <p14:creationId xmlns:p14="http://schemas.microsoft.com/office/powerpoint/2010/main" val="24541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908"/>
            <a:ext cx="8839200" cy="662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8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solidFill>
                  <a:srgbClr val="00B050"/>
                </a:solidFill>
                <a:latin typeface="Kristen ITC" panose="03050502040202030202" pitchFamily="66" charset="0"/>
              </a:rPr>
              <a:t>Weight </a:t>
            </a:r>
          </a:p>
        </p:txBody>
      </p:sp>
      <p:sp>
        <p:nvSpPr>
          <p:cNvPr id="3" name="Content Placeholder 2"/>
          <p:cNvSpPr>
            <a:spLocks noGrp="1"/>
          </p:cNvSpPr>
          <p:nvPr>
            <p:ph idx="1"/>
          </p:nvPr>
        </p:nvSpPr>
        <p:spPr>
          <a:xfrm>
            <a:off x="1219200" y="1676400"/>
            <a:ext cx="6781800" cy="4525963"/>
          </a:xfrm>
        </p:spPr>
        <p:txBody>
          <a:bodyPr/>
          <a:lstStyle/>
          <a:p>
            <a:pPr marL="0" marR="0" indent="0">
              <a:lnSpc>
                <a:spcPct val="115000"/>
              </a:lnSpc>
              <a:spcBef>
                <a:spcPts val="0"/>
              </a:spcBef>
              <a:spcAft>
                <a:spcPts val="1000"/>
              </a:spcAft>
              <a:buNone/>
            </a:pPr>
            <a:r>
              <a:rPr lang="en-US" sz="2400" b="1" u="sng" dirty="0">
                <a:ea typeface="Calibri"/>
                <a:cs typeface="Times New Roman"/>
              </a:rPr>
              <a:t>Weight</a:t>
            </a:r>
            <a:r>
              <a:rPr lang="en-US" sz="2400" b="1" dirty="0">
                <a:ea typeface="Calibri"/>
                <a:cs typeface="Times New Roman"/>
              </a:rPr>
              <a:t>:  a measure of the </a:t>
            </a:r>
            <a:r>
              <a:rPr lang="en-US" sz="2400" b="1" u="sng" dirty="0">
                <a:solidFill>
                  <a:srgbClr val="FF0000"/>
                </a:solidFill>
                <a:ea typeface="Calibri"/>
                <a:cs typeface="Times New Roman"/>
              </a:rPr>
              <a:t>pull of gravity </a:t>
            </a:r>
            <a:r>
              <a:rPr lang="en-US" sz="2400" b="1" dirty="0">
                <a:ea typeface="Calibri"/>
                <a:cs typeface="Times New Roman"/>
              </a:rPr>
              <a:t>on an object’s </a:t>
            </a:r>
            <a:r>
              <a:rPr lang="en-US" sz="2400" b="1" u="sng" dirty="0">
                <a:solidFill>
                  <a:srgbClr val="FF0000"/>
                </a:solidFill>
                <a:ea typeface="Calibri"/>
                <a:cs typeface="Times New Roman"/>
              </a:rPr>
              <a:t>mass</a:t>
            </a:r>
            <a:r>
              <a:rPr lang="en-US" sz="2400" b="1" dirty="0">
                <a:solidFill>
                  <a:srgbClr val="FF0000"/>
                </a:solidFill>
                <a:ea typeface="Calibri"/>
                <a:cs typeface="Times New Roman"/>
              </a:rPr>
              <a:t>. </a:t>
            </a:r>
            <a:endParaRPr lang="en-US" sz="1400" b="1" dirty="0">
              <a:solidFill>
                <a:srgbClr val="FF0000"/>
              </a:solidFill>
              <a:ea typeface="Calibri"/>
              <a:cs typeface="Times New Roman"/>
            </a:endParaRPr>
          </a:p>
          <a:p>
            <a:pPr lvl="0">
              <a:lnSpc>
                <a:spcPct val="115000"/>
              </a:lnSpc>
              <a:spcBef>
                <a:spcPts val="0"/>
              </a:spcBef>
              <a:spcAft>
                <a:spcPts val="1000"/>
              </a:spcAft>
              <a:buFont typeface="Symbol"/>
              <a:buChar char=""/>
            </a:pPr>
            <a:r>
              <a:rPr lang="en-US" sz="2400" b="1" dirty="0">
                <a:ea typeface="Calibri"/>
                <a:cs typeface="Times New Roman"/>
              </a:rPr>
              <a:t>Because of </a:t>
            </a:r>
            <a:r>
              <a:rPr lang="en-US" sz="2400" b="1" u="sng" dirty="0">
                <a:solidFill>
                  <a:srgbClr val="FF0000"/>
                </a:solidFill>
                <a:ea typeface="Calibri"/>
                <a:cs typeface="Times New Roman"/>
              </a:rPr>
              <a:t>gravity</a:t>
            </a:r>
            <a:r>
              <a:rPr lang="en-US" sz="2400" b="1" dirty="0">
                <a:ea typeface="Calibri"/>
                <a:cs typeface="Times New Roman"/>
              </a:rPr>
              <a:t>, weight is </a:t>
            </a:r>
            <a:r>
              <a:rPr lang="en-US" sz="2400" b="1" u="sng" dirty="0">
                <a:solidFill>
                  <a:srgbClr val="FF0000"/>
                </a:solidFill>
                <a:ea typeface="Calibri"/>
                <a:cs typeface="Times New Roman"/>
              </a:rPr>
              <a:t>NOT</a:t>
            </a:r>
            <a:r>
              <a:rPr lang="en-US" sz="2400" b="1" dirty="0">
                <a:ea typeface="Calibri"/>
                <a:cs typeface="Times New Roman"/>
              </a:rPr>
              <a:t> the same everywhere in the universe.  (on the moon you would weigh</a:t>
            </a:r>
            <a:r>
              <a:rPr lang="en-US" sz="2400" b="1" u="sng" dirty="0">
                <a:solidFill>
                  <a:srgbClr val="FF0000"/>
                </a:solidFill>
                <a:ea typeface="Calibri"/>
                <a:cs typeface="Times New Roman"/>
              </a:rPr>
              <a:t> less</a:t>
            </a:r>
            <a:r>
              <a:rPr lang="en-US" sz="2400" b="1" dirty="0">
                <a:solidFill>
                  <a:srgbClr val="FF0000"/>
                </a:solidFill>
                <a:ea typeface="Calibri"/>
                <a:cs typeface="Times New Roman"/>
              </a:rPr>
              <a:t> </a:t>
            </a:r>
            <a:r>
              <a:rPr lang="en-US" sz="2400" b="1" dirty="0">
                <a:ea typeface="Calibri"/>
                <a:cs typeface="Times New Roman"/>
              </a:rPr>
              <a:t>than Earth). </a:t>
            </a:r>
            <a:endParaRPr lang="en-US" sz="1400" b="1" dirty="0">
              <a:ea typeface="Calibri"/>
              <a:cs typeface="Times New Roman"/>
            </a:endParaRPr>
          </a:p>
          <a:p>
            <a:pPr marL="114300" marR="0" indent="0" algn="ctr">
              <a:lnSpc>
                <a:spcPct val="115000"/>
              </a:lnSpc>
              <a:spcBef>
                <a:spcPts val="0"/>
              </a:spcBef>
              <a:spcAft>
                <a:spcPts val="1000"/>
              </a:spcAft>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51161"/>
            <a:ext cx="3429000" cy="276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1" y="-35169"/>
            <a:ext cx="1752600" cy="1711569"/>
          </a:xfrm>
          <a:prstGeom prst="rect">
            <a:avLst/>
          </a:prstGeom>
        </p:spPr>
      </p:pic>
    </p:spTree>
    <p:extLst>
      <p:ext uri="{BB962C8B-B14F-4D97-AF65-F5344CB8AC3E}">
        <p14:creationId xmlns:p14="http://schemas.microsoft.com/office/powerpoint/2010/main" val="15532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1545</Words>
  <Application>Microsoft Office PowerPoint</Application>
  <PresentationFormat>On-screen Show (4:3)</PresentationFormat>
  <Paragraphs>191</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Homeroom Do Now 8/14/18</vt:lpstr>
      <vt:lpstr>Homeroom Warm Up 8/14/17 write 3-5 sentences on this topic</vt:lpstr>
      <vt:lpstr>Science Warm Up 8/14/18</vt:lpstr>
      <vt:lpstr>DO NOW 8/14/18</vt:lpstr>
      <vt:lpstr>PowerPoint Presentation</vt:lpstr>
      <vt:lpstr>Matter </vt:lpstr>
      <vt:lpstr>Mass </vt:lpstr>
      <vt:lpstr>PowerPoint Presentation</vt:lpstr>
      <vt:lpstr>Weight </vt:lpstr>
      <vt:lpstr>Gravity is a force of attraction between two objects. All objects with mass have gravity. Gravity acts like a magnet - pulling objects together.</vt:lpstr>
      <vt:lpstr>The Mass of an Object and Its Parts  </vt:lpstr>
      <vt:lpstr>PowerPoint Presentation</vt:lpstr>
      <vt:lpstr>Mass is NEVER lost, it just changes form  (solid, liquid, gas)</vt:lpstr>
      <vt:lpstr>Video Clip Options</vt:lpstr>
      <vt:lpstr>Observing Parts of Matter  </vt:lpstr>
      <vt:lpstr>Hand Lens </vt:lpstr>
      <vt:lpstr>Microscope </vt:lpstr>
      <vt:lpstr>Create a frayer diagram that explains the word “Matter”</vt:lpstr>
      <vt:lpstr>Sample Frayer</vt:lpstr>
      <vt:lpstr>CLOSURE</vt:lpstr>
      <vt:lpstr>PowerPoint Presentation</vt:lpstr>
      <vt:lpstr> Physical Properties of Matter </vt:lpstr>
      <vt:lpstr>PowerPoint Presentation</vt:lpstr>
      <vt:lpstr>PowerPoint Presentation</vt:lpstr>
      <vt:lpstr>Density </vt:lpstr>
      <vt:lpstr>PowerPoint Presentation</vt:lpstr>
      <vt:lpstr>PowerPoint Presentation</vt:lpstr>
      <vt:lpstr>PowerPoint Presentation</vt:lpstr>
      <vt:lpstr>PowerPoint Presentation</vt:lpstr>
      <vt:lpstr> All matter is made up of very tiny particles called atoms.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 Words to Know </vt:lpstr>
      <vt:lpstr>PowerPoint Presentation</vt:lpstr>
      <vt:lpstr>PowerPoint Presentation</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Goodman, Camille</dc:creator>
  <cp:lastModifiedBy>Ebony</cp:lastModifiedBy>
  <cp:revision>72</cp:revision>
  <dcterms:created xsi:type="dcterms:W3CDTF">2014-07-08T03:20:18Z</dcterms:created>
  <dcterms:modified xsi:type="dcterms:W3CDTF">2018-08-14T11:32:34Z</dcterms:modified>
</cp:coreProperties>
</file>