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4" r:id="rId17"/>
    <p:sldId id="273" r:id="rId18"/>
    <p:sldId id="281" r:id="rId19"/>
    <p:sldId id="272" r:id="rId20"/>
    <p:sldId id="280" r:id="rId21"/>
    <p:sldId id="29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6643" autoAdjust="0"/>
  </p:normalViewPr>
  <p:slideViewPr>
    <p:cSldViewPr>
      <p:cViewPr varScale="1">
        <p:scale>
          <a:sx n="62" d="100"/>
          <a:sy n="62" d="100"/>
        </p:scale>
        <p:origin x="16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2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7693D-EF06-4AFF-A209-1ADCC6DBA638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DD072-5B98-47C5-9819-458708689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26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Smiley</a:t>
            </a:r>
            <a:r>
              <a:rPr lang="en-US" baseline="0" dirty="0"/>
              <a:t> face is a link to an animation (a little boring…but goes through the steps well)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DD072-5B98-47C5-9819-4587086894A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0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DD072-5B98-47C5-9819-4587086894A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56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8 parts</a:t>
            </a:r>
            <a:r>
              <a:rPr lang="en-US" baseline="0" dirty="0"/>
              <a:t> of Meiosis, but if there are more than 8 groups, you can have a group do interphase and cytokinesis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DD072-5B98-47C5-9819-4587086894A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88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3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9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9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3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4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8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9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5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6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9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661-91E7-4D97-A35D-AD7AC7FA482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4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661-91E7-4D97-A35D-AD7AC7FA482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D8E2-7E55-4F9E-BB7F-8AD74EEF8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1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manasinc.com/webcontent/animations/content/meiosi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http://www.cellsalive.com/meiosis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</p:spPr>
        <p:txBody>
          <a:bodyPr>
            <a:noAutofit/>
          </a:bodyPr>
          <a:lstStyle/>
          <a:p>
            <a:r>
              <a:rPr lang="en-US" sz="9600" dirty="0"/>
              <a:t>Meiosis</a:t>
            </a:r>
          </a:p>
        </p:txBody>
      </p:sp>
      <p:sp>
        <p:nvSpPr>
          <p:cNvPr id="4" name="Oval 3"/>
          <p:cNvSpPr/>
          <p:nvPr/>
        </p:nvSpPr>
        <p:spPr>
          <a:xfrm>
            <a:off x="527713" y="381000"/>
            <a:ext cx="1219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81200" y="952500"/>
            <a:ext cx="1066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352800" y="475396"/>
            <a:ext cx="1219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43650" y="457200"/>
            <a:ext cx="1219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84459" y="468573"/>
            <a:ext cx="1219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15032" y="457200"/>
            <a:ext cx="1219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1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Metaphase I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Spindle fibers move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	chromosomes to the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	center of the cell</a:t>
            </a:r>
          </a:p>
          <a:p>
            <a:pPr lvl="1"/>
            <a:endParaRPr lang="en-US" dirty="0"/>
          </a:p>
        </p:txBody>
      </p:sp>
      <p:pic>
        <p:nvPicPr>
          <p:cNvPr id="3074" name="Picture 2" descr="http://t1.gstatic.com/images?q=tbn:ANd9GcRtQbN-4f94ga8yYo-ONcaUts7KxeOkgk9rPDaecUwDfqgqMo1I:www.macroevolution.net/images/metaphase-I-2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09800"/>
            <a:ext cx="3581400" cy="3581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45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Anaphase I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Spindle fibers pull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the sister chromatids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apart</a:t>
            </a:r>
          </a:p>
          <a:p>
            <a:pPr lvl="1"/>
            <a:endParaRPr lang="en-US" dirty="0"/>
          </a:p>
        </p:txBody>
      </p:sp>
      <p:pic>
        <p:nvPicPr>
          <p:cNvPr id="4098" name="Picture 2" descr="http://t0.gstatic.com/images?q=tbn:ANd9GcSuffotzmP8xLyVdkhaHf8lTivmx2tb3zUwy_QMCqXcGInSxLKJ:www.macroevolution.net/images/anaphase-I-200x2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19200"/>
            <a:ext cx="4105275" cy="487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28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Telephase</a:t>
            </a:r>
            <a:r>
              <a:rPr lang="en-US" dirty="0">
                <a:solidFill>
                  <a:srgbClr val="FF0000"/>
                </a:solidFill>
              </a:rPr>
              <a:t> I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homologous structures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split apart</a:t>
            </a:r>
          </a:p>
          <a:p>
            <a:pPr lvl="1"/>
            <a:r>
              <a:rPr lang="en-US" dirty="0"/>
              <a:t>Nuclear membrane will</a:t>
            </a:r>
          </a:p>
          <a:p>
            <a:pPr marL="457200" lvl="1" indent="0">
              <a:buNone/>
            </a:pPr>
            <a:r>
              <a:rPr lang="en-US" dirty="0"/>
              <a:t>Start to form again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Cytokinesis will occur to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Split apart the 2 new cells</a:t>
            </a:r>
          </a:p>
        </p:txBody>
      </p:sp>
      <p:pic>
        <p:nvPicPr>
          <p:cNvPr id="5122" name="Picture 2" descr="http://t3.gstatic.com/images?q=tbn:ANd9GcQ_fz_wW_1TkrQNKSfnyK8S5yCS2OG03mQ6iPaIaRwMlljen52YJA:www.macroevolution.net/images/telophase-I-200x2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678" y="1371598"/>
            <a:ext cx="3581400" cy="479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21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Prophase II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Each cell now contains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one member of each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homologous chromosome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pair</a:t>
            </a:r>
          </a:p>
          <a:p>
            <a:pPr lvl="1"/>
            <a:r>
              <a:rPr lang="en-US" dirty="0"/>
              <a:t>Not much happens here</a:t>
            </a:r>
          </a:p>
          <a:p>
            <a:pPr lvl="2"/>
            <a:r>
              <a:rPr lang="en-US" dirty="0"/>
              <a:t>Centrioles are already here</a:t>
            </a:r>
          </a:p>
          <a:p>
            <a:pPr lvl="2"/>
            <a:r>
              <a:rPr lang="en-US" dirty="0"/>
              <a:t>Spindle fibers are already here</a:t>
            </a:r>
          </a:p>
          <a:p>
            <a:pPr lvl="2"/>
            <a:r>
              <a:rPr lang="en-US" dirty="0"/>
              <a:t>The DNA is in the chromosome form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026" name="Picture 2" descr="http://www.macroevolution.net/images/prophase-ii-129-278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362200" cy="509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41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Metaphase II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chromosomes line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up in the center</a:t>
            </a:r>
          </a:p>
          <a:p>
            <a:pPr marL="457200" lvl="1" indent="0">
              <a:buNone/>
            </a:pPr>
            <a:r>
              <a:rPr lang="en-US" dirty="0"/>
              <a:t>(just like in metaphase I !)</a:t>
            </a:r>
          </a:p>
          <a:p>
            <a:pPr lvl="1"/>
            <a:endParaRPr lang="en-US" dirty="0"/>
          </a:p>
        </p:txBody>
      </p:sp>
      <p:pic>
        <p:nvPicPr>
          <p:cNvPr id="3074" name="Picture 2" descr="http://www.macroevolution.net/images/metaphase-ii-133-273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19200"/>
            <a:ext cx="2362200" cy="484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23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Anaphase II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chromatid sisters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are pulled apart</a:t>
            </a:r>
            <a:br>
              <a:rPr lang="en-US" dirty="0"/>
            </a:br>
            <a:r>
              <a:rPr lang="en-US" dirty="0"/>
              <a:t>(just like in anaphase I !)</a:t>
            </a:r>
          </a:p>
          <a:p>
            <a:pPr lvl="1"/>
            <a:endParaRPr lang="en-US" dirty="0"/>
          </a:p>
        </p:txBody>
      </p:sp>
      <p:pic>
        <p:nvPicPr>
          <p:cNvPr id="4098" name="Picture 2" descr="http://www.macroevolution.net/images/anaphase-ii-131-267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1000"/>
            <a:ext cx="2924175" cy="595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42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macroevolution.net/images/telophase-2-200x2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71800"/>
            <a:ext cx="3479084" cy="3705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Telephase</a:t>
            </a:r>
            <a:r>
              <a:rPr lang="en-US" dirty="0">
                <a:solidFill>
                  <a:srgbClr val="FF0000"/>
                </a:solidFill>
              </a:rPr>
              <a:t> II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New nuclear membranes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form around the chromosomes</a:t>
            </a:r>
          </a:p>
          <a:p>
            <a:pPr lvl="1"/>
            <a:r>
              <a:rPr lang="en-US" dirty="0"/>
              <a:t>The cells begin to divide</a:t>
            </a:r>
            <a:br>
              <a:rPr lang="en-US" dirty="0"/>
            </a:br>
            <a:r>
              <a:rPr lang="en-US" dirty="0"/>
              <a:t>(cytokinesis again)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0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9418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result: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4 new sex cells, each with just half of the number of chromosomes as in a “regular” cell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572000" y="3418764"/>
            <a:ext cx="3340290" cy="3138986"/>
            <a:chOff x="4572000" y="3418764"/>
            <a:chExt cx="3340290" cy="3138986"/>
          </a:xfrm>
        </p:grpSpPr>
        <p:sp>
          <p:nvSpPr>
            <p:cNvPr id="5" name="Oval 4"/>
            <p:cNvSpPr/>
            <p:nvPr/>
          </p:nvSpPr>
          <p:spPr>
            <a:xfrm>
              <a:off x="4572000" y="3429000"/>
              <a:ext cx="1524000" cy="1524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375779" y="5033750"/>
              <a:ext cx="1524000" cy="1524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270009" y="3418764"/>
              <a:ext cx="1524000" cy="1524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572000" y="5031475"/>
              <a:ext cx="1524000" cy="1524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23430" y="3729335"/>
              <a:ext cx="13170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/>
                <a:t>23</a:t>
              </a:r>
              <a:r>
                <a:rPr lang="en-US" dirty="0"/>
                <a:t>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78991" y="5378524"/>
              <a:ext cx="13170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/>
                <a:t>23</a:t>
              </a:r>
              <a:r>
                <a:rPr lang="en-US" dirty="0"/>
                <a:t>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95281" y="5331810"/>
              <a:ext cx="13170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/>
                <a:t>23</a:t>
              </a:r>
              <a:r>
                <a:rPr lang="en-US" dirty="0"/>
                <a:t>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45239" y="3729335"/>
              <a:ext cx="11646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/>
                <a:t>23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62000" y="3962400"/>
            <a:ext cx="2286000" cy="1981200"/>
            <a:chOff x="762000" y="3962400"/>
            <a:chExt cx="2286000" cy="1981200"/>
          </a:xfrm>
        </p:grpSpPr>
        <p:sp>
          <p:nvSpPr>
            <p:cNvPr id="4" name="Oval 3"/>
            <p:cNvSpPr/>
            <p:nvPr/>
          </p:nvSpPr>
          <p:spPr>
            <a:xfrm>
              <a:off x="762000" y="3962400"/>
              <a:ext cx="2286000" cy="1981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33500" y="4388766"/>
              <a:ext cx="1143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/>
                <a:t>46</a:t>
              </a:r>
            </a:p>
          </p:txBody>
        </p:sp>
      </p:grpSp>
      <p:sp>
        <p:nvSpPr>
          <p:cNvPr id="16" name="Right Arrow 15"/>
          <p:cNvSpPr/>
          <p:nvPr/>
        </p:nvSpPr>
        <p:spPr>
          <a:xfrm>
            <a:off x="3276600" y="4495800"/>
            <a:ext cx="1219200" cy="1000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>
            <a:hlinkClick r:id="rId3"/>
          </p:cNvPr>
          <p:cNvSpPr/>
          <p:nvPr/>
        </p:nvSpPr>
        <p:spPr>
          <a:xfrm>
            <a:off x="6705600" y="609600"/>
            <a:ext cx="1371600" cy="1295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7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Documents and Settings\schonhoni\Local Settings\Temporary Internet Files\Content.IE5\ID8TZXX3\MP90043048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831" y="4805443"/>
            <a:ext cx="203835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Something to ponder…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Meiosis is reason we all look different….we have “genetic variation”</a:t>
            </a:r>
          </a:p>
          <a:p>
            <a:pPr lvl="1"/>
            <a:r>
              <a:rPr lang="en-US" dirty="0"/>
              <a:t>Why? How? </a:t>
            </a:r>
          </a:p>
        </p:txBody>
      </p:sp>
      <p:pic>
        <p:nvPicPr>
          <p:cNvPr id="10242" name="Picture 2" descr="C:\Documents and Settings\schonhoni\Local Settings\Temporary Internet Files\Content.IE5\VZBOV44S\MP90042304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Documents and Settings\schonhoni\Local Settings\Temporary Internet Files\Content.IE5\VZBOV44S\MP90043122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175" y="3559175"/>
            <a:ext cx="3298825" cy="32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C:\Documents and Settings\schonhoni\Local Settings\Temporary Internet Files\Content.IE5\ID8TZXX3\MP90042222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181" y="4191000"/>
            <a:ext cx="1778868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821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cyberbridge.mcb.harvard.edu/images/mitosis6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762"/>
            <a:ext cx="4876800" cy="659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cyberbridge.mcb.harvard.edu/images/mitosis7_1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152400"/>
            <a:ext cx="4495800" cy="6325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3276600" y="434459"/>
            <a:ext cx="2209800" cy="1295400"/>
            <a:chOff x="3276600" y="533400"/>
            <a:chExt cx="2209800" cy="1295400"/>
          </a:xfrm>
        </p:grpSpPr>
        <p:sp>
          <p:nvSpPr>
            <p:cNvPr id="4" name="7-Point Star 3"/>
            <p:cNvSpPr/>
            <p:nvPr/>
          </p:nvSpPr>
          <p:spPr>
            <a:xfrm>
              <a:off x="3276600" y="533400"/>
              <a:ext cx="1524000" cy="129540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505200" y="996434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animation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372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2 kinds of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Asexual</a:t>
            </a:r>
            <a:r>
              <a:rPr lang="en-US" dirty="0"/>
              <a:t>- results in </a:t>
            </a:r>
            <a:r>
              <a:rPr lang="en-US" u="sng" dirty="0"/>
              <a:t>offspring</a:t>
            </a:r>
            <a:r>
              <a:rPr lang="en-US" dirty="0"/>
              <a:t> with </a:t>
            </a:r>
            <a:r>
              <a:rPr lang="en-US" u="sng" dirty="0"/>
              <a:t>genotypes</a:t>
            </a:r>
            <a:r>
              <a:rPr lang="en-US" dirty="0"/>
              <a:t> that are exact copies of the parents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Sexual</a:t>
            </a:r>
            <a:r>
              <a:rPr lang="en-US" dirty="0"/>
              <a:t>- results in offspring that share traits with their parents but are NOT exact copies</a:t>
            </a:r>
          </a:p>
        </p:txBody>
      </p:sp>
      <p:sp>
        <p:nvSpPr>
          <p:cNvPr id="4" name="7-Point Star 3"/>
          <p:cNvSpPr/>
          <p:nvPr/>
        </p:nvSpPr>
        <p:spPr>
          <a:xfrm>
            <a:off x="457200" y="4191000"/>
            <a:ext cx="8305800" cy="25146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5244447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“a” </a:t>
            </a:r>
            <a:r>
              <a:rPr lang="en-US" dirty="0"/>
              <a:t>before  word can mean “without”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5613779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Offspring-</a:t>
            </a:r>
            <a:r>
              <a:rPr lang="en-US" dirty="0"/>
              <a:t> the “children” what is made after the reproduction occurs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4700" y="4671514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Important INFO</a:t>
            </a:r>
          </a:p>
        </p:txBody>
      </p:sp>
    </p:spTree>
    <p:extLst>
      <p:ext uri="{BB962C8B-B14F-4D97-AF65-F5344CB8AC3E}">
        <p14:creationId xmlns:p14="http://schemas.microsoft.com/office/powerpoint/2010/main" val="147056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7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Play-do PHASES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Textbook pages 274-275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Pair up with one other person and find a spot in the room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Clear off the desk/table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Get ONE container of play-do (do not open it yet)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You will be making a phase of meiosis with the Play-do and then explaining your phase to Ms. Stanford &amp; your classmates.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Start to make you play-do meiosis phase, remember to include (if applicable):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Chromatin/chromosomes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Spindle fibers and centrioles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membranes</a:t>
            </a:r>
          </a:p>
          <a:p>
            <a:pPr marL="914400" lvl="1" indent="-514350">
              <a:buFont typeface="+mj-lt"/>
              <a:buAutoNum type="arabicPeriod"/>
            </a:pPr>
            <a:endParaRPr lang="en-US" sz="2400" dirty="0"/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18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Science Closure</a:t>
            </a:r>
            <a:br>
              <a:rPr lang="en-US" dirty="0"/>
            </a:br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77307" indent="0">
              <a:buNone/>
            </a:pPr>
            <a:r>
              <a:rPr lang="en-US" dirty="0">
                <a:solidFill>
                  <a:srgbClr val="FF0000"/>
                </a:solidFill>
              </a:rPr>
              <a:t>A cell with a diploid number of 24 undergoes meiosis, how many chromosomes are in each daughter cell?</a:t>
            </a:r>
            <a:br>
              <a:rPr lang="en-US" dirty="0"/>
            </a:br>
            <a:r>
              <a:rPr lang="en-US" dirty="0"/>
              <a:t>A. 6</a:t>
            </a:r>
            <a:br>
              <a:rPr lang="en-US" dirty="0"/>
            </a:br>
            <a:r>
              <a:rPr lang="en-US" dirty="0"/>
              <a:t>B. 12</a:t>
            </a:r>
            <a:br>
              <a:rPr lang="en-US" dirty="0"/>
            </a:br>
            <a:r>
              <a:rPr lang="en-US" dirty="0"/>
              <a:t>C. 24</a:t>
            </a:r>
            <a:br>
              <a:rPr lang="en-US" dirty="0"/>
            </a:br>
            <a:r>
              <a:rPr lang="en-US" dirty="0"/>
              <a:t>D. 48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7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Asexual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an example of Asexual reproduction?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2400" dirty="0"/>
              <a:t>(WHERE THE “DAUGHTER CELLS” ARE THE EXACT SAME AS THE PARENTS)</a:t>
            </a:r>
          </a:p>
        </p:txBody>
      </p:sp>
      <p:sp>
        <p:nvSpPr>
          <p:cNvPr id="4" name="Double Wave 3"/>
          <p:cNvSpPr/>
          <p:nvPr/>
        </p:nvSpPr>
        <p:spPr>
          <a:xfrm>
            <a:off x="381000" y="3200400"/>
            <a:ext cx="8229600" cy="28956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36576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MITOSIS!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4857929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Where 1 cell makes 2 identical daughter cells</a:t>
            </a:r>
          </a:p>
        </p:txBody>
      </p:sp>
    </p:spTree>
    <p:extLst>
      <p:ext uri="{BB962C8B-B14F-4D97-AF65-F5344CB8AC3E}">
        <p14:creationId xmlns:p14="http://schemas.microsoft.com/office/powerpoint/2010/main" val="403577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Sexual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/>
              <a:t>Sexual reproduction- 2 parent cells join together to form offspring that are different from both parents</a:t>
            </a:r>
          </a:p>
          <a:p>
            <a:pPr lvl="1"/>
            <a:r>
              <a:rPr lang="en-US" dirty="0"/>
              <a:t>Sex cells- the parent cells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Ordinary cells have 46 chromosomes</a:t>
            </a:r>
          </a:p>
          <a:p>
            <a:pPr marL="457200" lvl="1" indent="0">
              <a:buNone/>
            </a:pPr>
            <a:r>
              <a:rPr lang="en-US" dirty="0"/>
              <a:t>Sex cells have 23 chromosomes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sz="2200" dirty="0">
                <a:solidFill>
                  <a:srgbClr val="FF0000"/>
                </a:solidFill>
              </a:rPr>
              <a:t>(so, two sex cells need to combine to make a 46 chromosome cell)</a:t>
            </a:r>
          </a:p>
        </p:txBody>
      </p:sp>
    </p:spTree>
    <p:extLst>
      <p:ext uri="{BB962C8B-B14F-4D97-AF65-F5344CB8AC3E}">
        <p14:creationId xmlns:p14="http://schemas.microsoft.com/office/powerpoint/2010/main" val="284743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Homologous chromosomes- chromosomes that have the same sequence of genes and the same structure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In sex cells, each cell only has 1 of the homologous chromosomes.  </a:t>
            </a:r>
          </a:p>
          <a:p>
            <a:pPr marL="0" indent="0">
              <a:buNone/>
            </a:pPr>
            <a:r>
              <a:rPr lang="en-US" dirty="0"/>
              <a:t>They come together to complete the match</a:t>
            </a:r>
          </a:p>
        </p:txBody>
      </p:sp>
    </p:spTree>
    <p:extLst>
      <p:ext uri="{BB962C8B-B14F-4D97-AF65-F5344CB8AC3E}">
        <p14:creationId xmlns:p14="http://schemas.microsoft.com/office/powerpoint/2010/main" val="1203839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2" y="304800"/>
            <a:ext cx="822960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Sexual Reproduction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8763000" y="1578788"/>
            <a:ext cx="3210636" cy="990600"/>
            <a:chOff x="5715000" y="2209800"/>
            <a:chExt cx="3210636" cy="990600"/>
          </a:xfrm>
        </p:grpSpPr>
        <p:sp>
          <p:nvSpPr>
            <p:cNvPr id="10" name="Freeform 9"/>
            <p:cNvSpPr/>
            <p:nvPr/>
          </p:nvSpPr>
          <p:spPr>
            <a:xfrm>
              <a:off x="6864824" y="2329062"/>
              <a:ext cx="2060812" cy="864514"/>
            </a:xfrm>
            <a:custGeom>
              <a:avLst/>
              <a:gdLst>
                <a:gd name="connsiteX0" fmla="*/ 327546 w 2060812"/>
                <a:gd name="connsiteY0" fmla="*/ 209422 h 864514"/>
                <a:gd name="connsiteX1" fmla="*/ 327546 w 2060812"/>
                <a:gd name="connsiteY1" fmla="*/ 209422 h 864514"/>
                <a:gd name="connsiteX2" fmla="*/ 709683 w 2060812"/>
                <a:gd name="connsiteY2" fmla="*/ 223069 h 864514"/>
                <a:gd name="connsiteX3" fmla="*/ 750627 w 2060812"/>
                <a:gd name="connsiteY3" fmla="*/ 250365 h 864514"/>
                <a:gd name="connsiteX4" fmla="*/ 832513 w 2060812"/>
                <a:gd name="connsiteY4" fmla="*/ 277660 h 864514"/>
                <a:gd name="connsiteX5" fmla="*/ 873457 w 2060812"/>
                <a:gd name="connsiteY5" fmla="*/ 291308 h 864514"/>
                <a:gd name="connsiteX6" fmla="*/ 914400 w 2060812"/>
                <a:gd name="connsiteY6" fmla="*/ 332251 h 864514"/>
                <a:gd name="connsiteX7" fmla="*/ 955343 w 2060812"/>
                <a:gd name="connsiteY7" fmla="*/ 345899 h 864514"/>
                <a:gd name="connsiteX8" fmla="*/ 996286 w 2060812"/>
                <a:gd name="connsiteY8" fmla="*/ 441434 h 864514"/>
                <a:gd name="connsiteX9" fmla="*/ 1105469 w 2060812"/>
                <a:gd name="connsiteY9" fmla="*/ 523320 h 864514"/>
                <a:gd name="connsiteX10" fmla="*/ 1187355 w 2060812"/>
                <a:gd name="connsiteY10" fmla="*/ 577911 h 864514"/>
                <a:gd name="connsiteX11" fmla="*/ 1241946 w 2060812"/>
                <a:gd name="connsiteY11" fmla="*/ 591559 h 864514"/>
                <a:gd name="connsiteX12" fmla="*/ 1542197 w 2060812"/>
                <a:gd name="connsiteY12" fmla="*/ 577911 h 864514"/>
                <a:gd name="connsiteX13" fmla="*/ 1624083 w 2060812"/>
                <a:gd name="connsiteY13" fmla="*/ 564263 h 864514"/>
                <a:gd name="connsiteX14" fmla="*/ 1733266 w 2060812"/>
                <a:gd name="connsiteY14" fmla="*/ 509672 h 864514"/>
                <a:gd name="connsiteX15" fmla="*/ 1774209 w 2060812"/>
                <a:gd name="connsiteY15" fmla="*/ 482377 h 864514"/>
                <a:gd name="connsiteX16" fmla="*/ 1856095 w 2060812"/>
                <a:gd name="connsiteY16" fmla="*/ 441434 h 864514"/>
                <a:gd name="connsiteX17" fmla="*/ 1883391 w 2060812"/>
                <a:gd name="connsiteY17" fmla="*/ 400490 h 864514"/>
                <a:gd name="connsiteX18" fmla="*/ 1951630 w 2060812"/>
                <a:gd name="connsiteY18" fmla="*/ 345899 h 864514"/>
                <a:gd name="connsiteX19" fmla="*/ 1965277 w 2060812"/>
                <a:gd name="connsiteY19" fmla="*/ 304956 h 864514"/>
                <a:gd name="connsiteX20" fmla="*/ 2006221 w 2060812"/>
                <a:gd name="connsiteY20" fmla="*/ 168478 h 864514"/>
                <a:gd name="connsiteX21" fmla="*/ 2033516 w 2060812"/>
                <a:gd name="connsiteY21" fmla="*/ 113887 h 864514"/>
                <a:gd name="connsiteX22" fmla="*/ 2047164 w 2060812"/>
                <a:gd name="connsiteY22" fmla="*/ 72944 h 864514"/>
                <a:gd name="connsiteX23" fmla="*/ 2060812 w 2060812"/>
                <a:gd name="connsiteY23" fmla="*/ 4705 h 864514"/>
                <a:gd name="connsiteX24" fmla="*/ 2033516 w 2060812"/>
                <a:gd name="connsiteY24" fmla="*/ 168478 h 864514"/>
                <a:gd name="connsiteX25" fmla="*/ 2006221 w 2060812"/>
                <a:gd name="connsiteY25" fmla="*/ 291308 h 864514"/>
                <a:gd name="connsiteX26" fmla="*/ 1978925 w 2060812"/>
                <a:gd name="connsiteY26" fmla="*/ 373195 h 864514"/>
                <a:gd name="connsiteX27" fmla="*/ 1965277 w 2060812"/>
                <a:gd name="connsiteY27" fmla="*/ 414138 h 864514"/>
                <a:gd name="connsiteX28" fmla="*/ 1937982 w 2060812"/>
                <a:gd name="connsiteY28" fmla="*/ 468729 h 864514"/>
                <a:gd name="connsiteX29" fmla="*/ 1924334 w 2060812"/>
                <a:gd name="connsiteY29" fmla="*/ 509672 h 864514"/>
                <a:gd name="connsiteX30" fmla="*/ 1869743 w 2060812"/>
                <a:gd name="connsiteY30" fmla="*/ 591559 h 864514"/>
                <a:gd name="connsiteX31" fmla="*/ 1842448 w 2060812"/>
                <a:gd name="connsiteY31" fmla="*/ 632502 h 864514"/>
                <a:gd name="connsiteX32" fmla="*/ 1828800 w 2060812"/>
                <a:gd name="connsiteY32" fmla="*/ 673445 h 864514"/>
                <a:gd name="connsiteX33" fmla="*/ 1746913 w 2060812"/>
                <a:gd name="connsiteY33" fmla="*/ 741684 h 864514"/>
                <a:gd name="connsiteX34" fmla="*/ 1719618 w 2060812"/>
                <a:gd name="connsiteY34" fmla="*/ 782628 h 864514"/>
                <a:gd name="connsiteX35" fmla="*/ 1637731 w 2060812"/>
                <a:gd name="connsiteY35" fmla="*/ 850866 h 864514"/>
                <a:gd name="connsiteX36" fmla="*/ 1596788 w 2060812"/>
                <a:gd name="connsiteY36" fmla="*/ 864514 h 864514"/>
                <a:gd name="connsiteX37" fmla="*/ 1282889 w 2060812"/>
                <a:gd name="connsiteY37" fmla="*/ 850866 h 864514"/>
                <a:gd name="connsiteX38" fmla="*/ 1187355 w 2060812"/>
                <a:gd name="connsiteY38" fmla="*/ 809923 h 864514"/>
                <a:gd name="connsiteX39" fmla="*/ 1119116 w 2060812"/>
                <a:gd name="connsiteY39" fmla="*/ 796275 h 864514"/>
                <a:gd name="connsiteX40" fmla="*/ 955343 w 2060812"/>
                <a:gd name="connsiteY40" fmla="*/ 768980 h 864514"/>
                <a:gd name="connsiteX41" fmla="*/ 545910 w 2060812"/>
                <a:gd name="connsiteY41" fmla="*/ 782628 h 864514"/>
                <a:gd name="connsiteX42" fmla="*/ 409433 w 2060812"/>
                <a:gd name="connsiteY42" fmla="*/ 823571 h 864514"/>
                <a:gd name="connsiteX43" fmla="*/ 368489 w 2060812"/>
                <a:gd name="connsiteY43" fmla="*/ 837219 h 864514"/>
                <a:gd name="connsiteX44" fmla="*/ 327546 w 2060812"/>
                <a:gd name="connsiteY44" fmla="*/ 850866 h 864514"/>
                <a:gd name="connsiteX45" fmla="*/ 109182 w 2060812"/>
                <a:gd name="connsiteY45" fmla="*/ 823571 h 864514"/>
                <a:gd name="connsiteX46" fmla="*/ 0 w 2060812"/>
                <a:gd name="connsiteY46" fmla="*/ 768980 h 864514"/>
                <a:gd name="connsiteX47" fmla="*/ 382137 w 2060812"/>
                <a:gd name="connsiteY47" fmla="*/ 195774 h 864514"/>
                <a:gd name="connsiteX48" fmla="*/ 327546 w 2060812"/>
                <a:gd name="connsiteY48" fmla="*/ 209422 h 864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060812" h="864514">
                  <a:moveTo>
                    <a:pt x="327546" y="209422"/>
                  </a:moveTo>
                  <a:lnTo>
                    <a:pt x="327546" y="209422"/>
                  </a:lnTo>
                  <a:cubicBezTo>
                    <a:pt x="454925" y="213971"/>
                    <a:pt x="582815" y="210792"/>
                    <a:pt x="709683" y="223069"/>
                  </a:cubicBezTo>
                  <a:cubicBezTo>
                    <a:pt x="726010" y="224649"/>
                    <a:pt x="735638" y="243703"/>
                    <a:pt x="750627" y="250365"/>
                  </a:cubicBezTo>
                  <a:cubicBezTo>
                    <a:pt x="776919" y="262050"/>
                    <a:pt x="805218" y="268562"/>
                    <a:pt x="832513" y="277660"/>
                  </a:cubicBezTo>
                  <a:lnTo>
                    <a:pt x="873457" y="291308"/>
                  </a:lnTo>
                  <a:cubicBezTo>
                    <a:pt x="887105" y="304956"/>
                    <a:pt x="898341" y="321545"/>
                    <a:pt x="914400" y="332251"/>
                  </a:cubicBezTo>
                  <a:cubicBezTo>
                    <a:pt x="926370" y="340231"/>
                    <a:pt x="946356" y="334665"/>
                    <a:pt x="955343" y="345899"/>
                  </a:cubicBezTo>
                  <a:cubicBezTo>
                    <a:pt x="1037546" y="448653"/>
                    <a:pt x="902116" y="356681"/>
                    <a:pt x="996286" y="441434"/>
                  </a:cubicBezTo>
                  <a:cubicBezTo>
                    <a:pt x="1030100" y="471867"/>
                    <a:pt x="1067617" y="498085"/>
                    <a:pt x="1105469" y="523320"/>
                  </a:cubicBezTo>
                  <a:cubicBezTo>
                    <a:pt x="1132764" y="541517"/>
                    <a:pt x="1155530" y="569954"/>
                    <a:pt x="1187355" y="577911"/>
                  </a:cubicBezTo>
                  <a:lnTo>
                    <a:pt x="1241946" y="591559"/>
                  </a:lnTo>
                  <a:cubicBezTo>
                    <a:pt x="1342030" y="587010"/>
                    <a:pt x="1442265" y="585049"/>
                    <a:pt x="1542197" y="577911"/>
                  </a:cubicBezTo>
                  <a:cubicBezTo>
                    <a:pt x="1569799" y="575939"/>
                    <a:pt x="1598390" y="574540"/>
                    <a:pt x="1624083" y="564263"/>
                  </a:cubicBezTo>
                  <a:cubicBezTo>
                    <a:pt x="1856074" y="471467"/>
                    <a:pt x="1522696" y="562316"/>
                    <a:pt x="1733266" y="509672"/>
                  </a:cubicBezTo>
                  <a:cubicBezTo>
                    <a:pt x="1746914" y="500574"/>
                    <a:pt x="1759538" y="489712"/>
                    <a:pt x="1774209" y="482377"/>
                  </a:cubicBezTo>
                  <a:cubicBezTo>
                    <a:pt x="1887216" y="425873"/>
                    <a:pt x="1738758" y="519657"/>
                    <a:pt x="1856095" y="441434"/>
                  </a:cubicBezTo>
                  <a:cubicBezTo>
                    <a:pt x="1865194" y="427786"/>
                    <a:pt x="1870583" y="410737"/>
                    <a:pt x="1883391" y="400490"/>
                  </a:cubicBezTo>
                  <a:cubicBezTo>
                    <a:pt x="1977567" y="325148"/>
                    <a:pt x="1873401" y="463240"/>
                    <a:pt x="1951630" y="345899"/>
                  </a:cubicBezTo>
                  <a:cubicBezTo>
                    <a:pt x="1956179" y="332251"/>
                    <a:pt x="1961325" y="318788"/>
                    <a:pt x="1965277" y="304956"/>
                  </a:cubicBezTo>
                  <a:cubicBezTo>
                    <a:pt x="1978337" y="259245"/>
                    <a:pt x="1984600" y="211722"/>
                    <a:pt x="2006221" y="168478"/>
                  </a:cubicBezTo>
                  <a:cubicBezTo>
                    <a:pt x="2015319" y="150281"/>
                    <a:pt x="2025502" y="132587"/>
                    <a:pt x="2033516" y="113887"/>
                  </a:cubicBezTo>
                  <a:cubicBezTo>
                    <a:pt x="2039183" y="100664"/>
                    <a:pt x="2043675" y="86900"/>
                    <a:pt x="2047164" y="72944"/>
                  </a:cubicBezTo>
                  <a:cubicBezTo>
                    <a:pt x="2052790" y="50440"/>
                    <a:pt x="2060812" y="-18492"/>
                    <a:pt x="2060812" y="4705"/>
                  </a:cubicBezTo>
                  <a:cubicBezTo>
                    <a:pt x="2060812" y="157283"/>
                    <a:pt x="2054871" y="83058"/>
                    <a:pt x="2033516" y="168478"/>
                  </a:cubicBezTo>
                  <a:cubicBezTo>
                    <a:pt x="2014033" y="246413"/>
                    <a:pt x="2027240" y="221245"/>
                    <a:pt x="2006221" y="291308"/>
                  </a:cubicBezTo>
                  <a:cubicBezTo>
                    <a:pt x="1997953" y="318867"/>
                    <a:pt x="1988024" y="345899"/>
                    <a:pt x="1978925" y="373195"/>
                  </a:cubicBezTo>
                  <a:cubicBezTo>
                    <a:pt x="1974376" y="386843"/>
                    <a:pt x="1971710" y="401271"/>
                    <a:pt x="1965277" y="414138"/>
                  </a:cubicBezTo>
                  <a:cubicBezTo>
                    <a:pt x="1956179" y="432335"/>
                    <a:pt x="1945996" y="450029"/>
                    <a:pt x="1937982" y="468729"/>
                  </a:cubicBezTo>
                  <a:cubicBezTo>
                    <a:pt x="1932315" y="481952"/>
                    <a:pt x="1931320" y="497096"/>
                    <a:pt x="1924334" y="509672"/>
                  </a:cubicBezTo>
                  <a:cubicBezTo>
                    <a:pt x="1908402" y="538349"/>
                    <a:pt x="1887940" y="564263"/>
                    <a:pt x="1869743" y="591559"/>
                  </a:cubicBezTo>
                  <a:cubicBezTo>
                    <a:pt x="1860645" y="605207"/>
                    <a:pt x="1847635" y="616941"/>
                    <a:pt x="1842448" y="632502"/>
                  </a:cubicBezTo>
                  <a:cubicBezTo>
                    <a:pt x="1837899" y="646150"/>
                    <a:pt x="1836780" y="661475"/>
                    <a:pt x="1828800" y="673445"/>
                  </a:cubicBezTo>
                  <a:cubicBezTo>
                    <a:pt x="1807781" y="704973"/>
                    <a:pt x="1777128" y="721542"/>
                    <a:pt x="1746913" y="741684"/>
                  </a:cubicBezTo>
                  <a:cubicBezTo>
                    <a:pt x="1737815" y="755332"/>
                    <a:pt x="1730119" y="770027"/>
                    <a:pt x="1719618" y="782628"/>
                  </a:cubicBezTo>
                  <a:cubicBezTo>
                    <a:pt x="1698057" y="808501"/>
                    <a:pt x="1668406" y="835529"/>
                    <a:pt x="1637731" y="850866"/>
                  </a:cubicBezTo>
                  <a:cubicBezTo>
                    <a:pt x="1624864" y="857300"/>
                    <a:pt x="1610436" y="859965"/>
                    <a:pt x="1596788" y="864514"/>
                  </a:cubicBezTo>
                  <a:cubicBezTo>
                    <a:pt x="1492155" y="859965"/>
                    <a:pt x="1387312" y="858898"/>
                    <a:pt x="1282889" y="850866"/>
                  </a:cubicBezTo>
                  <a:cubicBezTo>
                    <a:pt x="1251879" y="848481"/>
                    <a:pt x="1213469" y="818628"/>
                    <a:pt x="1187355" y="809923"/>
                  </a:cubicBezTo>
                  <a:cubicBezTo>
                    <a:pt x="1165349" y="802587"/>
                    <a:pt x="1141997" y="800088"/>
                    <a:pt x="1119116" y="796275"/>
                  </a:cubicBezTo>
                  <a:cubicBezTo>
                    <a:pt x="915977" y="762419"/>
                    <a:pt x="1116162" y="801144"/>
                    <a:pt x="955343" y="768980"/>
                  </a:cubicBezTo>
                  <a:cubicBezTo>
                    <a:pt x="818865" y="773529"/>
                    <a:pt x="682228" y="774609"/>
                    <a:pt x="545910" y="782628"/>
                  </a:cubicBezTo>
                  <a:cubicBezTo>
                    <a:pt x="520858" y="784102"/>
                    <a:pt x="420986" y="819720"/>
                    <a:pt x="409433" y="823571"/>
                  </a:cubicBezTo>
                  <a:lnTo>
                    <a:pt x="368489" y="837219"/>
                  </a:lnTo>
                  <a:lnTo>
                    <a:pt x="327546" y="850866"/>
                  </a:lnTo>
                  <a:cubicBezTo>
                    <a:pt x="321871" y="850429"/>
                    <a:pt x="161263" y="852505"/>
                    <a:pt x="109182" y="823571"/>
                  </a:cubicBezTo>
                  <a:cubicBezTo>
                    <a:pt x="1834" y="763933"/>
                    <a:pt x="65062" y="768980"/>
                    <a:pt x="0" y="768980"/>
                  </a:cubicBezTo>
                  <a:lnTo>
                    <a:pt x="382137" y="195774"/>
                  </a:lnTo>
                  <a:lnTo>
                    <a:pt x="327546" y="209422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5715000" y="2209800"/>
              <a:ext cx="1524000" cy="990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>
              <a:off x="5867400" y="2761319"/>
              <a:ext cx="609600" cy="28668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867400" y="2842497"/>
              <a:ext cx="491319" cy="205503"/>
            </a:xfrm>
            <a:custGeom>
              <a:avLst/>
              <a:gdLst>
                <a:gd name="connsiteX0" fmla="*/ 0 w 491319"/>
                <a:gd name="connsiteY0" fmla="*/ 177421 h 205503"/>
                <a:gd name="connsiteX1" fmla="*/ 327546 w 491319"/>
                <a:gd name="connsiteY1" fmla="*/ 191069 h 205503"/>
                <a:gd name="connsiteX2" fmla="*/ 491319 w 491319"/>
                <a:gd name="connsiteY2" fmla="*/ 0 h 205503"/>
                <a:gd name="connsiteX3" fmla="*/ 491319 w 491319"/>
                <a:gd name="connsiteY3" fmla="*/ 0 h 20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319" h="205503">
                  <a:moveTo>
                    <a:pt x="0" y="177421"/>
                  </a:moveTo>
                  <a:cubicBezTo>
                    <a:pt x="122830" y="199030"/>
                    <a:pt x="245660" y="220639"/>
                    <a:pt x="327546" y="191069"/>
                  </a:cubicBezTo>
                  <a:cubicBezTo>
                    <a:pt x="409432" y="161499"/>
                    <a:pt x="491319" y="0"/>
                    <a:pt x="491319" y="0"/>
                  </a:cubicBezTo>
                  <a:lnTo>
                    <a:pt x="491319" y="0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943600" y="2476500"/>
              <a:ext cx="228600" cy="228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Oval 16"/>
          <p:cNvSpPr/>
          <p:nvPr/>
        </p:nvSpPr>
        <p:spPr>
          <a:xfrm>
            <a:off x="914400" y="1737597"/>
            <a:ext cx="19050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14400" y="354913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Egg</a:t>
            </a:r>
            <a:r>
              <a:rPr lang="en-US" dirty="0"/>
              <a:t>- female sex cell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24500" y="4114800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Sperm</a:t>
            </a:r>
            <a:r>
              <a:rPr lang="en-US" dirty="0"/>
              <a:t>- male sex cell</a:t>
            </a:r>
          </a:p>
        </p:txBody>
      </p:sp>
      <p:sp>
        <p:nvSpPr>
          <p:cNvPr id="20" name="Freeform 19"/>
          <p:cNvSpPr/>
          <p:nvPr/>
        </p:nvSpPr>
        <p:spPr>
          <a:xfrm>
            <a:off x="1268722" y="2879522"/>
            <a:ext cx="1196356" cy="355403"/>
          </a:xfrm>
          <a:custGeom>
            <a:avLst/>
            <a:gdLst>
              <a:gd name="connsiteX0" fmla="*/ 0 w 1196356"/>
              <a:gd name="connsiteY0" fmla="*/ 0 h 355403"/>
              <a:gd name="connsiteX1" fmla="*/ 573206 w 1196356"/>
              <a:gd name="connsiteY1" fmla="*/ 354841 h 355403"/>
              <a:gd name="connsiteX2" fmla="*/ 1132765 w 1196356"/>
              <a:gd name="connsiteY2" fmla="*/ 81886 h 355403"/>
              <a:gd name="connsiteX3" fmla="*/ 1160060 w 1196356"/>
              <a:gd name="connsiteY3" fmla="*/ 68238 h 35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6356" h="355403">
                <a:moveTo>
                  <a:pt x="0" y="0"/>
                </a:moveTo>
                <a:cubicBezTo>
                  <a:pt x="192206" y="170596"/>
                  <a:pt x="384412" y="341193"/>
                  <a:pt x="573206" y="354841"/>
                </a:cubicBezTo>
                <a:cubicBezTo>
                  <a:pt x="762000" y="368489"/>
                  <a:pt x="1034956" y="129653"/>
                  <a:pt x="1132765" y="81886"/>
                </a:cubicBezTo>
                <a:cubicBezTo>
                  <a:pt x="1230574" y="34119"/>
                  <a:pt x="1195317" y="51178"/>
                  <a:pt x="1160060" y="68238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970396" y="2161659"/>
            <a:ext cx="228600" cy="3810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447800" y="2161659"/>
            <a:ext cx="228600" cy="3810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20188719">
            <a:off x="2957048" y="3912632"/>
            <a:ext cx="4572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3467100" y="4547041"/>
            <a:ext cx="1905000" cy="1752600"/>
            <a:chOff x="3467100" y="4547041"/>
            <a:chExt cx="1905000" cy="1752600"/>
          </a:xfrm>
        </p:grpSpPr>
        <p:sp>
          <p:nvSpPr>
            <p:cNvPr id="30" name="Oval 29"/>
            <p:cNvSpPr/>
            <p:nvPr/>
          </p:nvSpPr>
          <p:spPr>
            <a:xfrm>
              <a:off x="3467100" y="4547041"/>
              <a:ext cx="1905000" cy="1752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076700" y="5042341"/>
              <a:ext cx="228600" cy="381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686300" y="5042341"/>
              <a:ext cx="2286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821422" y="5714999"/>
              <a:ext cx="1196356" cy="355403"/>
            </a:xfrm>
            <a:custGeom>
              <a:avLst/>
              <a:gdLst>
                <a:gd name="connsiteX0" fmla="*/ 0 w 1196356"/>
                <a:gd name="connsiteY0" fmla="*/ 0 h 355403"/>
                <a:gd name="connsiteX1" fmla="*/ 573206 w 1196356"/>
                <a:gd name="connsiteY1" fmla="*/ 354841 h 355403"/>
                <a:gd name="connsiteX2" fmla="*/ 1132765 w 1196356"/>
                <a:gd name="connsiteY2" fmla="*/ 81886 h 355403"/>
                <a:gd name="connsiteX3" fmla="*/ 1160060 w 1196356"/>
                <a:gd name="connsiteY3" fmla="*/ 68238 h 355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6356" h="355403">
                  <a:moveTo>
                    <a:pt x="0" y="0"/>
                  </a:moveTo>
                  <a:cubicBezTo>
                    <a:pt x="192206" y="170596"/>
                    <a:pt x="384412" y="341193"/>
                    <a:pt x="573206" y="354841"/>
                  </a:cubicBezTo>
                  <a:cubicBezTo>
                    <a:pt x="762000" y="368489"/>
                    <a:pt x="1034956" y="129653"/>
                    <a:pt x="1132765" y="81886"/>
                  </a:cubicBezTo>
                  <a:cubicBezTo>
                    <a:pt x="1230574" y="34119"/>
                    <a:pt x="1195317" y="51178"/>
                    <a:pt x="1160060" y="68238"/>
                  </a:cubicBez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443537" y="5562570"/>
            <a:ext cx="2933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Zygote</a:t>
            </a:r>
            <a:r>
              <a:rPr lang="en-US" sz="2000" dirty="0">
                <a:solidFill>
                  <a:srgbClr val="FF0000"/>
                </a:solidFill>
              </a:rPr>
              <a:t>- first cell made from 2 sex cells.  Has 46 chromosomes</a:t>
            </a:r>
          </a:p>
        </p:txBody>
      </p:sp>
    </p:spTree>
    <p:extLst>
      <p:ext uri="{BB962C8B-B14F-4D97-AF65-F5344CB8AC3E}">
        <p14:creationId xmlns:p14="http://schemas.microsoft.com/office/powerpoint/2010/main" val="389921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19 0.07523 C -0.03489 0.08264 -0.0026 0.09004 0.01164 0.0993 C 0.02587 0.10972 0.03334 0.12176 0.03993 0.13402 C 0.04775 0.14606 0.03993 0.15648 0.03334 0.16759 C 0.02587 0.17777 0.01528 0.18912 -0.01024 0.19838 C -0.03125 0.20764 -0.06684 0.21527 -0.1059 0.22083 C -0.14184 0.22662 -0.1842 0.23009 -0.22708 0.23217 C -0.26979 0.23402 -0.31232 0.23402 -0.35173 0.23217 C -0.39444 0.23009 -0.43333 0.22569 -0.46545 0.21805 C -0.49774 0.21157 -0.52604 0.20324 -0.54027 0.19282 C -0.55816 0.18333 -0.5651 0.17037 -0.5651 0.16018 C -0.56892 0.15 -0.5651 0.1375 -0.54722 0.12731 C -0.52986 0.11805 -0.49774 0.11064 -0.4552 0.10671 C -0.41163 0.10393 -0.36927 0.10764 -0.34062 0.11412 C -0.31614 0.12106 -0.29809 0.13101 -0.29444 0.14328 C -0.29444 0.15555 -0.29809 0.16666 -0.31614 0.17615 C -0.33385 0.18541 -0.33003 0.18703 -0.40138 0.1993 C -0.46545 0.2125 -0.52986 0.20879 -0.56892 0.20949 C -0.60763 0.20949 -0.63993 0.20601 -0.67864 0.20231 C -0.72187 0.19745 -0.75729 0.18912 -0.78246 0.18148 C -0.80746 0.17407 -0.8177 0.16481 -0.83211 0.15 C -0.84218 0.13472 -0.84218 0.12731 -0.84218 0.1162 C -0.84218 0.10486 -0.84218 0.09375 -0.84218 0.08264 " pathEditMode="relative" rAng="0" ptsTypes="fffffffffffffffffffffff">
                                      <p:cBhvr>
                                        <p:cTn id="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03" y="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ONE 23-chromosome sex cell + ONE 23-chromosome sex cell</a:t>
            </a:r>
          </a:p>
          <a:p>
            <a:pPr marL="0" indent="0" algn="ctr">
              <a:buNone/>
            </a:pPr>
            <a:r>
              <a:rPr lang="en-US" sz="4400" dirty="0"/>
              <a:t>=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7030A0"/>
                </a:solidFill>
              </a:rPr>
              <a:t>1       46-chromosome cell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4495799"/>
            <a:ext cx="594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That one 46-chromosome cell (a zygote) will now continue to go through mitosis and make us grow!</a:t>
            </a:r>
          </a:p>
        </p:txBody>
      </p:sp>
    </p:spTree>
    <p:extLst>
      <p:ext uri="{BB962C8B-B14F-4D97-AF65-F5344CB8AC3E}">
        <p14:creationId xmlns:p14="http://schemas.microsoft.com/office/powerpoint/2010/main" val="323058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dirty="0"/>
              <a:t>Meiosis is similar to mitosis…only it goes through the similar process TWICE!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There are 8 steps in meiosis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Interphase + meiosis + cytokinesis = a 10 step cycle</a:t>
            </a:r>
          </a:p>
        </p:txBody>
      </p:sp>
      <p:sp>
        <p:nvSpPr>
          <p:cNvPr id="4" name="Curved Up Ribbon 3"/>
          <p:cNvSpPr/>
          <p:nvPr/>
        </p:nvSpPr>
        <p:spPr>
          <a:xfrm>
            <a:off x="762000" y="4012442"/>
            <a:ext cx="8077200" cy="24384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2800" y="41148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What do you remember about Mitosis??</a:t>
            </a:r>
          </a:p>
        </p:txBody>
      </p:sp>
    </p:spTree>
    <p:extLst>
      <p:ext uri="{BB962C8B-B14F-4D97-AF65-F5344CB8AC3E}">
        <p14:creationId xmlns:p14="http://schemas.microsoft.com/office/powerpoint/2010/main" val="166234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Prophase I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Chromatin turns to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chromosomes</a:t>
            </a:r>
          </a:p>
          <a:p>
            <a:pPr lvl="1"/>
            <a:r>
              <a:rPr lang="en-US" dirty="0"/>
              <a:t>Nuclear membrane</a:t>
            </a:r>
          </a:p>
          <a:p>
            <a:pPr marL="457200" lvl="1" indent="0">
              <a:buNone/>
            </a:pPr>
            <a:r>
              <a:rPr lang="en-US" dirty="0"/>
              <a:t>	breaks down</a:t>
            </a:r>
          </a:p>
          <a:p>
            <a:pPr lvl="1"/>
            <a:r>
              <a:rPr lang="en-US" dirty="0"/>
              <a:t>Centrioles move to poles</a:t>
            </a:r>
          </a:p>
          <a:p>
            <a:pPr lvl="1"/>
            <a:r>
              <a:rPr lang="en-US" dirty="0"/>
              <a:t>Spindle fibers start to form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Crossing over occurs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t3.gstatic.com/images?q=tbn:ANd9GcRBK11ue3vjEQhSs0bidDjKiOMQsQYl3ry-Wnmg8lT1XMYBoBL9:www.macroevolution.net/images/prophase-275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151056"/>
            <a:ext cx="3645976" cy="351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3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671</Words>
  <Application>Microsoft Office PowerPoint</Application>
  <PresentationFormat>On-screen Show (4:3)</PresentationFormat>
  <Paragraphs>112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Meiosis</vt:lpstr>
      <vt:lpstr>2 kinds of reproduction</vt:lpstr>
      <vt:lpstr>Asexual Reproduction</vt:lpstr>
      <vt:lpstr>Sexual Reproduction</vt:lpstr>
      <vt:lpstr>Sexual Reproduction</vt:lpstr>
      <vt:lpstr>Sexual Reproduction</vt:lpstr>
      <vt:lpstr>Sexual Reproduction</vt:lpstr>
      <vt:lpstr>Meiosis</vt:lpstr>
      <vt:lpstr>Meiosis</vt:lpstr>
      <vt:lpstr>Meiosis</vt:lpstr>
      <vt:lpstr>Meiosis</vt:lpstr>
      <vt:lpstr>Meiosis</vt:lpstr>
      <vt:lpstr>Meiosis</vt:lpstr>
      <vt:lpstr>Meiosis</vt:lpstr>
      <vt:lpstr>Meiosis</vt:lpstr>
      <vt:lpstr>Meiosis</vt:lpstr>
      <vt:lpstr>Meiosis</vt:lpstr>
      <vt:lpstr>Something to ponder…</vt:lpstr>
      <vt:lpstr>PowerPoint Presentation</vt:lpstr>
      <vt:lpstr>Play-do PHASES Textbook pages 274-275</vt:lpstr>
      <vt:lpstr>Science Closure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Homeroom Warm Up 1/15/2020</dc:title>
  <dc:creator>Ebony Stanford</dc:creator>
  <cp:lastModifiedBy>Ebony Stanford</cp:lastModifiedBy>
  <cp:revision>5</cp:revision>
  <dcterms:created xsi:type="dcterms:W3CDTF">2020-01-14T19:56:03Z</dcterms:created>
  <dcterms:modified xsi:type="dcterms:W3CDTF">2021-03-01T00:37:30Z</dcterms:modified>
</cp:coreProperties>
</file>