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1" r:id="rId2"/>
    <p:sldId id="312" r:id="rId3"/>
    <p:sldId id="307" r:id="rId4"/>
    <p:sldId id="310" r:id="rId5"/>
    <p:sldId id="271" r:id="rId6"/>
    <p:sldId id="308" r:id="rId7"/>
    <p:sldId id="309" r:id="rId8"/>
    <p:sldId id="293" r:id="rId9"/>
    <p:sldId id="259" r:id="rId10"/>
    <p:sldId id="260" r:id="rId11"/>
    <p:sldId id="261" r:id="rId12"/>
    <p:sldId id="262" r:id="rId13"/>
    <p:sldId id="263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9" r:id="rId31"/>
    <p:sldId id="30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C1F40-F6C3-456A-823B-2A6E738FAD2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810B13F-7D20-439B-90BC-62AAC2800F31}">
      <dgm:prSet/>
      <dgm:spPr/>
      <dgm:t>
        <a:bodyPr/>
        <a:lstStyle/>
        <a:p>
          <a:r>
            <a:rPr lang="en-US"/>
            <a:t>1.Mitosis</a:t>
          </a:r>
        </a:p>
      </dgm:t>
    </dgm:pt>
    <dgm:pt modelId="{4B10A69C-88F4-4248-B66B-7AD09865B8DA}" type="parTrans" cxnId="{462FC091-FDC3-4AE8-B1B7-8DF014CB020E}">
      <dgm:prSet/>
      <dgm:spPr/>
      <dgm:t>
        <a:bodyPr/>
        <a:lstStyle/>
        <a:p>
          <a:endParaRPr lang="en-US"/>
        </a:p>
      </dgm:t>
    </dgm:pt>
    <dgm:pt modelId="{10D80F9E-D4AB-4BD4-8E5C-E1CB22333398}" type="sibTrans" cxnId="{462FC091-FDC3-4AE8-B1B7-8DF014CB020E}">
      <dgm:prSet/>
      <dgm:spPr/>
      <dgm:t>
        <a:bodyPr/>
        <a:lstStyle/>
        <a:p>
          <a:endParaRPr lang="en-US"/>
        </a:p>
      </dgm:t>
    </dgm:pt>
    <dgm:pt modelId="{7B4B5AB0-A7ED-4231-87D0-C23BB3F09B3D}">
      <dgm:prSet/>
      <dgm:spPr/>
      <dgm:t>
        <a:bodyPr/>
        <a:lstStyle/>
        <a:p>
          <a:r>
            <a:rPr lang="en-US"/>
            <a:t>2. DNA</a:t>
          </a:r>
        </a:p>
      </dgm:t>
    </dgm:pt>
    <dgm:pt modelId="{31F75DE8-A469-40EE-B061-648007BE460D}" type="parTrans" cxnId="{5FE0860B-FC1F-4D26-9E98-C36CAF2C709F}">
      <dgm:prSet/>
      <dgm:spPr/>
      <dgm:t>
        <a:bodyPr/>
        <a:lstStyle/>
        <a:p>
          <a:endParaRPr lang="en-US"/>
        </a:p>
      </dgm:t>
    </dgm:pt>
    <dgm:pt modelId="{26DB666B-C9AB-460F-A71A-05E0FB450603}" type="sibTrans" cxnId="{5FE0860B-FC1F-4D26-9E98-C36CAF2C709F}">
      <dgm:prSet/>
      <dgm:spPr/>
      <dgm:t>
        <a:bodyPr/>
        <a:lstStyle/>
        <a:p>
          <a:endParaRPr lang="en-US"/>
        </a:p>
      </dgm:t>
    </dgm:pt>
    <dgm:pt modelId="{32C5548F-61A2-45E8-B39C-DF0EF8ADC0DB}">
      <dgm:prSet/>
      <dgm:spPr/>
      <dgm:t>
        <a:bodyPr/>
        <a:lstStyle/>
        <a:p>
          <a:r>
            <a:rPr lang="en-US"/>
            <a:t>3. Cell Cycle</a:t>
          </a:r>
        </a:p>
      </dgm:t>
    </dgm:pt>
    <dgm:pt modelId="{8AB7B9E0-1428-41B9-B2DF-145A41C27DB4}" type="parTrans" cxnId="{D455F8B9-2744-48A5-B017-8D36670B23A8}">
      <dgm:prSet/>
      <dgm:spPr/>
      <dgm:t>
        <a:bodyPr/>
        <a:lstStyle/>
        <a:p>
          <a:endParaRPr lang="en-US"/>
        </a:p>
      </dgm:t>
    </dgm:pt>
    <dgm:pt modelId="{3F275636-11F8-43AC-83AF-5BE5FB947566}" type="sibTrans" cxnId="{D455F8B9-2744-48A5-B017-8D36670B23A8}">
      <dgm:prSet/>
      <dgm:spPr/>
      <dgm:t>
        <a:bodyPr/>
        <a:lstStyle/>
        <a:p>
          <a:endParaRPr lang="en-US"/>
        </a:p>
      </dgm:t>
    </dgm:pt>
    <dgm:pt modelId="{1AC5725D-2500-459E-BA7C-30A3C230C548}">
      <dgm:prSet/>
      <dgm:spPr/>
      <dgm:t>
        <a:bodyPr/>
        <a:lstStyle/>
        <a:p>
          <a:r>
            <a:rPr lang="en-US"/>
            <a:t>4. Chromosomes</a:t>
          </a:r>
        </a:p>
      </dgm:t>
    </dgm:pt>
    <dgm:pt modelId="{BABBCE9E-1050-46E1-B781-DCD5E3721288}" type="parTrans" cxnId="{AC7E0466-317F-4269-9339-ECCF2CCA970F}">
      <dgm:prSet/>
      <dgm:spPr/>
      <dgm:t>
        <a:bodyPr/>
        <a:lstStyle/>
        <a:p>
          <a:endParaRPr lang="en-US"/>
        </a:p>
      </dgm:t>
    </dgm:pt>
    <dgm:pt modelId="{6C34C47E-8B8B-4569-A77D-028916D90CD4}" type="sibTrans" cxnId="{AC7E0466-317F-4269-9339-ECCF2CCA970F}">
      <dgm:prSet/>
      <dgm:spPr/>
      <dgm:t>
        <a:bodyPr/>
        <a:lstStyle/>
        <a:p>
          <a:endParaRPr lang="en-US"/>
        </a:p>
      </dgm:t>
    </dgm:pt>
    <dgm:pt modelId="{B8CE4CEB-75E0-4796-974D-040D349708B4}">
      <dgm:prSet/>
      <dgm:spPr/>
      <dgm:t>
        <a:bodyPr/>
        <a:lstStyle/>
        <a:p>
          <a:r>
            <a:rPr lang="en-US"/>
            <a:t>5. Interphase</a:t>
          </a:r>
        </a:p>
      </dgm:t>
    </dgm:pt>
    <dgm:pt modelId="{38D33E5D-07D9-4B3B-842D-E59E5340611C}" type="parTrans" cxnId="{59AC8FF8-CCB5-4999-8736-9C31C9824904}">
      <dgm:prSet/>
      <dgm:spPr/>
      <dgm:t>
        <a:bodyPr/>
        <a:lstStyle/>
        <a:p>
          <a:endParaRPr lang="en-US"/>
        </a:p>
      </dgm:t>
    </dgm:pt>
    <dgm:pt modelId="{70098450-4A6B-4870-876A-F6515806E07D}" type="sibTrans" cxnId="{59AC8FF8-CCB5-4999-8736-9C31C9824904}">
      <dgm:prSet/>
      <dgm:spPr/>
      <dgm:t>
        <a:bodyPr/>
        <a:lstStyle/>
        <a:p>
          <a:endParaRPr lang="en-US"/>
        </a:p>
      </dgm:t>
    </dgm:pt>
    <dgm:pt modelId="{E925FF78-F08E-4AB6-B1A7-17F8D2D785EE}">
      <dgm:prSet/>
      <dgm:spPr/>
      <dgm:t>
        <a:bodyPr/>
        <a:lstStyle/>
        <a:p>
          <a:r>
            <a:rPr lang="en-US"/>
            <a:t>6. Cytokinesis</a:t>
          </a:r>
        </a:p>
      </dgm:t>
    </dgm:pt>
    <dgm:pt modelId="{DDB9C3B1-47AD-420B-B8A3-7B4749E5E163}" type="parTrans" cxnId="{A0E930E5-D779-4164-AC6B-18B5B05B28CC}">
      <dgm:prSet/>
      <dgm:spPr/>
      <dgm:t>
        <a:bodyPr/>
        <a:lstStyle/>
        <a:p>
          <a:endParaRPr lang="en-US"/>
        </a:p>
      </dgm:t>
    </dgm:pt>
    <dgm:pt modelId="{8363C3C2-8020-4227-A708-0E050F8C6F7F}" type="sibTrans" cxnId="{A0E930E5-D779-4164-AC6B-18B5B05B28CC}">
      <dgm:prSet/>
      <dgm:spPr/>
      <dgm:t>
        <a:bodyPr/>
        <a:lstStyle/>
        <a:p>
          <a:endParaRPr lang="en-US"/>
        </a:p>
      </dgm:t>
    </dgm:pt>
    <dgm:pt modelId="{31188163-1153-47FB-96C0-696FFE597D0B}" type="pres">
      <dgm:prSet presAssocID="{2C3C1F40-F6C3-456A-823B-2A6E738FAD25}" presName="linear" presStyleCnt="0">
        <dgm:presLayoutVars>
          <dgm:animLvl val="lvl"/>
          <dgm:resizeHandles val="exact"/>
        </dgm:presLayoutVars>
      </dgm:prSet>
      <dgm:spPr/>
    </dgm:pt>
    <dgm:pt modelId="{8B293989-4FCC-42F4-996F-01EBDDE5C050}" type="pres">
      <dgm:prSet presAssocID="{3810B13F-7D20-439B-90BC-62AAC2800F3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380029F-65F4-4FC5-B960-02072E99614B}" type="pres">
      <dgm:prSet presAssocID="{10D80F9E-D4AB-4BD4-8E5C-E1CB22333398}" presName="spacer" presStyleCnt="0"/>
      <dgm:spPr/>
    </dgm:pt>
    <dgm:pt modelId="{D8EF89FB-950C-4CFA-99DE-9B834DFCE967}" type="pres">
      <dgm:prSet presAssocID="{7B4B5AB0-A7ED-4231-87D0-C23BB3F09B3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799D3D3-69CE-4A9B-9215-8F24BE3C0818}" type="pres">
      <dgm:prSet presAssocID="{26DB666B-C9AB-460F-A71A-05E0FB450603}" presName="spacer" presStyleCnt="0"/>
      <dgm:spPr/>
    </dgm:pt>
    <dgm:pt modelId="{22C53D02-A66F-4F6C-B596-93255D788D4D}" type="pres">
      <dgm:prSet presAssocID="{32C5548F-61A2-45E8-B39C-DF0EF8ADC0D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ABDEDCD-97DA-4C50-AB6B-85502EC24CA6}" type="pres">
      <dgm:prSet presAssocID="{3F275636-11F8-43AC-83AF-5BE5FB947566}" presName="spacer" presStyleCnt="0"/>
      <dgm:spPr/>
    </dgm:pt>
    <dgm:pt modelId="{468EFE59-4DA8-4E2C-9DBB-D5CFAD2F9B0C}" type="pres">
      <dgm:prSet presAssocID="{1AC5725D-2500-459E-BA7C-30A3C230C54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B2624C9-8696-4399-8FE9-91642A26D48A}" type="pres">
      <dgm:prSet presAssocID="{6C34C47E-8B8B-4569-A77D-028916D90CD4}" presName="spacer" presStyleCnt="0"/>
      <dgm:spPr/>
    </dgm:pt>
    <dgm:pt modelId="{0777E175-230A-48E1-8D0A-DB82C22579D6}" type="pres">
      <dgm:prSet presAssocID="{B8CE4CEB-75E0-4796-974D-040D349708B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6C89769-7A7D-4E23-A194-F1706472FA7F}" type="pres">
      <dgm:prSet presAssocID="{70098450-4A6B-4870-876A-F6515806E07D}" presName="spacer" presStyleCnt="0"/>
      <dgm:spPr/>
    </dgm:pt>
    <dgm:pt modelId="{3C8E878D-9E09-4334-8F1B-3ADF0D7CCAE7}" type="pres">
      <dgm:prSet presAssocID="{E925FF78-F08E-4AB6-B1A7-17F8D2D785E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FE0860B-FC1F-4D26-9E98-C36CAF2C709F}" srcId="{2C3C1F40-F6C3-456A-823B-2A6E738FAD25}" destId="{7B4B5AB0-A7ED-4231-87D0-C23BB3F09B3D}" srcOrd="1" destOrd="0" parTransId="{31F75DE8-A469-40EE-B061-648007BE460D}" sibTransId="{26DB666B-C9AB-460F-A71A-05E0FB450603}"/>
    <dgm:cxn modelId="{78867310-E3D4-4D60-946C-4EC782B5C2E2}" type="presOf" srcId="{B8CE4CEB-75E0-4796-974D-040D349708B4}" destId="{0777E175-230A-48E1-8D0A-DB82C22579D6}" srcOrd="0" destOrd="0" presId="urn:microsoft.com/office/officeart/2005/8/layout/vList2"/>
    <dgm:cxn modelId="{AA553B32-A991-47AC-B84D-610A69204D52}" type="presOf" srcId="{1AC5725D-2500-459E-BA7C-30A3C230C548}" destId="{468EFE59-4DA8-4E2C-9DBB-D5CFAD2F9B0C}" srcOrd="0" destOrd="0" presId="urn:microsoft.com/office/officeart/2005/8/layout/vList2"/>
    <dgm:cxn modelId="{AC7E0466-317F-4269-9339-ECCF2CCA970F}" srcId="{2C3C1F40-F6C3-456A-823B-2A6E738FAD25}" destId="{1AC5725D-2500-459E-BA7C-30A3C230C548}" srcOrd="3" destOrd="0" parTransId="{BABBCE9E-1050-46E1-B781-DCD5E3721288}" sibTransId="{6C34C47E-8B8B-4569-A77D-028916D90CD4}"/>
    <dgm:cxn modelId="{2F589287-109A-4114-92E2-AF129C1DEA60}" type="presOf" srcId="{E925FF78-F08E-4AB6-B1A7-17F8D2D785EE}" destId="{3C8E878D-9E09-4334-8F1B-3ADF0D7CCAE7}" srcOrd="0" destOrd="0" presId="urn:microsoft.com/office/officeart/2005/8/layout/vList2"/>
    <dgm:cxn modelId="{2C9FD88D-A2C6-4F34-B4A5-D6F02472AFCD}" type="presOf" srcId="{3810B13F-7D20-439B-90BC-62AAC2800F31}" destId="{8B293989-4FCC-42F4-996F-01EBDDE5C050}" srcOrd="0" destOrd="0" presId="urn:microsoft.com/office/officeart/2005/8/layout/vList2"/>
    <dgm:cxn modelId="{462FC091-FDC3-4AE8-B1B7-8DF014CB020E}" srcId="{2C3C1F40-F6C3-456A-823B-2A6E738FAD25}" destId="{3810B13F-7D20-439B-90BC-62AAC2800F31}" srcOrd="0" destOrd="0" parTransId="{4B10A69C-88F4-4248-B66B-7AD09865B8DA}" sibTransId="{10D80F9E-D4AB-4BD4-8E5C-E1CB22333398}"/>
    <dgm:cxn modelId="{06C82CB2-1FAE-45E1-9B20-956EEC3CF454}" type="presOf" srcId="{32C5548F-61A2-45E8-B39C-DF0EF8ADC0DB}" destId="{22C53D02-A66F-4F6C-B596-93255D788D4D}" srcOrd="0" destOrd="0" presId="urn:microsoft.com/office/officeart/2005/8/layout/vList2"/>
    <dgm:cxn modelId="{D455F8B9-2744-48A5-B017-8D36670B23A8}" srcId="{2C3C1F40-F6C3-456A-823B-2A6E738FAD25}" destId="{32C5548F-61A2-45E8-B39C-DF0EF8ADC0DB}" srcOrd="2" destOrd="0" parTransId="{8AB7B9E0-1428-41B9-B2DF-145A41C27DB4}" sibTransId="{3F275636-11F8-43AC-83AF-5BE5FB947566}"/>
    <dgm:cxn modelId="{32E9D2D5-4367-45D7-A603-3DAC174270FB}" type="presOf" srcId="{7B4B5AB0-A7ED-4231-87D0-C23BB3F09B3D}" destId="{D8EF89FB-950C-4CFA-99DE-9B834DFCE967}" srcOrd="0" destOrd="0" presId="urn:microsoft.com/office/officeart/2005/8/layout/vList2"/>
    <dgm:cxn modelId="{A0E930E5-D779-4164-AC6B-18B5B05B28CC}" srcId="{2C3C1F40-F6C3-456A-823B-2A6E738FAD25}" destId="{E925FF78-F08E-4AB6-B1A7-17F8D2D785EE}" srcOrd="5" destOrd="0" parTransId="{DDB9C3B1-47AD-420B-B8A3-7B4749E5E163}" sibTransId="{8363C3C2-8020-4227-A708-0E050F8C6F7F}"/>
    <dgm:cxn modelId="{6B9E5AF0-77AE-4679-8294-821449AC083A}" type="presOf" srcId="{2C3C1F40-F6C3-456A-823B-2A6E738FAD25}" destId="{31188163-1153-47FB-96C0-696FFE597D0B}" srcOrd="0" destOrd="0" presId="urn:microsoft.com/office/officeart/2005/8/layout/vList2"/>
    <dgm:cxn modelId="{59AC8FF8-CCB5-4999-8736-9C31C9824904}" srcId="{2C3C1F40-F6C3-456A-823B-2A6E738FAD25}" destId="{B8CE4CEB-75E0-4796-974D-040D349708B4}" srcOrd="4" destOrd="0" parTransId="{38D33E5D-07D9-4B3B-842D-E59E5340611C}" sibTransId="{70098450-4A6B-4870-876A-F6515806E07D}"/>
    <dgm:cxn modelId="{C6AEA437-0459-4F7B-9768-9A3030251D55}" type="presParOf" srcId="{31188163-1153-47FB-96C0-696FFE597D0B}" destId="{8B293989-4FCC-42F4-996F-01EBDDE5C050}" srcOrd="0" destOrd="0" presId="urn:microsoft.com/office/officeart/2005/8/layout/vList2"/>
    <dgm:cxn modelId="{18E9E711-E144-4F23-B3E5-568FAF1E23B5}" type="presParOf" srcId="{31188163-1153-47FB-96C0-696FFE597D0B}" destId="{3380029F-65F4-4FC5-B960-02072E99614B}" srcOrd="1" destOrd="0" presId="urn:microsoft.com/office/officeart/2005/8/layout/vList2"/>
    <dgm:cxn modelId="{45A067F8-192B-422E-AEF5-61A0A3AD6F24}" type="presParOf" srcId="{31188163-1153-47FB-96C0-696FFE597D0B}" destId="{D8EF89FB-950C-4CFA-99DE-9B834DFCE967}" srcOrd="2" destOrd="0" presId="urn:microsoft.com/office/officeart/2005/8/layout/vList2"/>
    <dgm:cxn modelId="{EA37A866-81AA-412B-B528-45BFA6817F9F}" type="presParOf" srcId="{31188163-1153-47FB-96C0-696FFE597D0B}" destId="{7799D3D3-69CE-4A9B-9215-8F24BE3C0818}" srcOrd="3" destOrd="0" presId="urn:microsoft.com/office/officeart/2005/8/layout/vList2"/>
    <dgm:cxn modelId="{C94FEAC2-4B5D-4A74-B0E6-5CEB64C354DF}" type="presParOf" srcId="{31188163-1153-47FB-96C0-696FFE597D0B}" destId="{22C53D02-A66F-4F6C-B596-93255D788D4D}" srcOrd="4" destOrd="0" presId="urn:microsoft.com/office/officeart/2005/8/layout/vList2"/>
    <dgm:cxn modelId="{122192BA-64F6-4222-A0DD-A453086914DB}" type="presParOf" srcId="{31188163-1153-47FB-96C0-696FFE597D0B}" destId="{0ABDEDCD-97DA-4C50-AB6B-85502EC24CA6}" srcOrd="5" destOrd="0" presId="urn:microsoft.com/office/officeart/2005/8/layout/vList2"/>
    <dgm:cxn modelId="{CD93FB46-6D4F-4F76-BF4D-6625A64AB4EE}" type="presParOf" srcId="{31188163-1153-47FB-96C0-696FFE597D0B}" destId="{468EFE59-4DA8-4E2C-9DBB-D5CFAD2F9B0C}" srcOrd="6" destOrd="0" presId="urn:microsoft.com/office/officeart/2005/8/layout/vList2"/>
    <dgm:cxn modelId="{E082872B-37F7-44D1-AEC1-A9735F07C655}" type="presParOf" srcId="{31188163-1153-47FB-96C0-696FFE597D0B}" destId="{8B2624C9-8696-4399-8FE9-91642A26D48A}" srcOrd="7" destOrd="0" presId="urn:microsoft.com/office/officeart/2005/8/layout/vList2"/>
    <dgm:cxn modelId="{654FF249-5FB1-49E4-A51E-9F49B98650DA}" type="presParOf" srcId="{31188163-1153-47FB-96C0-696FFE597D0B}" destId="{0777E175-230A-48E1-8D0A-DB82C22579D6}" srcOrd="8" destOrd="0" presId="urn:microsoft.com/office/officeart/2005/8/layout/vList2"/>
    <dgm:cxn modelId="{ACF5A6E9-1261-4682-A3D1-A0D431BAB7AA}" type="presParOf" srcId="{31188163-1153-47FB-96C0-696FFE597D0B}" destId="{96C89769-7A7D-4E23-A194-F1706472FA7F}" srcOrd="9" destOrd="0" presId="urn:microsoft.com/office/officeart/2005/8/layout/vList2"/>
    <dgm:cxn modelId="{1577848C-C3DF-4317-A41E-C2DA57D32EFF}" type="presParOf" srcId="{31188163-1153-47FB-96C0-696FFE597D0B}" destId="{3C8E878D-9E09-4334-8F1B-3ADF0D7CCAE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3989-4FCC-42F4-996F-01EBDDE5C050}">
      <dsp:nvSpPr>
        <dsp:cNvPr id="0" name=""/>
        <dsp:cNvSpPr/>
      </dsp:nvSpPr>
      <dsp:spPr>
        <a:xfrm>
          <a:off x="0" y="36606"/>
          <a:ext cx="6367912" cy="959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1.Mitosis</a:t>
          </a:r>
        </a:p>
      </dsp:txBody>
      <dsp:txXfrm>
        <a:off x="46834" y="83440"/>
        <a:ext cx="6274244" cy="865732"/>
      </dsp:txXfrm>
    </dsp:sp>
    <dsp:sp modelId="{D8EF89FB-950C-4CFA-99DE-9B834DFCE967}">
      <dsp:nvSpPr>
        <dsp:cNvPr id="0" name=""/>
        <dsp:cNvSpPr/>
      </dsp:nvSpPr>
      <dsp:spPr>
        <a:xfrm>
          <a:off x="0" y="1111206"/>
          <a:ext cx="6367912" cy="95940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2. DNA</a:t>
          </a:r>
        </a:p>
      </dsp:txBody>
      <dsp:txXfrm>
        <a:off x="46834" y="1158040"/>
        <a:ext cx="6274244" cy="865732"/>
      </dsp:txXfrm>
    </dsp:sp>
    <dsp:sp modelId="{22C53D02-A66F-4F6C-B596-93255D788D4D}">
      <dsp:nvSpPr>
        <dsp:cNvPr id="0" name=""/>
        <dsp:cNvSpPr/>
      </dsp:nvSpPr>
      <dsp:spPr>
        <a:xfrm>
          <a:off x="0" y="2185806"/>
          <a:ext cx="6367912" cy="95940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3. Cell Cycle</a:t>
          </a:r>
        </a:p>
      </dsp:txBody>
      <dsp:txXfrm>
        <a:off x="46834" y="2232640"/>
        <a:ext cx="6274244" cy="865732"/>
      </dsp:txXfrm>
    </dsp:sp>
    <dsp:sp modelId="{468EFE59-4DA8-4E2C-9DBB-D5CFAD2F9B0C}">
      <dsp:nvSpPr>
        <dsp:cNvPr id="0" name=""/>
        <dsp:cNvSpPr/>
      </dsp:nvSpPr>
      <dsp:spPr>
        <a:xfrm>
          <a:off x="0" y="3260406"/>
          <a:ext cx="6367912" cy="95940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4. Chromosomes</a:t>
          </a:r>
        </a:p>
      </dsp:txBody>
      <dsp:txXfrm>
        <a:off x="46834" y="3307240"/>
        <a:ext cx="6274244" cy="865732"/>
      </dsp:txXfrm>
    </dsp:sp>
    <dsp:sp modelId="{0777E175-230A-48E1-8D0A-DB82C22579D6}">
      <dsp:nvSpPr>
        <dsp:cNvPr id="0" name=""/>
        <dsp:cNvSpPr/>
      </dsp:nvSpPr>
      <dsp:spPr>
        <a:xfrm>
          <a:off x="0" y="4335006"/>
          <a:ext cx="6367912" cy="95940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5. Interphase</a:t>
          </a:r>
        </a:p>
      </dsp:txBody>
      <dsp:txXfrm>
        <a:off x="46834" y="4381840"/>
        <a:ext cx="6274244" cy="865732"/>
      </dsp:txXfrm>
    </dsp:sp>
    <dsp:sp modelId="{3C8E878D-9E09-4334-8F1B-3ADF0D7CCAE7}">
      <dsp:nvSpPr>
        <dsp:cNvPr id="0" name=""/>
        <dsp:cNvSpPr/>
      </dsp:nvSpPr>
      <dsp:spPr>
        <a:xfrm>
          <a:off x="0" y="5409606"/>
          <a:ext cx="6367912" cy="959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6. Cytokinesis</a:t>
          </a:r>
        </a:p>
      </dsp:txBody>
      <dsp:txXfrm>
        <a:off x="46834" y="5456440"/>
        <a:ext cx="6274244" cy="86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639AC-D787-4C31-9A78-CA91487082C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D3304-C6AE-4144-A378-DEF8FA74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5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4F95DC6E-B881-44A4-B663-B38D0EA500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BABA627-9C94-4680-9D40-D76C33753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6343B93-8749-418A-AD54-A1F1D5115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5EF220-025B-42AE-A7EC-19A601BE0AD0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28EBF52-09D7-485D-8AF0-FCA48A73E5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5F5DC6-4B3C-4756-B805-EBF4178FA329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2EC1FB0F-D54A-4CC3-867D-3DABC0210F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27D541C-1353-406C-9BF9-C3649C8F4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" eaLnBrk="1" hangingPunct="1">
              <a:spcBef>
                <a:spcPts val="588"/>
              </a:spcBef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A mnemonic to help remember the stages of mitosis.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4DE0-66F9-4F3D-8207-BE242647F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A60D6-C28E-48B4-B48A-85175E03F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FD43-8F50-46DA-84A2-4A2D83BD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0EE39-BD60-461B-9B6B-E6CEDA6C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E9223-86BE-4821-BE0E-F85F3683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1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2A388-A9BB-4FB1-8EEC-DB55850A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50A4C-8B77-4217-9996-6E9ED15AA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C6C75-5884-4869-ACAE-54B67506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4D552-CE76-4E8C-8E9F-8B64D166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28E45-A5C0-4CF8-9882-F8405FC1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8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462F70-C320-42AB-97C1-86AB7D487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08CB9-8B54-47B9-9BDE-14915940D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97EAF-58C8-4860-934D-E0073500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9E73D-C095-4D64-B9C8-E94D603B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C8AD7-9BA8-4EED-9E7A-BF23142C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1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6938"/>
            <a:ext cx="8940800" cy="9318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133601"/>
            <a:ext cx="4368800" cy="3992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81600" y="2133601"/>
            <a:ext cx="4368800" cy="39925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3235E-A11D-4176-B8C1-8DCA1336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C4FE8-B703-4DF4-8AC3-B75289BD30CA}" type="datetime1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1DCAE-7D94-435A-983A-C5BB7DA2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5849A-7732-4B69-8470-E43BE260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7928342-29A0-415A-A4F5-E155EAEB3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714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6938"/>
            <a:ext cx="8940800" cy="9318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2133601"/>
            <a:ext cx="8940800" cy="39925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1482F-B178-4E35-A568-8FB27834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975A5-E4BA-4391-88BF-EC6E1D832503}" type="datetime1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478C3-6965-466A-8B66-E405B34F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FE1B-0878-4B6C-A8E2-D8174088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C6C1A05-482D-4B93-8C8F-83FE56180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915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6938"/>
            <a:ext cx="8940800" cy="9318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133601"/>
            <a:ext cx="4368800" cy="3992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133601"/>
            <a:ext cx="4368800" cy="3992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63FB4-0381-4A3E-8EE9-6E5A171A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5A0DE-6253-4D38-BDA6-3CF30A92F4B9}" type="datetime1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FEB81-FA0B-4D18-94A3-7CB0D935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3835B-CFD8-4E5C-8931-432CB82E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335B654-A38C-4911-BA21-32DE7E1CD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51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6934-4252-4D33-B42C-98B8E2DB5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56E74-B52C-41D1-8159-373455763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4081-9933-4CF4-806F-5881BC5F6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9887A-6A99-420F-9354-0971FC32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AD88D-CEED-4A76-9B4C-FADB2C0C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8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35303-3F6E-4F18-B66A-429E17F6A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B80A3-1354-4DC5-AEAE-9A0B0226B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CCDDD-AA2B-481D-8B54-133DA8CE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47A2D-88F8-4087-9BD8-08239B87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A436B-09AE-465E-BD5E-12C9F39C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7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FC0D-3876-4AC0-87D1-AA1D1097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8E10-EC1D-410F-8881-1610AEB3C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A6C75-D82A-4E19-8B70-935D639BF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04AC8-90B8-4058-83D7-9FFA13928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09FA0-47A2-4207-A5E7-576D9967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A3A82-05E2-4148-8737-3E8DB81F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9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AC98-A87E-4BDC-ADCF-410DD9F56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3A010-9E7A-4B13-BEFB-A5CAA332A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11A30-3332-4975-B6C4-6C2652B36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80670-A5B7-448B-A166-64F58A8A2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BFAFA-D739-45B4-BCFB-2AA76B02C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76400-335A-48ED-9305-E5876820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B08564-30D9-415A-A060-80F026A7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21C9B-820A-47BD-81CC-2E942128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9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7CAEB-B4B4-464B-BDA3-C5ACA2EE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89C42-C87E-4618-B5DC-8D655581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7D66E-65F3-4F06-82BA-C9D5FB28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B00CD-D4D4-459F-91E5-5D926528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9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165EC-F436-4D5C-B64C-13808ABE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11B64-30F7-454B-B8C5-C9912E4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3545E-03E9-410D-A9AE-A5FA20B1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9FB9-C9EA-4F7F-910B-78767337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6E10-F4CE-4878-B86F-D89552A5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81EC8-CD90-4174-A453-2F384FAD0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E1FBF-D304-4D69-BD83-FFB03D5C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733F8-55D7-4008-9DCD-E2210DFD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010AE-A12A-4A9D-A7FF-ECD3DBF0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B68C-2D12-46E1-8916-84736027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D7712-3526-40C4-915A-338FA6D26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F6CDE-644D-425E-877E-94CD3D972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CD545-2190-4878-B69C-89BB90A4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33EFB-4B29-40D4-AFE6-BFA5FC7BE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16B6-7C1A-425E-9F59-30AFB880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8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33AEA-E5E8-4BE2-A4BB-4D9A84BD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21D6E-237F-4974-BE92-846FBA660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25ADB-7A23-4689-B98A-7F0E5168E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E75B-B968-4F0D-AF0B-4EB407A560A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65D39-E19E-4914-A19B-779680D95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03C2C-5A83-496E-8FCF-4E9BCA673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ellsalive.com/mitosis.htm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merriam-webster.com/dictionary/cel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F90D38-2719-4ACA-9959-2A3837234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300"/>
              <a:t>Homeroom Warm Up</a:t>
            </a:r>
            <a:br>
              <a:rPr lang="en-US" sz="3300"/>
            </a:br>
            <a:r>
              <a:rPr lang="en-US" sz="3300"/>
              <a:t>1/11/2022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9EAF16-9581-42AA-8992-D09F2FBD6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Mirror, Mirror:</a:t>
            </a:r>
            <a:r>
              <a:rPr lang="en-US" sz="4000" dirty="0"/>
              <a:t> What if you mirror started talking to you? What might the mirror say?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850B91-455B-40C0-A59E-10F034407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93" y="1206741"/>
            <a:ext cx="4223252" cy="450480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12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C3FB6AA-5306-4AEE-AA63-D706CE58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57201"/>
            <a:ext cx="8534400" cy="1008063"/>
          </a:xfrm>
        </p:spPr>
        <p:txBody>
          <a:bodyPr/>
          <a:lstStyle/>
          <a:p>
            <a:pPr marL="484188"/>
            <a:r>
              <a:rPr lang="en-US" altLang="en-US" b="1"/>
              <a:t>Why do animals shed their skin?</a:t>
            </a:r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012BE9B-C267-435D-B761-2819BB197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u="sng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43E24A77-D18D-4CF5-9F39-4D0402718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3" b="19890"/>
          <a:stretch>
            <a:fillRect/>
          </a:stretch>
        </p:blipFill>
        <p:spPr bwMode="auto">
          <a:xfrm>
            <a:off x="2667000" y="1828800"/>
            <a:ext cx="37338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F53893E5-4788-4A7B-9E0A-80FA1C6EE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>
            <a:extLst>
              <a:ext uri="{FF2B5EF4-FFF2-40B4-BE49-F238E27FC236}">
                <a16:creationId xmlns:a16="http://schemas.microsoft.com/office/drawing/2014/main" id="{43A5EC31-F9B4-42B8-9868-2A4890F1D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B2726-7094-4EB1-A725-4B09F97AEE32}"/>
              </a:ext>
            </a:extLst>
          </p:cNvPr>
          <p:cNvSpPr/>
          <p:nvPr/>
        </p:nvSpPr>
        <p:spPr>
          <a:xfrm>
            <a:off x="1905000" y="457201"/>
            <a:ext cx="83058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kern="0" dirty="0">
                <a:solidFill>
                  <a:srgbClr val="FF0000"/>
                </a:solidFill>
                <a:latin typeface="Century Gothic"/>
                <a:ea typeface="+mj-ea"/>
                <a:cs typeface="+mj-cs"/>
                <a:sym typeface="Century Gothic" charset="0"/>
              </a:rPr>
              <a:t>Mitosis is an type of asexual reproduction </a:t>
            </a:r>
            <a:r>
              <a:rPr lang="en-US" sz="4800" b="1" kern="0" dirty="0">
                <a:latin typeface="Century Gothic"/>
                <a:ea typeface="+mj-ea"/>
                <a:cs typeface="+mj-cs"/>
                <a:sym typeface="Century Gothic" charset="0"/>
              </a:rPr>
              <a:t>and  begins after fertilization occurs.</a:t>
            </a:r>
            <a:endParaRPr lang="en-US" sz="4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C0993C8-BA4B-4798-AB23-1E4A2786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04800"/>
            <a:ext cx="9601200" cy="3886200"/>
          </a:xfrm>
        </p:spPr>
        <p:txBody>
          <a:bodyPr/>
          <a:lstStyle/>
          <a:p>
            <a:pPr marL="484188"/>
            <a:r>
              <a:rPr lang="en-US" altLang="en-US" b="1"/>
              <a:t>Three reasons why cells reproduce by asexual reproduction:</a:t>
            </a:r>
            <a:br>
              <a:rPr lang="en-US" altLang="en-US" sz="1200" b="1"/>
            </a:br>
            <a:br>
              <a:rPr lang="en-US" altLang="en-US" sz="4000" b="1"/>
            </a:br>
            <a:r>
              <a:rPr lang="en-US" altLang="en-US" sz="4000" b="1">
                <a:solidFill>
                  <a:srgbClr val="FF0000"/>
                </a:solidFill>
              </a:rPr>
              <a:t>                  1.  Growth</a:t>
            </a:r>
            <a:br>
              <a:rPr lang="en-US" altLang="en-US" sz="4000" b="1">
                <a:solidFill>
                  <a:srgbClr val="FF0000"/>
                </a:solidFill>
              </a:rPr>
            </a:br>
            <a:r>
              <a:rPr lang="en-US" altLang="en-US" sz="4000" b="1">
                <a:solidFill>
                  <a:srgbClr val="FF0000"/>
                </a:solidFill>
              </a:rPr>
              <a:t>                  2.  Repair</a:t>
            </a:r>
            <a:br>
              <a:rPr lang="en-US" altLang="en-US" sz="4000" b="1">
                <a:solidFill>
                  <a:srgbClr val="FF0000"/>
                </a:solidFill>
              </a:rPr>
            </a:br>
            <a:r>
              <a:rPr lang="en-US" altLang="en-US" sz="4000" b="1">
                <a:solidFill>
                  <a:srgbClr val="FF0000"/>
                </a:solidFill>
              </a:rPr>
              <a:t>                  3.  Replacement</a:t>
            </a:r>
          </a:p>
        </p:txBody>
      </p:sp>
      <p:pic>
        <p:nvPicPr>
          <p:cNvPr id="17411" name="Picture 8" descr="http://content.revolutionhealth.com/contentimages/images-image_popup-basal.jpg">
            <a:extLst>
              <a:ext uri="{FF2B5EF4-FFF2-40B4-BE49-F238E27FC236}">
                <a16:creationId xmlns:a16="http://schemas.microsoft.com/office/drawing/2014/main" id="{ADB8A23E-1256-472A-8F71-CD11E6127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10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>
            <a:extLst>
              <a:ext uri="{FF2B5EF4-FFF2-40B4-BE49-F238E27FC236}">
                <a16:creationId xmlns:a16="http://schemas.microsoft.com/office/drawing/2014/main" id="{591F71C7-90BD-4BB8-80B5-6E3887DFE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495800"/>
            <a:ext cx="4191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Skin cancer - the abnormal growth of skin cells - most often develops on skin exposed to the sun.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Cell that reproduce by asexual reproduction reproduce constantly.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0F8C5F3-BC88-4BEB-8AE0-158AACE0B226}"/>
              </a:ext>
            </a:extLst>
          </p:cNvPr>
          <p:cNvSpPr/>
          <p:nvPr/>
        </p:nvSpPr>
        <p:spPr>
          <a:xfrm>
            <a:off x="1752600" y="304800"/>
            <a:ext cx="85344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rgbClr val="CCFF33"/>
                </a:solidFill>
                <a:latin typeface="Arial"/>
                <a:ea typeface="+mj-ea"/>
                <a:cs typeface="Arial"/>
              </a:rPr>
              <a:t>The Cell Cycle</a:t>
            </a:r>
            <a:endParaRPr lang="en-US" dirty="0">
              <a:latin typeface="Arial" charset="0"/>
            </a:endParaRPr>
          </a:p>
        </p:txBody>
      </p:sp>
      <p:sp>
        <p:nvSpPr>
          <p:cNvPr id="18435" name="Rectangle 32">
            <a:extLst>
              <a:ext uri="{FF2B5EF4-FFF2-40B4-BE49-F238E27FC236}">
                <a16:creationId xmlns:a16="http://schemas.microsoft.com/office/drawing/2014/main" id="{0D253238-C5A3-4244-A90F-703BCFB45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1430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hlinkClick r:id="rId2"/>
              </a:rPr>
              <a:t>http://www.cellsalive.com/mitosis.htm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pic>
        <p:nvPicPr>
          <p:cNvPr id="18436" name="Picture 7" descr="http://www.ivy-rose.co.uk/Topics/Cell_Structures/Mitosis_cIvyRose.jpg">
            <a:extLst>
              <a:ext uri="{FF2B5EF4-FFF2-40B4-BE49-F238E27FC236}">
                <a16:creationId xmlns:a16="http://schemas.microsoft.com/office/drawing/2014/main" id="{133EB140-916E-4E45-8356-68D3FACF98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1600200"/>
            <a:ext cx="3505200" cy="4457700"/>
          </a:xfrm>
          <a:noFill/>
        </p:spPr>
      </p:pic>
      <p:sp>
        <p:nvSpPr>
          <p:cNvPr id="18437" name="Text Box 4">
            <a:extLst>
              <a:ext uri="{FF2B5EF4-FFF2-40B4-BE49-F238E27FC236}">
                <a16:creationId xmlns:a16="http://schemas.microsoft.com/office/drawing/2014/main" id="{B87C88FA-92FE-4417-B455-CA2C18C12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38400"/>
            <a:ext cx="7239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Interphase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Prophase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Metaphase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Anaphase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Telophase &amp; Cytokinesis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BE484-5CA4-4022-96A3-AC0D62AA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1770063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sz="7300" b="1" dirty="0" err="1">
                <a:solidFill>
                  <a:srgbClr val="FF0000"/>
                </a:solidFill>
              </a:rPr>
              <a:t>Interphase</a:t>
            </a:r>
            <a:r>
              <a:rPr lang="en-US" sz="7300" b="1" dirty="0">
                <a:solidFill>
                  <a:srgbClr val="FF0000"/>
                </a:solidFill>
              </a:rPr>
              <a:t> </a:t>
            </a:r>
            <a:br>
              <a:rPr lang="en-US" sz="7300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occurs before mitosis begins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4F800-B7CB-49FB-B4D6-0EE416B3AD4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0" y="2133600"/>
            <a:ext cx="9144000" cy="2514600"/>
          </a:xfrm>
        </p:spPr>
        <p:txBody>
          <a:bodyPr rtlCol="0">
            <a:normAutofit lnSpcReduction="10000"/>
          </a:bodyPr>
          <a:lstStyle/>
          <a:p>
            <a:pPr marL="448056" indent="-384048">
              <a:buClr>
                <a:schemeClr val="tx1"/>
              </a:buClr>
              <a:defRPr/>
            </a:pPr>
            <a:r>
              <a:rPr lang="en-US" dirty="0">
                <a:solidFill>
                  <a:srgbClr val="FF0000"/>
                </a:solidFill>
              </a:rPr>
              <a:t>Chromosomes are </a:t>
            </a:r>
            <a:r>
              <a:rPr lang="en-US" b="1" u="sng" dirty="0">
                <a:solidFill>
                  <a:srgbClr val="FF0000"/>
                </a:solidFill>
              </a:rPr>
              <a:t>copied</a:t>
            </a:r>
            <a:r>
              <a:rPr lang="en-US" dirty="0">
                <a:solidFill>
                  <a:srgbClr val="FF0000"/>
                </a:solidFill>
              </a:rPr>
              <a:t> (# doubles) . </a:t>
            </a:r>
            <a:r>
              <a:rPr lang="en-US" dirty="0"/>
              <a:t>The cell prepares for division. Chromosomes are copied.</a:t>
            </a:r>
          </a:p>
          <a:p>
            <a:pPr marL="448056" indent="-384048">
              <a:buClr>
                <a:schemeClr val="tx1"/>
              </a:buClr>
              <a:defRPr/>
            </a:pPr>
            <a:r>
              <a:rPr lang="en-US" dirty="0">
                <a:solidFill>
                  <a:srgbClr val="FF0000"/>
                </a:solidFill>
              </a:rPr>
              <a:t>Chromosomes appear as threadlike coils </a:t>
            </a:r>
            <a:r>
              <a:rPr lang="en-US" dirty="0"/>
              <a:t>(</a:t>
            </a:r>
            <a:r>
              <a:rPr lang="en-US" b="1" u="sng" dirty="0"/>
              <a:t>chromatin</a:t>
            </a:r>
            <a:r>
              <a:rPr lang="en-US" dirty="0"/>
              <a:t>) at the start, but each chromosome and its copy(</a:t>
            </a:r>
            <a:r>
              <a:rPr lang="en-US" b="1" u="sng" dirty="0"/>
              <a:t>sister</a:t>
            </a:r>
            <a:r>
              <a:rPr lang="en-US" dirty="0"/>
              <a:t> chromosome) change to sister </a:t>
            </a:r>
            <a:r>
              <a:rPr lang="en-US" dirty="0" err="1"/>
              <a:t>chromatids</a:t>
            </a:r>
            <a:r>
              <a:rPr lang="en-US" dirty="0"/>
              <a:t> at end of this phase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3D989C-7C05-4BCF-A5D1-F363C0721DB1}"/>
              </a:ext>
            </a:extLst>
          </p:cNvPr>
          <p:cNvSpPr/>
          <p:nvPr/>
        </p:nvSpPr>
        <p:spPr>
          <a:xfrm>
            <a:off x="3581400" y="4800600"/>
            <a:ext cx="4191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D0831C4-9A07-4959-B259-C44B3C8A5A7F}"/>
              </a:ext>
            </a:extLst>
          </p:cNvPr>
          <p:cNvSpPr/>
          <p:nvPr/>
        </p:nvSpPr>
        <p:spPr>
          <a:xfrm>
            <a:off x="4343400" y="5257800"/>
            <a:ext cx="838200" cy="838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F8BD92-DC50-4FE0-88DB-DA792E500F8B}"/>
              </a:ext>
            </a:extLst>
          </p:cNvPr>
          <p:cNvSpPr/>
          <p:nvPr/>
        </p:nvSpPr>
        <p:spPr>
          <a:xfrm>
            <a:off x="4419600" y="5486400"/>
            <a:ext cx="749300" cy="541338"/>
          </a:xfrm>
          <a:custGeom>
            <a:avLst/>
            <a:gdLst>
              <a:gd name="connsiteX0" fmla="*/ 314082 w 887987"/>
              <a:gd name="connsiteY0" fmla="*/ 354842 h 658698"/>
              <a:gd name="connsiteX1" fmla="*/ 355026 w 887987"/>
              <a:gd name="connsiteY1" fmla="*/ 409433 h 658698"/>
              <a:gd name="connsiteX2" fmla="*/ 436912 w 887987"/>
              <a:gd name="connsiteY2" fmla="*/ 436728 h 658698"/>
              <a:gd name="connsiteX3" fmla="*/ 546094 w 887987"/>
              <a:gd name="connsiteY3" fmla="*/ 477671 h 658698"/>
              <a:gd name="connsiteX4" fmla="*/ 614333 w 887987"/>
              <a:gd name="connsiteY4" fmla="*/ 464024 h 658698"/>
              <a:gd name="connsiteX5" fmla="*/ 655276 w 887987"/>
              <a:gd name="connsiteY5" fmla="*/ 368489 h 658698"/>
              <a:gd name="connsiteX6" fmla="*/ 696220 w 887987"/>
              <a:gd name="connsiteY6" fmla="*/ 327546 h 658698"/>
              <a:gd name="connsiteX7" fmla="*/ 709867 w 887987"/>
              <a:gd name="connsiteY7" fmla="*/ 368489 h 658698"/>
              <a:gd name="connsiteX8" fmla="*/ 723515 w 887987"/>
              <a:gd name="connsiteY8" fmla="*/ 327546 h 658698"/>
              <a:gd name="connsiteX9" fmla="*/ 709867 w 887987"/>
              <a:gd name="connsiteY9" fmla="*/ 272955 h 658698"/>
              <a:gd name="connsiteX10" fmla="*/ 641629 w 887987"/>
              <a:gd name="connsiteY10" fmla="*/ 204716 h 658698"/>
              <a:gd name="connsiteX11" fmla="*/ 600685 w 887987"/>
              <a:gd name="connsiteY11" fmla="*/ 191068 h 658698"/>
              <a:gd name="connsiteX12" fmla="*/ 587037 w 887987"/>
              <a:gd name="connsiteY12" fmla="*/ 232012 h 658698"/>
              <a:gd name="connsiteX13" fmla="*/ 559742 w 887987"/>
              <a:gd name="connsiteY13" fmla="*/ 286603 h 658698"/>
              <a:gd name="connsiteX14" fmla="*/ 573390 w 887987"/>
              <a:gd name="connsiteY14" fmla="*/ 327546 h 658698"/>
              <a:gd name="connsiteX15" fmla="*/ 587037 w 887987"/>
              <a:gd name="connsiteY15" fmla="*/ 382137 h 658698"/>
              <a:gd name="connsiteX16" fmla="*/ 559742 w 887987"/>
              <a:gd name="connsiteY16" fmla="*/ 423080 h 658698"/>
              <a:gd name="connsiteX17" fmla="*/ 532446 w 887987"/>
              <a:gd name="connsiteY17" fmla="*/ 368489 h 658698"/>
              <a:gd name="connsiteX18" fmla="*/ 450560 w 887987"/>
              <a:gd name="connsiteY18" fmla="*/ 313898 h 658698"/>
              <a:gd name="connsiteX19" fmla="*/ 409617 w 887987"/>
              <a:gd name="connsiteY19" fmla="*/ 286603 h 658698"/>
              <a:gd name="connsiteX20" fmla="*/ 368673 w 887987"/>
              <a:gd name="connsiteY20" fmla="*/ 259307 h 658698"/>
              <a:gd name="connsiteX21" fmla="*/ 314082 w 887987"/>
              <a:gd name="connsiteY21" fmla="*/ 272955 h 658698"/>
              <a:gd name="connsiteX22" fmla="*/ 286787 w 887987"/>
              <a:gd name="connsiteY22" fmla="*/ 450376 h 658698"/>
              <a:gd name="connsiteX23" fmla="*/ 368673 w 887987"/>
              <a:gd name="connsiteY23" fmla="*/ 504967 h 658698"/>
              <a:gd name="connsiteX24" fmla="*/ 532446 w 887987"/>
              <a:gd name="connsiteY24" fmla="*/ 491319 h 658698"/>
              <a:gd name="connsiteX25" fmla="*/ 559742 w 887987"/>
              <a:gd name="connsiteY25" fmla="*/ 450376 h 658698"/>
              <a:gd name="connsiteX26" fmla="*/ 600685 w 887987"/>
              <a:gd name="connsiteY26" fmla="*/ 423080 h 658698"/>
              <a:gd name="connsiteX27" fmla="*/ 532446 w 887987"/>
              <a:gd name="connsiteY27" fmla="*/ 218364 h 658698"/>
              <a:gd name="connsiteX28" fmla="*/ 491503 w 887987"/>
              <a:gd name="connsiteY28" fmla="*/ 204716 h 658698"/>
              <a:gd name="connsiteX29" fmla="*/ 341378 w 887987"/>
              <a:gd name="connsiteY29" fmla="*/ 245659 h 658698"/>
              <a:gd name="connsiteX30" fmla="*/ 300435 w 887987"/>
              <a:gd name="connsiteY30" fmla="*/ 286603 h 658698"/>
              <a:gd name="connsiteX31" fmla="*/ 286787 w 887987"/>
              <a:gd name="connsiteY31" fmla="*/ 341194 h 658698"/>
              <a:gd name="connsiteX32" fmla="*/ 300435 w 887987"/>
              <a:gd name="connsiteY32" fmla="*/ 436728 h 658698"/>
              <a:gd name="connsiteX33" fmla="*/ 382321 w 887987"/>
              <a:gd name="connsiteY33" fmla="*/ 491319 h 658698"/>
              <a:gd name="connsiteX34" fmla="*/ 532446 w 887987"/>
              <a:gd name="connsiteY34" fmla="*/ 477671 h 658698"/>
              <a:gd name="connsiteX35" fmla="*/ 587037 w 887987"/>
              <a:gd name="connsiteY35" fmla="*/ 409433 h 658698"/>
              <a:gd name="connsiteX36" fmla="*/ 627981 w 887987"/>
              <a:gd name="connsiteY36" fmla="*/ 327546 h 658698"/>
              <a:gd name="connsiteX37" fmla="*/ 614333 w 887987"/>
              <a:gd name="connsiteY37" fmla="*/ 272955 h 658698"/>
              <a:gd name="connsiteX38" fmla="*/ 518799 w 887987"/>
              <a:gd name="connsiteY38" fmla="*/ 272955 h 658698"/>
              <a:gd name="connsiteX39" fmla="*/ 491503 w 887987"/>
              <a:gd name="connsiteY39" fmla="*/ 327546 h 658698"/>
              <a:gd name="connsiteX40" fmla="*/ 464208 w 887987"/>
              <a:gd name="connsiteY40" fmla="*/ 368489 h 658698"/>
              <a:gd name="connsiteX41" fmla="*/ 395969 w 887987"/>
              <a:gd name="connsiteY41" fmla="*/ 245659 h 658698"/>
              <a:gd name="connsiteX42" fmla="*/ 368673 w 887987"/>
              <a:gd name="connsiteY42" fmla="*/ 204716 h 658698"/>
              <a:gd name="connsiteX43" fmla="*/ 300435 w 887987"/>
              <a:gd name="connsiteY43" fmla="*/ 177421 h 658698"/>
              <a:gd name="connsiteX44" fmla="*/ 273139 w 887987"/>
              <a:gd name="connsiteY44" fmla="*/ 259307 h 658698"/>
              <a:gd name="connsiteX45" fmla="*/ 286787 w 887987"/>
              <a:gd name="connsiteY45" fmla="*/ 354842 h 658698"/>
              <a:gd name="connsiteX46" fmla="*/ 300435 w 887987"/>
              <a:gd name="connsiteY46" fmla="*/ 395785 h 658698"/>
              <a:gd name="connsiteX47" fmla="*/ 341378 w 887987"/>
              <a:gd name="connsiteY47" fmla="*/ 423080 h 658698"/>
              <a:gd name="connsiteX48" fmla="*/ 409617 w 887987"/>
              <a:gd name="connsiteY48" fmla="*/ 450376 h 658698"/>
              <a:gd name="connsiteX49" fmla="*/ 614333 w 887987"/>
              <a:gd name="connsiteY49" fmla="*/ 368489 h 658698"/>
              <a:gd name="connsiteX50" fmla="*/ 627981 w 887987"/>
              <a:gd name="connsiteY50" fmla="*/ 327546 h 658698"/>
              <a:gd name="connsiteX51" fmla="*/ 641629 w 887987"/>
              <a:gd name="connsiteY51" fmla="*/ 177421 h 658698"/>
              <a:gd name="connsiteX52" fmla="*/ 682572 w 887987"/>
              <a:gd name="connsiteY52" fmla="*/ 191068 h 658698"/>
              <a:gd name="connsiteX53" fmla="*/ 778106 w 887987"/>
              <a:gd name="connsiteY53" fmla="*/ 286603 h 658698"/>
              <a:gd name="connsiteX54" fmla="*/ 791754 w 887987"/>
              <a:gd name="connsiteY54" fmla="*/ 327546 h 658698"/>
              <a:gd name="connsiteX55" fmla="*/ 819049 w 887987"/>
              <a:gd name="connsiteY55" fmla="*/ 54591 h 658698"/>
              <a:gd name="connsiteX56" fmla="*/ 778106 w 887987"/>
              <a:gd name="connsiteY56" fmla="*/ 40943 h 658698"/>
              <a:gd name="connsiteX57" fmla="*/ 709867 w 887987"/>
              <a:gd name="connsiteY57" fmla="*/ 122830 h 658698"/>
              <a:gd name="connsiteX58" fmla="*/ 682572 w 887987"/>
              <a:gd name="connsiteY58" fmla="*/ 177421 h 658698"/>
              <a:gd name="connsiteX59" fmla="*/ 641629 w 887987"/>
              <a:gd name="connsiteY59" fmla="*/ 204716 h 658698"/>
              <a:gd name="connsiteX60" fmla="*/ 546094 w 887987"/>
              <a:gd name="connsiteY60" fmla="*/ 150125 h 658698"/>
              <a:gd name="connsiteX61" fmla="*/ 491503 w 887987"/>
              <a:gd name="connsiteY61" fmla="*/ 122830 h 658698"/>
              <a:gd name="connsiteX62" fmla="*/ 450560 w 887987"/>
              <a:gd name="connsiteY62" fmla="*/ 95534 h 658698"/>
              <a:gd name="connsiteX63" fmla="*/ 436912 w 887987"/>
              <a:gd name="connsiteY63" fmla="*/ 259307 h 658698"/>
              <a:gd name="connsiteX64" fmla="*/ 532446 w 887987"/>
              <a:gd name="connsiteY64" fmla="*/ 245659 h 658698"/>
              <a:gd name="connsiteX65" fmla="*/ 573390 w 887987"/>
              <a:gd name="connsiteY65" fmla="*/ 218364 h 658698"/>
              <a:gd name="connsiteX66" fmla="*/ 627981 w 887987"/>
              <a:gd name="connsiteY66" fmla="*/ 54591 h 658698"/>
              <a:gd name="connsiteX67" fmla="*/ 723515 w 887987"/>
              <a:gd name="connsiteY67" fmla="*/ 109182 h 658698"/>
              <a:gd name="connsiteX68" fmla="*/ 750811 w 887987"/>
              <a:gd name="connsiteY68" fmla="*/ 191068 h 658698"/>
              <a:gd name="connsiteX69" fmla="*/ 764458 w 887987"/>
              <a:gd name="connsiteY69" fmla="*/ 300250 h 658698"/>
              <a:gd name="connsiteX70" fmla="*/ 805402 w 887987"/>
              <a:gd name="connsiteY70" fmla="*/ 259307 h 658698"/>
              <a:gd name="connsiteX71" fmla="*/ 832697 w 887987"/>
              <a:gd name="connsiteY71" fmla="*/ 191068 h 658698"/>
              <a:gd name="connsiteX72" fmla="*/ 859993 w 887987"/>
              <a:gd name="connsiteY72" fmla="*/ 136477 h 658698"/>
              <a:gd name="connsiteX73" fmla="*/ 859993 w 887987"/>
              <a:gd name="connsiteY73" fmla="*/ 27295 h 658698"/>
              <a:gd name="connsiteX74" fmla="*/ 805402 w 887987"/>
              <a:gd name="connsiteY74" fmla="*/ 0 h 658698"/>
              <a:gd name="connsiteX75" fmla="*/ 723515 w 887987"/>
              <a:gd name="connsiteY75" fmla="*/ 13647 h 658698"/>
              <a:gd name="connsiteX76" fmla="*/ 559742 w 887987"/>
              <a:gd name="connsiteY76" fmla="*/ 27295 h 658698"/>
              <a:gd name="connsiteX77" fmla="*/ 546094 w 887987"/>
              <a:gd name="connsiteY77" fmla="*/ 68239 h 658698"/>
              <a:gd name="connsiteX78" fmla="*/ 464208 w 887987"/>
              <a:gd name="connsiteY78" fmla="*/ 136477 h 658698"/>
              <a:gd name="connsiteX79" fmla="*/ 423264 w 887987"/>
              <a:gd name="connsiteY79" fmla="*/ 150125 h 658698"/>
              <a:gd name="connsiteX80" fmla="*/ 355026 w 887987"/>
              <a:gd name="connsiteY80" fmla="*/ 245659 h 658698"/>
              <a:gd name="connsiteX81" fmla="*/ 327730 w 887987"/>
              <a:gd name="connsiteY81" fmla="*/ 286603 h 658698"/>
              <a:gd name="connsiteX82" fmla="*/ 259491 w 887987"/>
              <a:gd name="connsiteY82" fmla="*/ 368489 h 658698"/>
              <a:gd name="connsiteX83" fmla="*/ 191252 w 887987"/>
              <a:gd name="connsiteY83" fmla="*/ 354842 h 658698"/>
              <a:gd name="connsiteX84" fmla="*/ 95718 w 887987"/>
              <a:gd name="connsiteY84" fmla="*/ 286603 h 658698"/>
              <a:gd name="connsiteX85" fmla="*/ 27479 w 887987"/>
              <a:gd name="connsiteY85" fmla="*/ 204716 h 658698"/>
              <a:gd name="connsiteX86" fmla="*/ 13832 w 887987"/>
              <a:gd name="connsiteY86" fmla="*/ 163773 h 658698"/>
              <a:gd name="connsiteX87" fmla="*/ 123014 w 887987"/>
              <a:gd name="connsiteY87" fmla="*/ 177421 h 658698"/>
              <a:gd name="connsiteX88" fmla="*/ 163957 w 887987"/>
              <a:gd name="connsiteY88" fmla="*/ 218364 h 658698"/>
              <a:gd name="connsiteX89" fmla="*/ 204900 w 887987"/>
              <a:gd name="connsiteY89" fmla="*/ 245659 h 658698"/>
              <a:gd name="connsiteX90" fmla="*/ 273139 w 887987"/>
              <a:gd name="connsiteY90" fmla="*/ 313898 h 658698"/>
              <a:gd name="connsiteX91" fmla="*/ 286787 w 887987"/>
              <a:gd name="connsiteY91" fmla="*/ 409433 h 658698"/>
              <a:gd name="connsiteX92" fmla="*/ 573390 w 887987"/>
              <a:gd name="connsiteY92" fmla="*/ 559558 h 658698"/>
              <a:gd name="connsiteX93" fmla="*/ 587037 w 887987"/>
              <a:gd name="connsiteY93" fmla="*/ 504967 h 658698"/>
              <a:gd name="connsiteX94" fmla="*/ 600685 w 887987"/>
              <a:gd name="connsiteY94" fmla="*/ 395785 h 658698"/>
              <a:gd name="connsiteX95" fmla="*/ 641629 w 887987"/>
              <a:gd name="connsiteY95" fmla="*/ 423080 h 658698"/>
              <a:gd name="connsiteX96" fmla="*/ 709867 w 887987"/>
              <a:gd name="connsiteY96" fmla="*/ 504967 h 658698"/>
              <a:gd name="connsiteX97" fmla="*/ 764458 w 887987"/>
              <a:gd name="connsiteY97" fmla="*/ 491319 h 658698"/>
              <a:gd name="connsiteX98" fmla="*/ 791754 w 887987"/>
              <a:gd name="connsiteY98" fmla="*/ 450376 h 658698"/>
              <a:gd name="connsiteX99" fmla="*/ 778106 w 887987"/>
              <a:gd name="connsiteY99" fmla="*/ 354842 h 6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7987" h="658698">
                <a:moveTo>
                  <a:pt x="314082" y="354842"/>
                </a:moveTo>
                <a:cubicBezTo>
                  <a:pt x="327730" y="373039"/>
                  <a:pt x="336100" y="396816"/>
                  <a:pt x="355026" y="409433"/>
                </a:cubicBezTo>
                <a:cubicBezTo>
                  <a:pt x="378966" y="425393"/>
                  <a:pt x="412973" y="420768"/>
                  <a:pt x="436912" y="436728"/>
                </a:cubicBezTo>
                <a:cubicBezTo>
                  <a:pt x="497156" y="476891"/>
                  <a:pt x="461771" y="460807"/>
                  <a:pt x="546094" y="477671"/>
                </a:cubicBezTo>
                <a:cubicBezTo>
                  <a:pt x="568840" y="473122"/>
                  <a:pt x="594193" y="475533"/>
                  <a:pt x="614333" y="464024"/>
                </a:cubicBezTo>
                <a:cubicBezTo>
                  <a:pt x="651758" y="442639"/>
                  <a:pt x="637966" y="398781"/>
                  <a:pt x="655276" y="368489"/>
                </a:cubicBezTo>
                <a:cubicBezTo>
                  <a:pt x="664852" y="351731"/>
                  <a:pt x="682572" y="341194"/>
                  <a:pt x="696220" y="327546"/>
                </a:cubicBezTo>
                <a:cubicBezTo>
                  <a:pt x="700769" y="341194"/>
                  <a:pt x="695481" y="368489"/>
                  <a:pt x="709867" y="368489"/>
                </a:cubicBezTo>
                <a:cubicBezTo>
                  <a:pt x="724253" y="368489"/>
                  <a:pt x="723515" y="341932"/>
                  <a:pt x="723515" y="327546"/>
                </a:cubicBezTo>
                <a:cubicBezTo>
                  <a:pt x="723515" y="308789"/>
                  <a:pt x="717256" y="290195"/>
                  <a:pt x="709867" y="272955"/>
                </a:cubicBezTo>
                <a:cubicBezTo>
                  <a:pt x="694979" y="238216"/>
                  <a:pt x="674714" y="221259"/>
                  <a:pt x="641629" y="204716"/>
                </a:cubicBezTo>
                <a:cubicBezTo>
                  <a:pt x="628762" y="198282"/>
                  <a:pt x="614333" y="195617"/>
                  <a:pt x="600685" y="191068"/>
                </a:cubicBezTo>
                <a:cubicBezTo>
                  <a:pt x="596136" y="204716"/>
                  <a:pt x="592704" y="218789"/>
                  <a:pt x="587037" y="232012"/>
                </a:cubicBezTo>
                <a:cubicBezTo>
                  <a:pt x="579023" y="250712"/>
                  <a:pt x="562619" y="266463"/>
                  <a:pt x="559742" y="286603"/>
                </a:cubicBezTo>
                <a:cubicBezTo>
                  <a:pt x="557708" y="300844"/>
                  <a:pt x="569438" y="313714"/>
                  <a:pt x="573390" y="327546"/>
                </a:cubicBezTo>
                <a:cubicBezTo>
                  <a:pt x="578543" y="345581"/>
                  <a:pt x="582488" y="363940"/>
                  <a:pt x="587037" y="382137"/>
                </a:cubicBezTo>
                <a:cubicBezTo>
                  <a:pt x="577939" y="395785"/>
                  <a:pt x="575655" y="427058"/>
                  <a:pt x="559742" y="423080"/>
                </a:cubicBezTo>
                <a:cubicBezTo>
                  <a:pt x="540005" y="418146"/>
                  <a:pt x="546832" y="382875"/>
                  <a:pt x="532446" y="368489"/>
                </a:cubicBezTo>
                <a:cubicBezTo>
                  <a:pt x="509249" y="345292"/>
                  <a:pt x="477855" y="332095"/>
                  <a:pt x="450560" y="313898"/>
                </a:cubicBezTo>
                <a:lnTo>
                  <a:pt x="409617" y="286603"/>
                </a:lnTo>
                <a:lnTo>
                  <a:pt x="368673" y="259307"/>
                </a:lnTo>
                <a:cubicBezTo>
                  <a:pt x="350476" y="263856"/>
                  <a:pt x="330368" y="263649"/>
                  <a:pt x="314082" y="272955"/>
                </a:cubicBezTo>
                <a:cubicBezTo>
                  <a:pt x="249045" y="310119"/>
                  <a:pt x="251712" y="380225"/>
                  <a:pt x="286787" y="450376"/>
                </a:cubicBezTo>
                <a:cubicBezTo>
                  <a:pt x="301458" y="479718"/>
                  <a:pt x="368673" y="504967"/>
                  <a:pt x="368673" y="504967"/>
                </a:cubicBezTo>
                <a:cubicBezTo>
                  <a:pt x="423264" y="500418"/>
                  <a:pt x="479773" y="506368"/>
                  <a:pt x="532446" y="491319"/>
                </a:cubicBezTo>
                <a:cubicBezTo>
                  <a:pt x="548217" y="486813"/>
                  <a:pt x="548144" y="461974"/>
                  <a:pt x="559742" y="450376"/>
                </a:cubicBezTo>
                <a:cubicBezTo>
                  <a:pt x="571340" y="438778"/>
                  <a:pt x="587037" y="432179"/>
                  <a:pt x="600685" y="423080"/>
                </a:cubicBezTo>
                <a:cubicBezTo>
                  <a:pt x="588851" y="281078"/>
                  <a:pt x="629324" y="273723"/>
                  <a:pt x="532446" y="218364"/>
                </a:cubicBezTo>
                <a:cubicBezTo>
                  <a:pt x="519956" y="211227"/>
                  <a:pt x="505151" y="209265"/>
                  <a:pt x="491503" y="204716"/>
                </a:cubicBezTo>
                <a:cubicBezTo>
                  <a:pt x="425260" y="214179"/>
                  <a:pt x="393478" y="208444"/>
                  <a:pt x="341378" y="245659"/>
                </a:cubicBezTo>
                <a:cubicBezTo>
                  <a:pt x="325672" y="256877"/>
                  <a:pt x="314083" y="272955"/>
                  <a:pt x="300435" y="286603"/>
                </a:cubicBezTo>
                <a:cubicBezTo>
                  <a:pt x="295886" y="304800"/>
                  <a:pt x="291940" y="323159"/>
                  <a:pt x="286787" y="341194"/>
                </a:cubicBezTo>
                <a:cubicBezTo>
                  <a:pt x="274237" y="385120"/>
                  <a:pt x="256054" y="392347"/>
                  <a:pt x="300435" y="436728"/>
                </a:cubicBezTo>
                <a:cubicBezTo>
                  <a:pt x="323632" y="459925"/>
                  <a:pt x="355026" y="473122"/>
                  <a:pt x="382321" y="491319"/>
                </a:cubicBezTo>
                <a:cubicBezTo>
                  <a:pt x="432363" y="486770"/>
                  <a:pt x="483313" y="488199"/>
                  <a:pt x="532446" y="477671"/>
                </a:cubicBezTo>
                <a:cubicBezTo>
                  <a:pt x="583983" y="466628"/>
                  <a:pt x="569411" y="444685"/>
                  <a:pt x="587037" y="409433"/>
                </a:cubicBezTo>
                <a:cubicBezTo>
                  <a:pt x="639953" y="303599"/>
                  <a:pt x="593674" y="430463"/>
                  <a:pt x="627981" y="327546"/>
                </a:cubicBezTo>
                <a:cubicBezTo>
                  <a:pt x="623432" y="309349"/>
                  <a:pt x="626050" y="287602"/>
                  <a:pt x="614333" y="272955"/>
                </a:cubicBezTo>
                <a:cubicBezTo>
                  <a:pt x="591490" y="244402"/>
                  <a:pt x="540545" y="267518"/>
                  <a:pt x="518799" y="272955"/>
                </a:cubicBezTo>
                <a:cubicBezTo>
                  <a:pt x="509700" y="291152"/>
                  <a:pt x="501597" y="309882"/>
                  <a:pt x="491503" y="327546"/>
                </a:cubicBezTo>
                <a:cubicBezTo>
                  <a:pt x="483365" y="341787"/>
                  <a:pt x="478879" y="375824"/>
                  <a:pt x="464208" y="368489"/>
                </a:cubicBezTo>
                <a:cubicBezTo>
                  <a:pt x="406832" y="339801"/>
                  <a:pt x="417713" y="289146"/>
                  <a:pt x="395969" y="245659"/>
                </a:cubicBezTo>
                <a:cubicBezTo>
                  <a:pt x="388633" y="230988"/>
                  <a:pt x="377772" y="218364"/>
                  <a:pt x="368673" y="204716"/>
                </a:cubicBezTo>
                <a:cubicBezTo>
                  <a:pt x="360660" y="180676"/>
                  <a:pt x="353903" y="115043"/>
                  <a:pt x="300435" y="177421"/>
                </a:cubicBezTo>
                <a:cubicBezTo>
                  <a:pt x="281710" y="199266"/>
                  <a:pt x="273139" y="259307"/>
                  <a:pt x="273139" y="259307"/>
                </a:cubicBezTo>
                <a:cubicBezTo>
                  <a:pt x="277688" y="291152"/>
                  <a:pt x="280478" y="323298"/>
                  <a:pt x="286787" y="354842"/>
                </a:cubicBezTo>
                <a:cubicBezTo>
                  <a:pt x="289608" y="368949"/>
                  <a:pt x="291448" y="384552"/>
                  <a:pt x="300435" y="395785"/>
                </a:cubicBezTo>
                <a:cubicBezTo>
                  <a:pt x="310682" y="408593"/>
                  <a:pt x="326707" y="415745"/>
                  <a:pt x="341378" y="423080"/>
                </a:cubicBezTo>
                <a:cubicBezTo>
                  <a:pt x="363290" y="434036"/>
                  <a:pt x="386871" y="441277"/>
                  <a:pt x="409617" y="450376"/>
                </a:cubicBezTo>
                <a:cubicBezTo>
                  <a:pt x="582831" y="423727"/>
                  <a:pt x="568544" y="475327"/>
                  <a:pt x="614333" y="368489"/>
                </a:cubicBezTo>
                <a:cubicBezTo>
                  <a:pt x="620000" y="355266"/>
                  <a:pt x="623432" y="341194"/>
                  <a:pt x="627981" y="327546"/>
                </a:cubicBezTo>
                <a:cubicBezTo>
                  <a:pt x="632530" y="277504"/>
                  <a:pt x="622967" y="224075"/>
                  <a:pt x="641629" y="177421"/>
                </a:cubicBezTo>
                <a:cubicBezTo>
                  <a:pt x="646972" y="164064"/>
                  <a:pt x="670373" y="183444"/>
                  <a:pt x="682572" y="191068"/>
                </a:cubicBezTo>
                <a:cubicBezTo>
                  <a:pt x="725246" y="217739"/>
                  <a:pt x="756261" y="242913"/>
                  <a:pt x="778106" y="286603"/>
                </a:cubicBezTo>
                <a:cubicBezTo>
                  <a:pt x="784540" y="299470"/>
                  <a:pt x="787205" y="313898"/>
                  <a:pt x="791754" y="327546"/>
                </a:cubicBezTo>
                <a:cubicBezTo>
                  <a:pt x="815621" y="232080"/>
                  <a:pt x="833275" y="175507"/>
                  <a:pt x="819049" y="54591"/>
                </a:cubicBezTo>
                <a:cubicBezTo>
                  <a:pt x="817368" y="40304"/>
                  <a:pt x="791754" y="45492"/>
                  <a:pt x="778106" y="40943"/>
                </a:cubicBezTo>
                <a:cubicBezTo>
                  <a:pt x="740470" y="78579"/>
                  <a:pt x="735201" y="78495"/>
                  <a:pt x="709867" y="122830"/>
                </a:cubicBezTo>
                <a:cubicBezTo>
                  <a:pt x="699773" y="140494"/>
                  <a:pt x="695596" y="161792"/>
                  <a:pt x="682572" y="177421"/>
                </a:cubicBezTo>
                <a:cubicBezTo>
                  <a:pt x="672071" y="190022"/>
                  <a:pt x="655277" y="195618"/>
                  <a:pt x="641629" y="204716"/>
                </a:cubicBezTo>
                <a:cubicBezTo>
                  <a:pt x="535893" y="178282"/>
                  <a:pt x="633659" y="212671"/>
                  <a:pt x="546094" y="150125"/>
                </a:cubicBezTo>
                <a:cubicBezTo>
                  <a:pt x="529539" y="138300"/>
                  <a:pt x="509167" y="132924"/>
                  <a:pt x="491503" y="122830"/>
                </a:cubicBezTo>
                <a:cubicBezTo>
                  <a:pt x="477262" y="114692"/>
                  <a:pt x="464208" y="104633"/>
                  <a:pt x="450560" y="95534"/>
                </a:cubicBezTo>
                <a:cubicBezTo>
                  <a:pt x="436380" y="130984"/>
                  <a:pt x="386891" y="221791"/>
                  <a:pt x="436912" y="259307"/>
                </a:cubicBezTo>
                <a:cubicBezTo>
                  <a:pt x="462646" y="278608"/>
                  <a:pt x="500601" y="250208"/>
                  <a:pt x="532446" y="245659"/>
                </a:cubicBezTo>
                <a:cubicBezTo>
                  <a:pt x="546094" y="236561"/>
                  <a:pt x="568566" y="234041"/>
                  <a:pt x="573390" y="218364"/>
                </a:cubicBezTo>
                <a:cubicBezTo>
                  <a:pt x="628065" y="40670"/>
                  <a:pt x="527994" y="87920"/>
                  <a:pt x="627981" y="54591"/>
                </a:cubicBezTo>
                <a:cubicBezTo>
                  <a:pt x="636341" y="58771"/>
                  <a:pt x="714745" y="95151"/>
                  <a:pt x="723515" y="109182"/>
                </a:cubicBezTo>
                <a:cubicBezTo>
                  <a:pt x="738764" y="133580"/>
                  <a:pt x="750811" y="191068"/>
                  <a:pt x="750811" y="191068"/>
                </a:cubicBezTo>
                <a:cubicBezTo>
                  <a:pt x="755360" y="227462"/>
                  <a:pt x="741546" y="271610"/>
                  <a:pt x="764458" y="300250"/>
                </a:cubicBezTo>
                <a:cubicBezTo>
                  <a:pt x="776515" y="315322"/>
                  <a:pt x="795172" y="275674"/>
                  <a:pt x="805402" y="259307"/>
                </a:cubicBezTo>
                <a:cubicBezTo>
                  <a:pt x="818386" y="238532"/>
                  <a:pt x="822747" y="213455"/>
                  <a:pt x="832697" y="191068"/>
                </a:cubicBezTo>
                <a:cubicBezTo>
                  <a:pt x="840960" y="172477"/>
                  <a:pt x="850894" y="154674"/>
                  <a:pt x="859993" y="136477"/>
                </a:cubicBezTo>
                <a:cubicBezTo>
                  <a:pt x="868391" y="102884"/>
                  <a:pt x="887987" y="60888"/>
                  <a:pt x="859993" y="27295"/>
                </a:cubicBezTo>
                <a:cubicBezTo>
                  <a:pt x="846969" y="11666"/>
                  <a:pt x="823599" y="9098"/>
                  <a:pt x="805402" y="0"/>
                </a:cubicBezTo>
                <a:cubicBezTo>
                  <a:pt x="778106" y="4549"/>
                  <a:pt x="751018" y="10591"/>
                  <a:pt x="723515" y="13647"/>
                </a:cubicBezTo>
                <a:cubicBezTo>
                  <a:pt x="669070" y="19696"/>
                  <a:pt x="612100" y="11185"/>
                  <a:pt x="559742" y="27295"/>
                </a:cubicBezTo>
                <a:cubicBezTo>
                  <a:pt x="545992" y="31526"/>
                  <a:pt x="554074" y="56269"/>
                  <a:pt x="546094" y="68239"/>
                </a:cubicBezTo>
                <a:cubicBezTo>
                  <a:pt x="531002" y="90877"/>
                  <a:pt x="489384" y="123889"/>
                  <a:pt x="464208" y="136477"/>
                </a:cubicBezTo>
                <a:cubicBezTo>
                  <a:pt x="451341" y="142911"/>
                  <a:pt x="436912" y="145576"/>
                  <a:pt x="423264" y="150125"/>
                </a:cubicBezTo>
                <a:cubicBezTo>
                  <a:pt x="358942" y="246610"/>
                  <a:pt x="439661" y="127169"/>
                  <a:pt x="355026" y="245659"/>
                </a:cubicBezTo>
                <a:cubicBezTo>
                  <a:pt x="345492" y="259007"/>
                  <a:pt x="338231" y="274002"/>
                  <a:pt x="327730" y="286603"/>
                </a:cubicBezTo>
                <a:cubicBezTo>
                  <a:pt x="240156" y="391692"/>
                  <a:pt x="327266" y="266830"/>
                  <a:pt x="259491" y="368489"/>
                </a:cubicBezTo>
                <a:cubicBezTo>
                  <a:pt x="236745" y="363940"/>
                  <a:pt x="212972" y="362987"/>
                  <a:pt x="191252" y="354842"/>
                </a:cubicBezTo>
                <a:cubicBezTo>
                  <a:pt x="177951" y="349854"/>
                  <a:pt x="98853" y="288954"/>
                  <a:pt x="95718" y="286603"/>
                </a:cubicBezTo>
                <a:cubicBezTo>
                  <a:pt x="5261" y="105685"/>
                  <a:pt x="130361" y="333319"/>
                  <a:pt x="27479" y="204716"/>
                </a:cubicBezTo>
                <a:cubicBezTo>
                  <a:pt x="18492" y="193483"/>
                  <a:pt x="0" y="167725"/>
                  <a:pt x="13832" y="163773"/>
                </a:cubicBezTo>
                <a:cubicBezTo>
                  <a:pt x="49098" y="153697"/>
                  <a:pt x="86620" y="172872"/>
                  <a:pt x="123014" y="177421"/>
                </a:cubicBezTo>
                <a:cubicBezTo>
                  <a:pt x="136662" y="191069"/>
                  <a:pt x="149130" y="206008"/>
                  <a:pt x="163957" y="218364"/>
                </a:cubicBezTo>
                <a:cubicBezTo>
                  <a:pt x="176558" y="228865"/>
                  <a:pt x="193302" y="234061"/>
                  <a:pt x="204900" y="245659"/>
                </a:cubicBezTo>
                <a:cubicBezTo>
                  <a:pt x="295885" y="336644"/>
                  <a:pt x="163959" y="241112"/>
                  <a:pt x="273139" y="313898"/>
                </a:cubicBezTo>
                <a:cubicBezTo>
                  <a:pt x="277688" y="345743"/>
                  <a:pt x="281770" y="377658"/>
                  <a:pt x="286787" y="409433"/>
                </a:cubicBezTo>
                <a:cubicBezTo>
                  <a:pt x="326144" y="658698"/>
                  <a:pt x="262204" y="575936"/>
                  <a:pt x="573390" y="559558"/>
                </a:cubicBezTo>
                <a:cubicBezTo>
                  <a:pt x="577939" y="541361"/>
                  <a:pt x="583953" y="523469"/>
                  <a:pt x="587037" y="504967"/>
                </a:cubicBezTo>
                <a:cubicBezTo>
                  <a:pt x="593067" y="468789"/>
                  <a:pt x="580340" y="426302"/>
                  <a:pt x="600685" y="395785"/>
                </a:cubicBezTo>
                <a:cubicBezTo>
                  <a:pt x="609784" y="382137"/>
                  <a:pt x="627981" y="413982"/>
                  <a:pt x="641629" y="423080"/>
                </a:cubicBezTo>
                <a:cubicBezTo>
                  <a:pt x="653365" y="440685"/>
                  <a:pt x="688231" y="498785"/>
                  <a:pt x="709867" y="504967"/>
                </a:cubicBezTo>
                <a:cubicBezTo>
                  <a:pt x="727902" y="510120"/>
                  <a:pt x="746261" y="495868"/>
                  <a:pt x="764458" y="491319"/>
                </a:cubicBezTo>
                <a:cubicBezTo>
                  <a:pt x="773557" y="477671"/>
                  <a:pt x="790122" y="466697"/>
                  <a:pt x="791754" y="450376"/>
                </a:cubicBezTo>
                <a:cubicBezTo>
                  <a:pt x="794955" y="418368"/>
                  <a:pt x="778106" y="354842"/>
                  <a:pt x="778106" y="35484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E318D43-15C3-4B98-8F0C-A2523F00B4CF}"/>
              </a:ext>
            </a:extLst>
          </p:cNvPr>
          <p:cNvSpPr/>
          <p:nvPr/>
        </p:nvSpPr>
        <p:spPr>
          <a:xfrm>
            <a:off x="4572000" y="5486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03277B-8447-442D-9602-299616306E40}"/>
              </a:ext>
            </a:extLst>
          </p:cNvPr>
          <p:cNvCxnSpPr/>
          <p:nvPr/>
        </p:nvCxnSpPr>
        <p:spPr>
          <a:xfrm rot="10800000" flipV="1">
            <a:off x="7467600" y="4953000"/>
            <a:ext cx="1143000" cy="3048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Box 16">
            <a:extLst>
              <a:ext uri="{FF2B5EF4-FFF2-40B4-BE49-F238E27FC236}">
                <a16:creationId xmlns:a16="http://schemas.microsoft.com/office/drawing/2014/main" id="{07FE624E-E88E-41E4-9707-C846B907D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648201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CELL MEMBRANE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FFC214-CF9F-4A33-BF60-FDADBF13E113}"/>
              </a:ext>
            </a:extLst>
          </p:cNvPr>
          <p:cNvCxnSpPr/>
          <p:nvPr/>
        </p:nvCxnSpPr>
        <p:spPr>
          <a:xfrm>
            <a:off x="3124200" y="5105400"/>
            <a:ext cx="12192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Rectangle 20">
            <a:extLst>
              <a:ext uri="{FF2B5EF4-FFF2-40B4-BE49-F238E27FC236}">
                <a16:creationId xmlns:a16="http://schemas.microsoft.com/office/drawing/2014/main" id="{DE587355-034B-4DEC-92AA-0FB5F8C3C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76800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Nucleus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B94ABF-9914-433D-8125-F94D5B26B276}"/>
              </a:ext>
            </a:extLst>
          </p:cNvPr>
          <p:cNvCxnSpPr/>
          <p:nvPr/>
        </p:nvCxnSpPr>
        <p:spPr>
          <a:xfrm rot="10800000">
            <a:off x="6553200" y="5867400"/>
            <a:ext cx="14478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Rectangle 25">
            <a:extLst>
              <a:ext uri="{FF2B5EF4-FFF2-40B4-BE49-F238E27FC236}">
                <a16:creationId xmlns:a16="http://schemas.microsoft.com/office/drawing/2014/main" id="{ABC74207-26ED-44C0-B827-03D9D3DAE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1" y="6096000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Cytoplasm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AC2F4546-337D-4B33-9F08-30B41A14B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Interphase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12" descr="animal_interphase">
            <a:extLst>
              <a:ext uri="{FF2B5EF4-FFF2-40B4-BE49-F238E27FC236}">
                <a16:creationId xmlns:a16="http://schemas.microsoft.com/office/drawing/2014/main" id="{FDD240B6-4A7C-4536-A50A-389A30F4DB4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147888"/>
            <a:ext cx="3429000" cy="3429000"/>
          </a:xfrm>
          <a:noFill/>
        </p:spPr>
      </p:pic>
      <p:pic>
        <p:nvPicPr>
          <p:cNvPr id="20484" name="Picture 13" descr="plant_interphase">
            <a:extLst>
              <a:ext uri="{FF2B5EF4-FFF2-40B4-BE49-F238E27FC236}">
                <a16:creationId xmlns:a16="http://schemas.microsoft.com/office/drawing/2014/main" id="{9DF9101F-1202-4274-85E6-F57DFED3AE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147888"/>
            <a:ext cx="3429000" cy="3429000"/>
          </a:xfrm>
          <a:noFill/>
        </p:spPr>
      </p:pic>
      <p:sp>
        <p:nvSpPr>
          <p:cNvPr id="20485" name="Text Box 8">
            <a:extLst>
              <a:ext uri="{FF2B5EF4-FFF2-40B4-BE49-F238E27FC236}">
                <a16:creationId xmlns:a16="http://schemas.microsoft.com/office/drawing/2014/main" id="{DFD82831-A689-413D-BA24-074A7D3C2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050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6" name="Text Box 9">
            <a:extLst>
              <a:ext uri="{FF2B5EF4-FFF2-40B4-BE49-F238E27FC236}">
                <a16:creationId xmlns:a16="http://schemas.microsoft.com/office/drawing/2014/main" id="{4F541592-5BEB-4D4D-B7C4-B1F343F2F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7" name="Text Box 10">
            <a:extLst>
              <a:ext uri="{FF2B5EF4-FFF2-40B4-BE49-F238E27FC236}">
                <a16:creationId xmlns:a16="http://schemas.microsoft.com/office/drawing/2014/main" id="{6668782C-55E2-4BC7-ADA3-1BF613403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Animal Cell</a:t>
            </a:r>
          </a:p>
        </p:txBody>
      </p:sp>
      <p:sp>
        <p:nvSpPr>
          <p:cNvPr id="20488" name="Text Box 11">
            <a:extLst>
              <a:ext uri="{FF2B5EF4-FFF2-40B4-BE49-F238E27FC236}">
                <a16:creationId xmlns:a16="http://schemas.microsoft.com/office/drawing/2014/main" id="{609132C8-1411-4C5C-9507-2944FD4F8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Plant Cell</a:t>
            </a:r>
          </a:p>
        </p:txBody>
      </p:sp>
      <p:sp>
        <p:nvSpPr>
          <p:cNvPr id="20489" name="Text Box 14">
            <a:extLst>
              <a:ext uri="{FF2B5EF4-FFF2-40B4-BE49-F238E27FC236}">
                <a16:creationId xmlns:a16="http://schemas.microsoft.com/office/drawing/2014/main" id="{4DE6A21E-026A-4111-AEAE-89CB4B63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3246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Photographs from: http://www.bioweb.uncc.edu/biol1110/Stages.htm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A73C-651C-4DA0-A6A8-80D24743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1770063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sz="7300" b="1" dirty="0">
                <a:solidFill>
                  <a:srgbClr val="FF0000"/>
                </a:solidFill>
              </a:rPr>
              <a:t>Prophase </a:t>
            </a:r>
            <a:br>
              <a:rPr lang="en-US" sz="7300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step in Mitosis</a:t>
            </a:r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45B33C3B-9492-4A06-AB1D-96674E13A2F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0" y="2133600"/>
            <a:ext cx="9144000" cy="2514600"/>
          </a:xfrm>
        </p:spPr>
        <p:txBody>
          <a:bodyPr rtlCol="0">
            <a:normAutofit/>
          </a:bodyPr>
          <a:lstStyle/>
          <a:p>
            <a:pPr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Mitosis begins. Chromosomes condense into </a:t>
            </a:r>
            <a:r>
              <a:rPr lang="en-US" b="1" dirty="0" err="1">
                <a:solidFill>
                  <a:srgbClr val="FF0000"/>
                </a:solidFill>
              </a:rPr>
              <a:t>rodlike</a:t>
            </a:r>
            <a:r>
              <a:rPr lang="en-US" b="1" dirty="0">
                <a:solidFill>
                  <a:srgbClr val="FF0000"/>
                </a:solidFill>
              </a:rPr>
              <a:t> structures. </a:t>
            </a:r>
            <a:r>
              <a:rPr lang="en-US" dirty="0">
                <a:solidFill>
                  <a:srgbClr val="FF0000"/>
                </a:solidFill>
              </a:rPr>
              <a:t>(cell begins to divide) </a:t>
            </a:r>
          </a:p>
          <a:p>
            <a:pPr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b="1" u="sng" dirty="0" err="1"/>
              <a:t>Centrioles</a:t>
            </a:r>
            <a:r>
              <a:rPr lang="en-US" dirty="0"/>
              <a:t> (or poles) appear and begin to move to opposite end of the cell. </a:t>
            </a:r>
          </a:p>
          <a:p>
            <a:pPr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b="1" u="sng" dirty="0">
                <a:solidFill>
                  <a:schemeClr val="bg1"/>
                </a:solidFill>
              </a:rPr>
              <a:t>Spindle fibers</a:t>
            </a:r>
            <a:r>
              <a:rPr lang="en-US" dirty="0"/>
              <a:t> form between the poles.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DBB90B-442E-451A-9369-CC92F62A7375}"/>
              </a:ext>
            </a:extLst>
          </p:cNvPr>
          <p:cNvSpPr/>
          <p:nvPr/>
        </p:nvSpPr>
        <p:spPr>
          <a:xfrm>
            <a:off x="3657600" y="4800600"/>
            <a:ext cx="4191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8601127-23EC-4D3A-B52F-35E58CA21099}"/>
              </a:ext>
            </a:extLst>
          </p:cNvPr>
          <p:cNvSpPr/>
          <p:nvPr/>
        </p:nvSpPr>
        <p:spPr>
          <a:xfrm>
            <a:off x="4343400" y="5257800"/>
            <a:ext cx="838200" cy="838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8ECC38-05F0-453C-AEDF-16C296C8F79A}"/>
              </a:ext>
            </a:extLst>
          </p:cNvPr>
          <p:cNvCxnSpPr/>
          <p:nvPr/>
        </p:nvCxnSpPr>
        <p:spPr>
          <a:xfrm rot="10800000" flipV="1">
            <a:off x="7467600" y="4953000"/>
            <a:ext cx="1143000" cy="3048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TextBox 16">
            <a:extLst>
              <a:ext uri="{FF2B5EF4-FFF2-40B4-BE49-F238E27FC236}">
                <a16:creationId xmlns:a16="http://schemas.microsoft.com/office/drawing/2014/main" id="{7E81C07D-375F-4BD1-B0DD-9A43EBAE9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648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Centrioles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96E12C-8C94-48D9-8D44-1F4E48F1DE81}"/>
              </a:ext>
            </a:extLst>
          </p:cNvPr>
          <p:cNvCxnSpPr>
            <a:endCxn id="16" idx="1"/>
          </p:cNvCxnSpPr>
          <p:nvPr/>
        </p:nvCxnSpPr>
        <p:spPr>
          <a:xfrm>
            <a:off x="3352801" y="5257801"/>
            <a:ext cx="1173163" cy="282575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Rectangle 20">
            <a:extLst>
              <a:ext uri="{FF2B5EF4-FFF2-40B4-BE49-F238E27FC236}">
                <a16:creationId xmlns:a16="http://schemas.microsoft.com/office/drawing/2014/main" id="{8FEFEF3D-E13E-4798-B83B-599718E46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4876800"/>
            <a:ext cx="196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Sister chromatids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8D9F4A-9D22-4A99-A9FD-2AEA028DB46E}"/>
              </a:ext>
            </a:extLst>
          </p:cNvPr>
          <p:cNvCxnSpPr/>
          <p:nvPr/>
        </p:nvCxnSpPr>
        <p:spPr>
          <a:xfrm rot="10800000">
            <a:off x="6934200" y="6096000"/>
            <a:ext cx="14478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Rectangle 25">
            <a:extLst>
              <a:ext uri="{FF2B5EF4-FFF2-40B4-BE49-F238E27FC236}">
                <a16:creationId xmlns:a16="http://schemas.microsoft.com/office/drawing/2014/main" id="{B48B7F92-7250-4C05-AFC1-1D7724AA8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09600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Spindle fibers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ED7F193-BAFF-4925-81F7-867C0EDAD560}"/>
              </a:ext>
            </a:extLst>
          </p:cNvPr>
          <p:cNvSpPr/>
          <p:nvPr/>
        </p:nvSpPr>
        <p:spPr>
          <a:xfrm>
            <a:off x="4540251" y="5418139"/>
            <a:ext cx="93663" cy="2190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5D0780C-4EA6-4F4B-B633-E791C95CA938}"/>
              </a:ext>
            </a:extLst>
          </p:cNvPr>
          <p:cNvSpPr/>
          <p:nvPr/>
        </p:nvSpPr>
        <p:spPr>
          <a:xfrm>
            <a:off x="4525963" y="5459413"/>
            <a:ext cx="165100" cy="80962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479892C-E6BB-4449-A987-CD30D0D113E4}"/>
              </a:ext>
            </a:extLst>
          </p:cNvPr>
          <p:cNvSpPr/>
          <p:nvPr/>
        </p:nvSpPr>
        <p:spPr>
          <a:xfrm>
            <a:off x="4678363" y="5611813"/>
            <a:ext cx="165100" cy="80962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9EC2A6E-FC25-4BD4-A1F6-4BBC752FFA03}"/>
              </a:ext>
            </a:extLst>
          </p:cNvPr>
          <p:cNvSpPr/>
          <p:nvPr/>
        </p:nvSpPr>
        <p:spPr>
          <a:xfrm>
            <a:off x="4692651" y="5570539"/>
            <a:ext cx="93663" cy="2190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56C2356D-5255-476F-A3EF-3730F3B5034F}"/>
              </a:ext>
            </a:extLst>
          </p:cNvPr>
          <p:cNvSpPr/>
          <p:nvPr/>
        </p:nvSpPr>
        <p:spPr>
          <a:xfrm>
            <a:off x="4845051" y="5722939"/>
            <a:ext cx="93663" cy="2190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BF2ADA1-4B34-413F-8107-60441E380890}"/>
              </a:ext>
            </a:extLst>
          </p:cNvPr>
          <p:cNvSpPr/>
          <p:nvPr/>
        </p:nvSpPr>
        <p:spPr>
          <a:xfrm>
            <a:off x="4830763" y="5764213"/>
            <a:ext cx="165100" cy="80962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92F5E32-BA5A-475B-918B-EE177F2F81C3}"/>
              </a:ext>
            </a:extLst>
          </p:cNvPr>
          <p:cNvSpPr/>
          <p:nvPr/>
        </p:nvSpPr>
        <p:spPr>
          <a:xfrm>
            <a:off x="4800601" y="5410200"/>
            <a:ext cx="163513" cy="8255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22BA169-28BD-4E9A-BDCA-57BEB6758D47}"/>
              </a:ext>
            </a:extLst>
          </p:cNvPr>
          <p:cNvSpPr/>
          <p:nvPr/>
        </p:nvSpPr>
        <p:spPr>
          <a:xfrm>
            <a:off x="4876801" y="5334001"/>
            <a:ext cx="93663" cy="2190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74ADDD32-E539-44F6-A748-51D22F1F73B1}"/>
              </a:ext>
            </a:extLst>
          </p:cNvPr>
          <p:cNvSpPr/>
          <p:nvPr/>
        </p:nvSpPr>
        <p:spPr>
          <a:xfrm>
            <a:off x="5791200" y="5257800"/>
            <a:ext cx="6096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5484F2C5-D7FE-4CC7-BC0E-A3F7605CFAB6}"/>
              </a:ext>
            </a:extLst>
          </p:cNvPr>
          <p:cNvSpPr/>
          <p:nvPr/>
        </p:nvSpPr>
        <p:spPr>
          <a:xfrm flipH="1">
            <a:off x="6858000" y="5257800"/>
            <a:ext cx="685800" cy="1066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E68ADD8-7F0A-406B-8109-C03486398686}"/>
              </a:ext>
            </a:extLst>
          </p:cNvPr>
          <p:cNvSpPr/>
          <p:nvPr/>
        </p:nvSpPr>
        <p:spPr>
          <a:xfrm>
            <a:off x="6324600" y="5105400"/>
            <a:ext cx="457200" cy="838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0ED3349F-B9D1-4F04-8BAE-A575B768B062}"/>
              </a:ext>
            </a:extLst>
          </p:cNvPr>
          <p:cNvSpPr/>
          <p:nvPr/>
        </p:nvSpPr>
        <p:spPr>
          <a:xfrm>
            <a:off x="6096000" y="5943600"/>
            <a:ext cx="914400" cy="533400"/>
          </a:xfrm>
          <a:prstGeom prst="arc">
            <a:avLst>
              <a:gd name="adj1" fmla="val 1744307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F51D96D3-1600-49C4-AB6A-C5F752923464}"/>
              </a:ext>
            </a:extLst>
          </p:cNvPr>
          <p:cNvSpPr/>
          <p:nvPr/>
        </p:nvSpPr>
        <p:spPr>
          <a:xfrm flipH="1">
            <a:off x="7010400" y="5638800"/>
            <a:ext cx="914400" cy="838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BCE041B5-48D5-421C-851B-C5AD5D8CED05}"/>
              </a:ext>
            </a:extLst>
          </p:cNvPr>
          <p:cNvSpPr/>
          <p:nvPr/>
        </p:nvSpPr>
        <p:spPr>
          <a:xfrm rot="3805836" flipH="1">
            <a:off x="5849938" y="5780088"/>
            <a:ext cx="685800" cy="1066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1409FB-C966-4E91-B284-FB5821796D85}"/>
              </a:ext>
            </a:extLst>
          </p:cNvPr>
          <p:cNvSpPr/>
          <p:nvPr/>
        </p:nvSpPr>
        <p:spPr>
          <a:xfrm>
            <a:off x="6324600" y="5029200"/>
            <a:ext cx="4603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AD16D86-26C0-48C9-949F-E58252742A23}"/>
              </a:ext>
            </a:extLst>
          </p:cNvPr>
          <p:cNvSpPr/>
          <p:nvPr/>
        </p:nvSpPr>
        <p:spPr>
          <a:xfrm>
            <a:off x="7315201" y="53340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77524E8-1D96-4223-A887-F084207B991C}"/>
              </a:ext>
            </a:extLst>
          </p:cNvPr>
          <p:cNvSpPr/>
          <p:nvPr/>
        </p:nvSpPr>
        <p:spPr>
          <a:xfrm>
            <a:off x="7239000" y="58674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F340C0-85BD-4BCD-B5FA-A484347CE72F}"/>
              </a:ext>
            </a:extLst>
          </p:cNvPr>
          <p:cNvSpPr/>
          <p:nvPr/>
        </p:nvSpPr>
        <p:spPr>
          <a:xfrm>
            <a:off x="6553201" y="57912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11DBAF3-88DC-43EE-9826-0AE71C23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/>
              <a:t>Prophase</a:t>
            </a:r>
          </a:p>
        </p:txBody>
      </p:sp>
      <p:pic>
        <p:nvPicPr>
          <p:cNvPr id="22531" name="Picture 10" descr="animal_prophase">
            <a:extLst>
              <a:ext uri="{FF2B5EF4-FFF2-40B4-BE49-F238E27FC236}">
                <a16:creationId xmlns:a16="http://schemas.microsoft.com/office/drawing/2014/main" id="{92BB3505-D8C1-4DAD-B517-96AE314541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667000"/>
            <a:ext cx="3429000" cy="3429000"/>
          </a:xfrm>
          <a:noFill/>
        </p:spPr>
      </p:pic>
      <p:pic>
        <p:nvPicPr>
          <p:cNvPr id="22532" name="Picture 14" descr="plant_prophase">
            <a:extLst>
              <a:ext uri="{FF2B5EF4-FFF2-40B4-BE49-F238E27FC236}">
                <a16:creationId xmlns:a16="http://schemas.microsoft.com/office/drawing/2014/main" id="{ABD6E7E7-45F6-45A7-AA19-CEDF567D936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147888"/>
            <a:ext cx="3429000" cy="3429000"/>
          </a:xfrm>
          <a:noFill/>
        </p:spPr>
      </p:pic>
      <p:sp>
        <p:nvSpPr>
          <p:cNvPr id="22533" name="Text Box 3">
            <a:extLst>
              <a:ext uri="{FF2B5EF4-FFF2-40B4-BE49-F238E27FC236}">
                <a16:creationId xmlns:a16="http://schemas.microsoft.com/office/drawing/2014/main" id="{DDF6BE3B-8961-4267-A465-382812A47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050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4">
            <a:extLst>
              <a:ext uri="{FF2B5EF4-FFF2-40B4-BE49-F238E27FC236}">
                <a16:creationId xmlns:a16="http://schemas.microsoft.com/office/drawing/2014/main" id="{8B05B298-F39E-42B0-B712-72694C4C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5">
            <a:extLst>
              <a:ext uri="{FF2B5EF4-FFF2-40B4-BE49-F238E27FC236}">
                <a16:creationId xmlns:a16="http://schemas.microsoft.com/office/drawing/2014/main" id="{88E5FB27-ACC5-4774-A381-9E81912BB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Animal Cell</a:t>
            </a:r>
          </a:p>
        </p:txBody>
      </p:sp>
      <p:sp>
        <p:nvSpPr>
          <p:cNvPr id="22536" name="Text Box 6">
            <a:extLst>
              <a:ext uri="{FF2B5EF4-FFF2-40B4-BE49-F238E27FC236}">
                <a16:creationId xmlns:a16="http://schemas.microsoft.com/office/drawing/2014/main" id="{83DAFC60-616D-44C5-AF9A-5C3EAA48B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Plant Cell</a:t>
            </a:r>
          </a:p>
        </p:txBody>
      </p:sp>
      <p:sp>
        <p:nvSpPr>
          <p:cNvPr id="22537" name="Text Box 15">
            <a:extLst>
              <a:ext uri="{FF2B5EF4-FFF2-40B4-BE49-F238E27FC236}">
                <a16:creationId xmlns:a16="http://schemas.microsoft.com/office/drawing/2014/main" id="{1B5C1ED5-0D0A-42D9-B093-5D8B9B880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3246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Photographs from: http://www.bioweb.uncc.edu/biol1110/Stages.htm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2349E4-CF13-468B-B4D0-9CAF214A76A1}"/>
              </a:ext>
            </a:extLst>
          </p:cNvPr>
          <p:cNvCxnSpPr/>
          <p:nvPr/>
        </p:nvCxnSpPr>
        <p:spPr>
          <a:xfrm>
            <a:off x="2895601" y="3429001"/>
            <a:ext cx="792163" cy="511175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Rectangle 12">
            <a:extLst>
              <a:ext uri="{FF2B5EF4-FFF2-40B4-BE49-F238E27FC236}">
                <a16:creationId xmlns:a16="http://schemas.microsoft.com/office/drawing/2014/main" id="{8AD3023F-D5A4-431B-9B7B-81A87DA54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4800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Spindle fibers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3FA8B1-EF13-46F8-9F73-777C38FF555C}"/>
              </a:ext>
            </a:extLst>
          </p:cNvPr>
          <p:cNvCxnSpPr/>
          <p:nvPr/>
        </p:nvCxnSpPr>
        <p:spPr>
          <a:xfrm rot="10800000">
            <a:off x="7924800" y="5029200"/>
            <a:ext cx="1143000" cy="2286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Rectangle 15">
            <a:extLst>
              <a:ext uri="{FF2B5EF4-FFF2-40B4-BE49-F238E27FC236}">
                <a16:creationId xmlns:a16="http://schemas.microsoft.com/office/drawing/2014/main" id="{A4F02B90-605E-4E7B-B98D-7E7B9CA4F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1" y="5257800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Centrioles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E2F9-CCCE-457E-ADAD-791D18B6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1770063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sz="7300" b="1" dirty="0"/>
              <a:t>Metaphase </a:t>
            </a:r>
            <a:br>
              <a:rPr lang="en-US" sz="7300" b="1" dirty="0"/>
            </a:br>
            <a:r>
              <a:rPr lang="en-US" b="1" dirty="0"/>
              <a:t> 2</a:t>
            </a:r>
            <a:r>
              <a:rPr lang="en-US" b="1" baseline="30000" dirty="0"/>
              <a:t>nd</a:t>
            </a:r>
            <a:r>
              <a:rPr lang="en-US" b="1" dirty="0"/>
              <a:t> step in Mitosis</a:t>
            </a:r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6B1F39F9-40CA-425C-B045-39970370200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0" y="2133600"/>
            <a:ext cx="9144000" cy="25146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b="1" u="sng">
                <a:solidFill>
                  <a:srgbClr val="FF0000"/>
                </a:solidFill>
              </a:rPr>
              <a:t>Chromatids </a:t>
            </a:r>
            <a:r>
              <a:rPr lang="en-US" altLang="en-US">
                <a:solidFill>
                  <a:srgbClr val="FF0000"/>
                </a:solidFill>
              </a:rPr>
              <a:t>(or pairs of chromosomes) attach to the spindle fibers. Chromosomes line up at the center of the cell.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B5248F2-1B8F-41BA-B593-31E7FC3B5E06}"/>
              </a:ext>
            </a:extLst>
          </p:cNvPr>
          <p:cNvSpPr/>
          <p:nvPr/>
        </p:nvSpPr>
        <p:spPr>
          <a:xfrm>
            <a:off x="3733800" y="4800600"/>
            <a:ext cx="4191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41A3DF-3F49-4887-832B-D8587263386F}"/>
              </a:ext>
            </a:extLst>
          </p:cNvPr>
          <p:cNvCxnSpPr/>
          <p:nvPr/>
        </p:nvCxnSpPr>
        <p:spPr>
          <a:xfrm rot="10800000" flipV="1">
            <a:off x="7772400" y="5105400"/>
            <a:ext cx="990600" cy="4572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6">
            <a:extLst>
              <a:ext uri="{FF2B5EF4-FFF2-40B4-BE49-F238E27FC236}">
                <a16:creationId xmlns:a16="http://schemas.microsoft.com/office/drawing/2014/main" id="{601F2B03-172E-4263-8B47-5079E6EA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648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Centrioles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AAF5F7-AB3E-4254-9887-92AFFD540931}"/>
              </a:ext>
            </a:extLst>
          </p:cNvPr>
          <p:cNvCxnSpPr/>
          <p:nvPr/>
        </p:nvCxnSpPr>
        <p:spPr>
          <a:xfrm rot="10800000">
            <a:off x="6781800" y="5943600"/>
            <a:ext cx="14478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Rectangle 25">
            <a:extLst>
              <a:ext uri="{FF2B5EF4-FFF2-40B4-BE49-F238E27FC236}">
                <a16:creationId xmlns:a16="http://schemas.microsoft.com/office/drawing/2014/main" id="{D33C825F-1A2F-4117-8F49-328B7D86E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09600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Spindle fibers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95C858A-1A7D-4EFF-B006-78AC5C3CE931}"/>
              </a:ext>
            </a:extLst>
          </p:cNvPr>
          <p:cNvSpPr/>
          <p:nvPr/>
        </p:nvSpPr>
        <p:spPr>
          <a:xfrm>
            <a:off x="5638801" y="6019801"/>
            <a:ext cx="246063" cy="3714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FE189BC-F45C-4230-9450-1193FC8D7891}"/>
              </a:ext>
            </a:extLst>
          </p:cNvPr>
          <p:cNvSpPr/>
          <p:nvPr/>
        </p:nvSpPr>
        <p:spPr>
          <a:xfrm>
            <a:off x="5562600" y="5943600"/>
            <a:ext cx="457200" cy="45720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8A572D2-29A7-428B-BC6A-9FDF0DFF4FFC}"/>
              </a:ext>
            </a:extLst>
          </p:cNvPr>
          <p:cNvSpPr/>
          <p:nvPr/>
        </p:nvSpPr>
        <p:spPr>
          <a:xfrm>
            <a:off x="5486400" y="5257800"/>
            <a:ext cx="381000" cy="38100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E849701-E514-46D1-8C21-61C97F15B9B6}"/>
              </a:ext>
            </a:extLst>
          </p:cNvPr>
          <p:cNvSpPr/>
          <p:nvPr/>
        </p:nvSpPr>
        <p:spPr>
          <a:xfrm>
            <a:off x="5486400" y="5257800"/>
            <a:ext cx="457200" cy="381000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EA0F843-8DAF-4D1F-BECA-DDE4C2E755B3}"/>
              </a:ext>
            </a:extLst>
          </p:cNvPr>
          <p:cNvSpPr/>
          <p:nvPr/>
        </p:nvSpPr>
        <p:spPr>
          <a:xfrm>
            <a:off x="5486400" y="5638800"/>
            <a:ext cx="381000" cy="381000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448ED4E-886F-48D7-B73A-8DA6B511C282}"/>
              </a:ext>
            </a:extLst>
          </p:cNvPr>
          <p:cNvSpPr/>
          <p:nvPr/>
        </p:nvSpPr>
        <p:spPr>
          <a:xfrm>
            <a:off x="5334001" y="5638800"/>
            <a:ext cx="544513" cy="38100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1426D74-75EF-46F6-BE19-104E5EC5A1F9}"/>
              </a:ext>
            </a:extLst>
          </p:cNvPr>
          <p:cNvSpPr/>
          <p:nvPr/>
        </p:nvSpPr>
        <p:spPr>
          <a:xfrm>
            <a:off x="5410201" y="4953000"/>
            <a:ext cx="544513" cy="30480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7C28EC8-984A-470B-A542-A2ED9929AF2B}"/>
              </a:ext>
            </a:extLst>
          </p:cNvPr>
          <p:cNvSpPr/>
          <p:nvPr/>
        </p:nvSpPr>
        <p:spPr>
          <a:xfrm>
            <a:off x="5410200" y="4876800"/>
            <a:ext cx="457200" cy="381000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BC5322-1D9A-47E6-8D8F-F4739C523B0D}"/>
              </a:ext>
            </a:extLst>
          </p:cNvPr>
          <p:cNvSpPr/>
          <p:nvPr/>
        </p:nvSpPr>
        <p:spPr>
          <a:xfrm>
            <a:off x="3886200" y="5715000"/>
            <a:ext cx="4603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D19799-C8C7-4881-8F99-5C6685A7F1C0}"/>
              </a:ext>
            </a:extLst>
          </p:cNvPr>
          <p:cNvSpPr/>
          <p:nvPr/>
        </p:nvSpPr>
        <p:spPr>
          <a:xfrm>
            <a:off x="7543801" y="54864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A3E11DA-745B-4615-845D-58428F16E5EE}"/>
              </a:ext>
            </a:extLst>
          </p:cNvPr>
          <p:cNvSpPr/>
          <p:nvPr/>
        </p:nvSpPr>
        <p:spPr>
          <a:xfrm>
            <a:off x="7696200" y="55626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65F5A8-6917-4CFD-9C0C-38F220273214}"/>
              </a:ext>
            </a:extLst>
          </p:cNvPr>
          <p:cNvSpPr/>
          <p:nvPr/>
        </p:nvSpPr>
        <p:spPr>
          <a:xfrm>
            <a:off x="3886201" y="55626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02C7CAB2-93C4-4404-8899-2BA2627B4587}"/>
              </a:ext>
            </a:extLst>
          </p:cNvPr>
          <p:cNvSpPr/>
          <p:nvPr/>
        </p:nvSpPr>
        <p:spPr>
          <a:xfrm>
            <a:off x="5638800" y="51054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CEAC8CDB-7F35-4076-AFC4-BF365B4185DA}"/>
              </a:ext>
            </a:extLst>
          </p:cNvPr>
          <p:cNvSpPr/>
          <p:nvPr/>
        </p:nvSpPr>
        <p:spPr>
          <a:xfrm flipV="1">
            <a:off x="5562600" y="5410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E07D4AC0-B95A-427B-9461-83D935DE95C7}"/>
              </a:ext>
            </a:extLst>
          </p:cNvPr>
          <p:cNvSpPr/>
          <p:nvPr/>
        </p:nvSpPr>
        <p:spPr>
          <a:xfrm>
            <a:off x="5562600" y="5791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A2F9C099-0444-4696-8D9F-A863DA8CEBA9}"/>
              </a:ext>
            </a:extLst>
          </p:cNvPr>
          <p:cNvSpPr/>
          <p:nvPr/>
        </p:nvSpPr>
        <p:spPr>
          <a:xfrm>
            <a:off x="5715000" y="6172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C7B882-F727-48F8-BDC1-397D9006AAA3}"/>
              </a:ext>
            </a:extLst>
          </p:cNvPr>
          <p:cNvCxnSpPr>
            <a:endCxn id="41" idx="1"/>
          </p:cNvCxnSpPr>
          <p:nvPr/>
        </p:nvCxnSpPr>
        <p:spPr>
          <a:xfrm flipV="1">
            <a:off x="4114801" y="5116514"/>
            <a:ext cx="1546225" cy="44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C0F5859-D690-4451-83FD-5646A76DBBF8}"/>
              </a:ext>
            </a:extLst>
          </p:cNvPr>
          <p:cNvCxnSpPr>
            <a:stCxn id="40" idx="2"/>
          </p:cNvCxnSpPr>
          <p:nvPr/>
        </p:nvCxnSpPr>
        <p:spPr>
          <a:xfrm rot="5400000" flipH="1" flipV="1">
            <a:off x="4678363" y="4724401"/>
            <a:ext cx="198438" cy="1570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3332AEB-0CB4-4836-AE31-4DCC965AA5F2}"/>
              </a:ext>
            </a:extLst>
          </p:cNvPr>
          <p:cNvCxnSpPr>
            <a:stCxn id="40" idx="2"/>
            <a:endCxn id="43" idx="3"/>
          </p:cNvCxnSpPr>
          <p:nvPr/>
        </p:nvCxnSpPr>
        <p:spPr>
          <a:xfrm rot="16200000" flipH="1">
            <a:off x="4664869" y="4936332"/>
            <a:ext cx="247650" cy="1592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8055E03-7399-4692-A936-D09A6C3599D3}"/>
              </a:ext>
            </a:extLst>
          </p:cNvPr>
          <p:cNvCxnSpPr>
            <a:stCxn id="37" idx="3"/>
            <a:endCxn id="44" idx="1"/>
          </p:cNvCxnSpPr>
          <p:nvPr/>
        </p:nvCxnSpPr>
        <p:spPr>
          <a:xfrm>
            <a:off x="3932239" y="5791201"/>
            <a:ext cx="1804987" cy="39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9E0EA13-CD32-42C3-B3A0-4E8713F779AB}"/>
              </a:ext>
            </a:extLst>
          </p:cNvPr>
          <p:cNvCxnSpPr>
            <a:endCxn id="38" idx="3"/>
          </p:cNvCxnSpPr>
          <p:nvPr/>
        </p:nvCxnSpPr>
        <p:spPr>
          <a:xfrm>
            <a:off x="5715001" y="5151439"/>
            <a:ext cx="2041525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137FD07-E9AB-457F-8314-7BBBAEE98139}"/>
              </a:ext>
            </a:extLst>
          </p:cNvPr>
          <p:cNvCxnSpPr>
            <a:endCxn id="39" idx="0"/>
          </p:cNvCxnSpPr>
          <p:nvPr/>
        </p:nvCxnSpPr>
        <p:spPr>
          <a:xfrm>
            <a:off x="5562600" y="5456238"/>
            <a:ext cx="2171700" cy="106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4272120-F647-4218-902D-772A6B677EB0}"/>
              </a:ext>
            </a:extLst>
          </p:cNvPr>
          <p:cNvCxnSpPr>
            <a:endCxn id="39" idx="1"/>
          </p:cNvCxnSpPr>
          <p:nvPr/>
        </p:nvCxnSpPr>
        <p:spPr>
          <a:xfrm flipV="1">
            <a:off x="5562600" y="5676900"/>
            <a:ext cx="2133600" cy="16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BF70AC7-6000-4536-AD90-FC451BD9E10E}"/>
              </a:ext>
            </a:extLst>
          </p:cNvPr>
          <p:cNvCxnSpPr>
            <a:endCxn id="39" idx="2"/>
          </p:cNvCxnSpPr>
          <p:nvPr/>
        </p:nvCxnSpPr>
        <p:spPr>
          <a:xfrm flipV="1">
            <a:off x="5791200" y="5791200"/>
            <a:ext cx="1943100" cy="427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4E8AC2A-5F01-4EDF-8BF3-BEFAD746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/>
              <a:t>Metaphase</a:t>
            </a:r>
          </a:p>
        </p:txBody>
      </p:sp>
      <p:pic>
        <p:nvPicPr>
          <p:cNvPr id="24579" name="Picture 10" descr="animal_metaphase">
            <a:extLst>
              <a:ext uri="{FF2B5EF4-FFF2-40B4-BE49-F238E27FC236}">
                <a16:creationId xmlns:a16="http://schemas.microsoft.com/office/drawing/2014/main" id="{D4CC6072-DA3A-45B4-8B92-8A33ABA93D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147888"/>
            <a:ext cx="3429000" cy="3429000"/>
          </a:xfrm>
          <a:noFill/>
        </p:spPr>
      </p:pic>
      <p:pic>
        <p:nvPicPr>
          <p:cNvPr id="24580" name="Picture 12" descr="plant_metaphase">
            <a:extLst>
              <a:ext uri="{FF2B5EF4-FFF2-40B4-BE49-F238E27FC236}">
                <a16:creationId xmlns:a16="http://schemas.microsoft.com/office/drawing/2014/main" id="{079FD445-81A8-4BDA-AF98-1DEBF69F3D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147888"/>
            <a:ext cx="3429000" cy="3429000"/>
          </a:xfrm>
          <a:noFill/>
        </p:spPr>
      </p:pic>
      <p:sp>
        <p:nvSpPr>
          <p:cNvPr id="24581" name="Text Box 3">
            <a:extLst>
              <a:ext uri="{FF2B5EF4-FFF2-40B4-BE49-F238E27FC236}">
                <a16:creationId xmlns:a16="http://schemas.microsoft.com/office/drawing/2014/main" id="{84051708-099A-4D7A-8A2D-E0C30A261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050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4582" name="Text Box 4">
            <a:extLst>
              <a:ext uri="{FF2B5EF4-FFF2-40B4-BE49-F238E27FC236}">
                <a16:creationId xmlns:a16="http://schemas.microsoft.com/office/drawing/2014/main" id="{70713999-520E-4ECB-8F84-923EFB42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4583" name="Text Box 5">
            <a:extLst>
              <a:ext uri="{FF2B5EF4-FFF2-40B4-BE49-F238E27FC236}">
                <a16:creationId xmlns:a16="http://schemas.microsoft.com/office/drawing/2014/main" id="{E79AC391-9611-43E8-B82E-4237619A5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Animal Cell</a:t>
            </a:r>
          </a:p>
        </p:txBody>
      </p:sp>
      <p:sp>
        <p:nvSpPr>
          <p:cNvPr id="24584" name="Text Box 6">
            <a:extLst>
              <a:ext uri="{FF2B5EF4-FFF2-40B4-BE49-F238E27FC236}">
                <a16:creationId xmlns:a16="http://schemas.microsoft.com/office/drawing/2014/main" id="{6811FA40-F2C9-4810-9E9A-5D644F51B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Plant Cell</a:t>
            </a:r>
          </a:p>
        </p:txBody>
      </p:sp>
      <p:sp>
        <p:nvSpPr>
          <p:cNvPr id="24585" name="Text Box 13">
            <a:extLst>
              <a:ext uri="{FF2B5EF4-FFF2-40B4-BE49-F238E27FC236}">
                <a16:creationId xmlns:a16="http://schemas.microsoft.com/office/drawing/2014/main" id="{3A6D22DB-5F8F-481D-A5EE-C15BA74B1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3246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Photographs from: http://www.bioweb.uncc.edu/biol1110/Stages.htm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A1F37-17D4-44C1-A310-B16C4FB0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Today’s schedule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3E9742-C34C-4A22-84C1-54007110B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422973"/>
              </p:ext>
            </p:extLst>
          </p:nvPr>
        </p:nvGraphicFramePr>
        <p:xfrm>
          <a:off x="644056" y="2261705"/>
          <a:ext cx="10927829" cy="3894554"/>
        </p:xfrm>
        <a:graphic>
          <a:graphicData uri="http://schemas.openxmlformats.org/drawingml/2006/table">
            <a:tbl>
              <a:tblPr firstRow="1" firstCol="1" bandRow="1"/>
              <a:tblGrid>
                <a:gridCol w="3223199">
                  <a:extLst>
                    <a:ext uri="{9D8B030D-6E8A-4147-A177-3AD203B41FA5}">
                      <a16:colId xmlns:a16="http://schemas.microsoft.com/office/drawing/2014/main" val="2442356479"/>
                    </a:ext>
                  </a:extLst>
                </a:gridCol>
                <a:gridCol w="7704630">
                  <a:extLst>
                    <a:ext uri="{9D8B030D-6E8A-4147-A177-3AD203B41FA5}">
                      <a16:colId xmlns:a16="http://schemas.microsoft.com/office/drawing/2014/main" val="4044696094"/>
                    </a:ext>
                  </a:extLst>
                </a:gridCol>
              </a:tblGrid>
              <a:tr h="36281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Time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Period 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750186"/>
                  </a:ext>
                </a:extLst>
              </a:tr>
              <a:tr h="39874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8:38-9:28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period exploratory  (N. Miller)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287392"/>
                  </a:ext>
                </a:extLst>
              </a:tr>
              <a:tr h="74050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9:31-10:21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period exploratory   (Paladino  he is out today, please use for Iready)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664406"/>
                  </a:ext>
                </a:extLst>
              </a:tr>
              <a:tr h="39874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10:24-11:14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period Math   (Ware)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478692"/>
                  </a:ext>
                </a:extLst>
              </a:tr>
              <a:tr h="39874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11:17-12:07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period ELA      (Johnson)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651312"/>
                  </a:ext>
                </a:extLst>
              </a:tr>
              <a:tr h="39874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12:10-12:35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705492"/>
                  </a:ext>
                </a:extLst>
              </a:tr>
              <a:tr h="39874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12:38-1:28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period Science   (Stanford)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67480"/>
                  </a:ext>
                </a:extLst>
              </a:tr>
              <a:tr h="39874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1:31-2:21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period social studies  (Greer is providing worksheets)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677749"/>
                  </a:ext>
                </a:extLst>
              </a:tr>
              <a:tr h="39874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2:24-3:15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period intervention  (Houston)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38" marR="119838" marT="16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893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48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9904-37BA-446A-A9BB-44A3FA4A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1770063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sz="7300" b="1" dirty="0"/>
              <a:t>Anaphase </a:t>
            </a:r>
            <a:br>
              <a:rPr lang="en-US" sz="7300" b="1" dirty="0"/>
            </a:br>
            <a:r>
              <a:rPr lang="en-US" sz="3800" b="1" dirty="0"/>
              <a:t>3</a:t>
            </a:r>
            <a:r>
              <a:rPr lang="en-US" sz="3800" b="1" baseline="30000" dirty="0"/>
              <a:t>rd</a:t>
            </a:r>
            <a:r>
              <a:rPr lang="en-US" sz="3800" b="1" dirty="0"/>
              <a:t> </a:t>
            </a:r>
            <a:r>
              <a:rPr lang="en-US" b="1" dirty="0"/>
              <a:t>step in Mitosis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2EE1E452-31E3-4A25-BF35-B94AC4D7072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0" y="2133600"/>
            <a:ext cx="9144000" cy="25146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>
                <a:solidFill>
                  <a:srgbClr val="FF0000"/>
                </a:solidFill>
              </a:rPr>
              <a:t>The chromosomes divide and begin to move to opposite sides of the cell.</a:t>
            </a:r>
            <a:endParaRPr lang="en-US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2A9D58-3EF3-44D9-AE9B-84F0DB58D37F}"/>
              </a:ext>
            </a:extLst>
          </p:cNvPr>
          <p:cNvSpPr/>
          <p:nvPr/>
        </p:nvSpPr>
        <p:spPr>
          <a:xfrm>
            <a:off x="3733800" y="4800600"/>
            <a:ext cx="4191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D5AE84-7CFB-45F0-B4C7-7F84159D03F0}"/>
              </a:ext>
            </a:extLst>
          </p:cNvPr>
          <p:cNvCxnSpPr/>
          <p:nvPr/>
        </p:nvCxnSpPr>
        <p:spPr>
          <a:xfrm rot="10800000" flipV="1">
            <a:off x="7772400" y="5105400"/>
            <a:ext cx="990600" cy="4572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6">
            <a:extLst>
              <a:ext uri="{FF2B5EF4-FFF2-40B4-BE49-F238E27FC236}">
                <a16:creationId xmlns:a16="http://schemas.microsoft.com/office/drawing/2014/main" id="{1858E601-F257-4E9A-A670-EFC7DD731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648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Centrioles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6CAFC5-F161-4221-808E-4835BE29F7F9}"/>
              </a:ext>
            </a:extLst>
          </p:cNvPr>
          <p:cNvCxnSpPr/>
          <p:nvPr/>
        </p:nvCxnSpPr>
        <p:spPr>
          <a:xfrm rot="10800000">
            <a:off x="6781800" y="5943600"/>
            <a:ext cx="14478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Rectangle 25">
            <a:extLst>
              <a:ext uri="{FF2B5EF4-FFF2-40B4-BE49-F238E27FC236}">
                <a16:creationId xmlns:a16="http://schemas.microsoft.com/office/drawing/2014/main" id="{C9C59944-511C-440E-A1F3-385C19220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09600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Spindle fibers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23CE76-D3A9-4072-B947-004EB1EFA6F4}"/>
              </a:ext>
            </a:extLst>
          </p:cNvPr>
          <p:cNvSpPr/>
          <p:nvPr/>
        </p:nvSpPr>
        <p:spPr>
          <a:xfrm>
            <a:off x="3886200" y="5715000"/>
            <a:ext cx="4603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2916439-4951-44D2-9ABF-3C40F96A7B70}"/>
              </a:ext>
            </a:extLst>
          </p:cNvPr>
          <p:cNvSpPr/>
          <p:nvPr/>
        </p:nvSpPr>
        <p:spPr>
          <a:xfrm>
            <a:off x="7543801" y="54864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7A669B-3CC0-4FA4-9102-CB6976177588}"/>
              </a:ext>
            </a:extLst>
          </p:cNvPr>
          <p:cNvSpPr/>
          <p:nvPr/>
        </p:nvSpPr>
        <p:spPr>
          <a:xfrm>
            <a:off x="7696200" y="55626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F334E67-0429-49FD-8E20-E50FE0C25ACF}"/>
              </a:ext>
            </a:extLst>
          </p:cNvPr>
          <p:cNvSpPr/>
          <p:nvPr/>
        </p:nvSpPr>
        <p:spPr>
          <a:xfrm>
            <a:off x="3886201" y="55626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4511AF03-CA3D-4451-8D9D-51A0EF977988}"/>
              </a:ext>
            </a:extLst>
          </p:cNvPr>
          <p:cNvSpPr/>
          <p:nvPr/>
        </p:nvSpPr>
        <p:spPr>
          <a:xfrm>
            <a:off x="5105400" y="51816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1C76DD15-0798-435C-8893-8F593F5500FC}"/>
              </a:ext>
            </a:extLst>
          </p:cNvPr>
          <p:cNvSpPr/>
          <p:nvPr/>
        </p:nvSpPr>
        <p:spPr>
          <a:xfrm flipV="1">
            <a:off x="5029200" y="54864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EB670438-FD61-45F2-A990-6C025FCB9FD8}"/>
              </a:ext>
            </a:extLst>
          </p:cNvPr>
          <p:cNvSpPr/>
          <p:nvPr/>
        </p:nvSpPr>
        <p:spPr>
          <a:xfrm>
            <a:off x="5029200" y="5791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3E1DA0F4-A8AF-4C7A-828D-FC86C044D9FD}"/>
              </a:ext>
            </a:extLst>
          </p:cNvPr>
          <p:cNvSpPr/>
          <p:nvPr/>
        </p:nvSpPr>
        <p:spPr>
          <a:xfrm>
            <a:off x="5029200" y="60960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E329F5F-BF50-41CC-BB64-F496689DC649}"/>
              </a:ext>
            </a:extLst>
          </p:cNvPr>
          <p:cNvCxnSpPr/>
          <p:nvPr/>
        </p:nvCxnSpPr>
        <p:spPr>
          <a:xfrm flipV="1">
            <a:off x="4114800" y="5257800"/>
            <a:ext cx="1066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9BB5ABC-10BA-4374-9178-7506AFFE2979}"/>
              </a:ext>
            </a:extLst>
          </p:cNvPr>
          <p:cNvCxnSpPr>
            <a:stCxn id="40" idx="2"/>
          </p:cNvCxnSpPr>
          <p:nvPr/>
        </p:nvCxnSpPr>
        <p:spPr>
          <a:xfrm rot="5400000" flipH="1" flipV="1">
            <a:off x="4487863" y="4991101"/>
            <a:ext cx="122238" cy="1112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9BB750-F38F-4E7F-9D2C-FDCEB890C68B}"/>
              </a:ext>
            </a:extLst>
          </p:cNvPr>
          <p:cNvCxnSpPr>
            <a:stCxn id="40" idx="2"/>
          </p:cNvCxnSpPr>
          <p:nvPr/>
        </p:nvCxnSpPr>
        <p:spPr>
          <a:xfrm rot="16200000" flipH="1">
            <a:off x="4419601" y="5181601"/>
            <a:ext cx="182562" cy="1036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88BDA32-6B2D-4359-B4A9-BBC6FFC0F157}"/>
              </a:ext>
            </a:extLst>
          </p:cNvPr>
          <p:cNvCxnSpPr>
            <a:stCxn id="37" idx="3"/>
          </p:cNvCxnSpPr>
          <p:nvPr/>
        </p:nvCxnSpPr>
        <p:spPr>
          <a:xfrm>
            <a:off x="3932238" y="5791200"/>
            <a:ext cx="1096962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99C8F42-8D7A-4AC3-B5ED-EAF8CA61DB21}"/>
              </a:ext>
            </a:extLst>
          </p:cNvPr>
          <p:cNvCxnSpPr/>
          <p:nvPr/>
        </p:nvCxnSpPr>
        <p:spPr>
          <a:xfrm>
            <a:off x="6553201" y="5181601"/>
            <a:ext cx="1431925" cy="434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F93F44C-B7C6-4684-BFB4-05EA6C5ADBB9}"/>
              </a:ext>
            </a:extLst>
          </p:cNvPr>
          <p:cNvCxnSpPr/>
          <p:nvPr/>
        </p:nvCxnSpPr>
        <p:spPr>
          <a:xfrm>
            <a:off x="6324600" y="5486401"/>
            <a:ext cx="1485900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CB7F4BA-0CB2-4F88-87B8-EA198A1FF609}"/>
              </a:ext>
            </a:extLst>
          </p:cNvPr>
          <p:cNvCxnSpPr/>
          <p:nvPr/>
        </p:nvCxnSpPr>
        <p:spPr>
          <a:xfrm flipV="1">
            <a:off x="6553200" y="5715000"/>
            <a:ext cx="1676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D770A8D-22F2-4E27-AECB-6BE54F3E118F}"/>
              </a:ext>
            </a:extLst>
          </p:cNvPr>
          <p:cNvCxnSpPr>
            <a:endCxn id="39" idx="2"/>
          </p:cNvCxnSpPr>
          <p:nvPr/>
        </p:nvCxnSpPr>
        <p:spPr>
          <a:xfrm flipV="1">
            <a:off x="6400800" y="5791200"/>
            <a:ext cx="13335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51190C11-DFD9-4E92-B862-59DC43938391}"/>
              </a:ext>
            </a:extLst>
          </p:cNvPr>
          <p:cNvSpPr/>
          <p:nvPr/>
        </p:nvSpPr>
        <p:spPr>
          <a:xfrm>
            <a:off x="6477000" y="51816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634A363B-E0FB-4CB5-9F8E-EFF9215DD8EB}"/>
              </a:ext>
            </a:extLst>
          </p:cNvPr>
          <p:cNvSpPr/>
          <p:nvPr/>
        </p:nvSpPr>
        <p:spPr>
          <a:xfrm flipH="1" flipV="1">
            <a:off x="6248400" y="54864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646C1E9C-D36B-436F-A36F-38BFF24A8DA6}"/>
              </a:ext>
            </a:extLst>
          </p:cNvPr>
          <p:cNvSpPr/>
          <p:nvPr/>
        </p:nvSpPr>
        <p:spPr>
          <a:xfrm>
            <a:off x="6477000" y="5791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47D44BE9-2BE5-4F8F-8C93-7E6D3FDE88F6}"/>
              </a:ext>
            </a:extLst>
          </p:cNvPr>
          <p:cNvSpPr/>
          <p:nvPr/>
        </p:nvSpPr>
        <p:spPr>
          <a:xfrm>
            <a:off x="6400800" y="60960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4696E38-4DE2-4244-9C19-7506653D2E82}"/>
              </a:ext>
            </a:extLst>
          </p:cNvPr>
          <p:cNvCxnSpPr>
            <a:stCxn id="41" idx="7"/>
          </p:cNvCxnSpPr>
          <p:nvPr/>
        </p:nvCxnSpPr>
        <p:spPr>
          <a:xfrm rot="5400000" flipH="1" flipV="1">
            <a:off x="5317332" y="5023645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810CDBB-D4A1-4AF7-A168-A82FCBA6FFEB}"/>
              </a:ext>
            </a:extLst>
          </p:cNvPr>
          <p:cNvCxnSpPr/>
          <p:nvPr/>
        </p:nvCxnSpPr>
        <p:spPr>
          <a:xfrm flipV="1">
            <a:off x="5029200" y="5334001"/>
            <a:ext cx="457200" cy="16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7128663-7B75-4EA3-8F43-A748BC483ED3}"/>
              </a:ext>
            </a:extLst>
          </p:cNvPr>
          <p:cNvCxnSpPr/>
          <p:nvPr/>
        </p:nvCxnSpPr>
        <p:spPr>
          <a:xfrm rot="5400000" flipH="1" flipV="1">
            <a:off x="6330157" y="6090445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0520277-C871-46C4-8764-F96E89EBB3DE}"/>
              </a:ext>
            </a:extLst>
          </p:cNvPr>
          <p:cNvCxnSpPr/>
          <p:nvPr/>
        </p:nvCxnSpPr>
        <p:spPr>
          <a:xfrm rot="5400000" flipH="1" flipV="1">
            <a:off x="6330157" y="5785645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5A7609F-781A-4FF0-98BE-690E330334CC}"/>
              </a:ext>
            </a:extLst>
          </p:cNvPr>
          <p:cNvCxnSpPr/>
          <p:nvPr/>
        </p:nvCxnSpPr>
        <p:spPr>
          <a:xfrm rot="5400000" flipH="1" flipV="1">
            <a:off x="6101557" y="5480845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301D5B-A8DC-4DC0-BD44-7F0FB5C27176}"/>
              </a:ext>
            </a:extLst>
          </p:cNvPr>
          <p:cNvCxnSpPr/>
          <p:nvPr/>
        </p:nvCxnSpPr>
        <p:spPr>
          <a:xfrm rot="5400000" flipH="1" flipV="1">
            <a:off x="6330157" y="5099845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5814D70-2020-44BE-BE24-5D297C3255E1}"/>
              </a:ext>
            </a:extLst>
          </p:cNvPr>
          <p:cNvCxnSpPr/>
          <p:nvPr/>
        </p:nvCxnSpPr>
        <p:spPr>
          <a:xfrm rot="5400000" flipH="1" flipV="1">
            <a:off x="5263357" y="5633245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82F3146-36E6-4504-97D7-750B7B21CFC7}"/>
              </a:ext>
            </a:extLst>
          </p:cNvPr>
          <p:cNvCxnSpPr/>
          <p:nvPr/>
        </p:nvCxnSpPr>
        <p:spPr>
          <a:xfrm rot="5400000" flipH="1" flipV="1">
            <a:off x="5263357" y="5938045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4A6EDBF-697B-4920-BE5F-3DFCC69438D1}"/>
              </a:ext>
            </a:extLst>
          </p:cNvPr>
          <p:cNvCxnSpPr>
            <a:stCxn id="41" idx="5"/>
          </p:cNvCxnSpPr>
          <p:nvPr/>
        </p:nvCxnSpPr>
        <p:spPr>
          <a:xfrm rot="16200000" flipH="1">
            <a:off x="5393532" y="5088732"/>
            <a:ext cx="11112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D24497E-1D6F-4EA7-8D48-859E77809E48}"/>
              </a:ext>
            </a:extLst>
          </p:cNvPr>
          <p:cNvCxnSpPr/>
          <p:nvPr/>
        </p:nvCxnSpPr>
        <p:spPr>
          <a:xfrm rot="16200000" flipH="1">
            <a:off x="5339557" y="5328445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0C025A2-1693-4CC0-B373-EBFC7095B643}"/>
              </a:ext>
            </a:extLst>
          </p:cNvPr>
          <p:cNvCxnSpPr/>
          <p:nvPr/>
        </p:nvCxnSpPr>
        <p:spPr>
          <a:xfrm rot="16200000" flipH="1">
            <a:off x="5263357" y="5709445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9EE9072-FBBC-4305-8C58-CC7CC9FABB12}"/>
              </a:ext>
            </a:extLst>
          </p:cNvPr>
          <p:cNvCxnSpPr/>
          <p:nvPr/>
        </p:nvCxnSpPr>
        <p:spPr>
          <a:xfrm rot="16200000" flipH="1">
            <a:off x="5263357" y="6014245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ABE6825-9C29-4EE7-B1D0-D33276DEC45A}"/>
              </a:ext>
            </a:extLst>
          </p:cNvPr>
          <p:cNvCxnSpPr/>
          <p:nvPr/>
        </p:nvCxnSpPr>
        <p:spPr>
          <a:xfrm rot="16200000" flipH="1">
            <a:off x="6330157" y="5023645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26D8E60-6E8F-4242-A2C5-F55038321370}"/>
              </a:ext>
            </a:extLst>
          </p:cNvPr>
          <p:cNvCxnSpPr/>
          <p:nvPr/>
        </p:nvCxnSpPr>
        <p:spPr>
          <a:xfrm rot="16200000" flipH="1">
            <a:off x="6101557" y="5328445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E887A3D-25E6-4C0B-92D8-AA0833C3D720}"/>
              </a:ext>
            </a:extLst>
          </p:cNvPr>
          <p:cNvCxnSpPr/>
          <p:nvPr/>
        </p:nvCxnSpPr>
        <p:spPr>
          <a:xfrm rot="16200000" flipH="1">
            <a:off x="6406357" y="5633245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2D7DD4B-A5F5-4031-B47D-99F5BDC1F6A9}"/>
              </a:ext>
            </a:extLst>
          </p:cNvPr>
          <p:cNvCxnSpPr/>
          <p:nvPr/>
        </p:nvCxnSpPr>
        <p:spPr>
          <a:xfrm rot="16200000" flipH="1">
            <a:off x="6253957" y="5938045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4BADF6A-2D8D-479A-AE3F-5413255B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/>
              <a:t>Anaphase</a:t>
            </a:r>
          </a:p>
        </p:txBody>
      </p:sp>
      <p:pic>
        <p:nvPicPr>
          <p:cNvPr id="26627" name="Picture 10" descr="animal_anaphase">
            <a:extLst>
              <a:ext uri="{FF2B5EF4-FFF2-40B4-BE49-F238E27FC236}">
                <a16:creationId xmlns:a16="http://schemas.microsoft.com/office/drawing/2014/main" id="{319F6F26-5E93-4276-9288-7AB0262D0FC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147888"/>
            <a:ext cx="3429000" cy="3429000"/>
          </a:xfrm>
          <a:noFill/>
        </p:spPr>
      </p:pic>
      <p:pic>
        <p:nvPicPr>
          <p:cNvPr id="26628" name="Picture 12" descr="plant_anaphase">
            <a:extLst>
              <a:ext uri="{FF2B5EF4-FFF2-40B4-BE49-F238E27FC236}">
                <a16:creationId xmlns:a16="http://schemas.microsoft.com/office/drawing/2014/main" id="{6A934D16-D6B4-41FE-B1A5-E8C5ABE55C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147888"/>
            <a:ext cx="3429000" cy="3429000"/>
          </a:xfrm>
          <a:noFill/>
        </p:spPr>
      </p:pic>
      <p:sp>
        <p:nvSpPr>
          <p:cNvPr id="26629" name="Text Box 3">
            <a:extLst>
              <a:ext uri="{FF2B5EF4-FFF2-40B4-BE49-F238E27FC236}">
                <a16:creationId xmlns:a16="http://schemas.microsoft.com/office/drawing/2014/main" id="{5D8540FE-EEE4-49BE-A77E-15CC40422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050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6630" name="Text Box 4">
            <a:extLst>
              <a:ext uri="{FF2B5EF4-FFF2-40B4-BE49-F238E27FC236}">
                <a16:creationId xmlns:a16="http://schemas.microsoft.com/office/drawing/2014/main" id="{10A0DBAC-BDE2-4CD9-B319-B501A9F16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6631" name="Text Box 5">
            <a:extLst>
              <a:ext uri="{FF2B5EF4-FFF2-40B4-BE49-F238E27FC236}">
                <a16:creationId xmlns:a16="http://schemas.microsoft.com/office/drawing/2014/main" id="{B20F719B-C982-44A6-8A0E-F5AEEA11C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Animal Cell</a:t>
            </a:r>
          </a:p>
        </p:txBody>
      </p:sp>
      <p:sp>
        <p:nvSpPr>
          <p:cNvPr id="26632" name="Text Box 6">
            <a:extLst>
              <a:ext uri="{FF2B5EF4-FFF2-40B4-BE49-F238E27FC236}">
                <a16:creationId xmlns:a16="http://schemas.microsoft.com/office/drawing/2014/main" id="{BAAA3D7F-17A5-4EB7-BFE0-3C2D76A6A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Plant Cell</a:t>
            </a:r>
          </a:p>
        </p:txBody>
      </p:sp>
      <p:sp>
        <p:nvSpPr>
          <p:cNvPr id="26633" name="Text Box 13">
            <a:extLst>
              <a:ext uri="{FF2B5EF4-FFF2-40B4-BE49-F238E27FC236}">
                <a16:creationId xmlns:a16="http://schemas.microsoft.com/office/drawing/2014/main" id="{9E325750-3819-4FE4-B083-95A43DB7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3246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Photographs from: http://www.bioweb.uncc.edu/biol1110/Stages.htm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6DBF-C94C-46BE-9E95-E6665C7C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1770063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sz="7300" b="1" dirty="0" err="1"/>
              <a:t>Telophase</a:t>
            </a:r>
            <a:r>
              <a:rPr lang="en-US" sz="7300" b="1" dirty="0"/>
              <a:t> </a:t>
            </a:r>
            <a:br>
              <a:rPr lang="en-US" sz="7300" b="1" dirty="0"/>
            </a:br>
            <a:r>
              <a:rPr lang="en-US" sz="3800" b="1" dirty="0"/>
              <a:t>4th s</a:t>
            </a:r>
            <a:r>
              <a:rPr lang="en-US" b="1" dirty="0"/>
              <a:t>tep in Mitosis</a:t>
            </a:r>
          </a:p>
        </p:txBody>
      </p:sp>
      <p:sp>
        <p:nvSpPr>
          <p:cNvPr id="27651" name="Text Placeholder 2">
            <a:extLst>
              <a:ext uri="{FF2B5EF4-FFF2-40B4-BE49-F238E27FC236}">
                <a16:creationId xmlns:a16="http://schemas.microsoft.com/office/drawing/2014/main" id="{676BF4EF-9243-4B76-B7A8-96AABB24FD2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0" y="2209800"/>
            <a:ext cx="9144000" cy="25146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>
                <a:solidFill>
                  <a:srgbClr val="FF0000"/>
                </a:solidFill>
              </a:rPr>
              <a:t>Two new </a:t>
            </a:r>
            <a:r>
              <a:rPr lang="en-US" altLang="en-US" b="1" u="sng">
                <a:solidFill>
                  <a:srgbClr val="FF0000"/>
                </a:solidFill>
              </a:rPr>
              <a:t>nuclei </a:t>
            </a:r>
            <a:r>
              <a:rPr lang="en-US" altLang="en-US">
                <a:solidFill>
                  <a:srgbClr val="FF0000"/>
                </a:solidFill>
              </a:rPr>
              <a:t>form.</a:t>
            </a:r>
            <a:r>
              <a:rPr lang="en-US" altLang="en-US" b="1" u="sng">
                <a:solidFill>
                  <a:srgbClr val="FF0000"/>
                </a:solidFill>
              </a:rPr>
              <a:t>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>
                <a:solidFill>
                  <a:srgbClr val="FF0000"/>
                </a:solidFill>
              </a:rPr>
              <a:t>Chromosomes appear as chromatin </a:t>
            </a:r>
            <a:r>
              <a:rPr lang="en-US" altLang="en-US" b="1" u="sng">
                <a:solidFill>
                  <a:srgbClr val="FF0000"/>
                </a:solidFill>
              </a:rPr>
              <a:t>(threads </a:t>
            </a:r>
            <a:r>
              <a:rPr lang="en-US" altLang="en-US">
                <a:solidFill>
                  <a:srgbClr val="FF0000"/>
                </a:solidFill>
              </a:rPr>
              <a:t>rather than </a:t>
            </a:r>
            <a:r>
              <a:rPr lang="en-US" altLang="en-US" b="1" u="sng">
                <a:solidFill>
                  <a:srgbClr val="FF0000"/>
                </a:solidFill>
              </a:rPr>
              <a:t>rods).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u="sng">
                <a:solidFill>
                  <a:srgbClr val="FF0000"/>
                </a:solidFill>
              </a:rPr>
              <a:t>Mitosis </a:t>
            </a:r>
            <a:r>
              <a:rPr lang="en-US" altLang="en-US">
                <a:solidFill>
                  <a:srgbClr val="FF0000"/>
                </a:solidFill>
              </a:rPr>
              <a:t>ends.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7ED97754-A379-4FAC-B362-F83B35A7CE94}"/>
              </a:ext>
            </a:extLst>
          </p:cNvPr>
          <p:cNvSpPr/>
          <p:nvPr/>
        </p:nvSpPr>
        <p:spPr>
          <a:xfrm>
            <a:off x="3581400" y="4876800"/>
            <a:ext cx="4338638" cy="1651000"/>
          </a:xfrm>
          <a:custGeom>
            <a:avLst/>
            <a:gdLst>
              <a:gd name="connsiteX0" fmla="*/ 2005362 w 4339129"/>
              <a:gd name="connsiteY0" fmla="*/ 300251 h 1651379"/>
              <a:gd name="connsiteX1" fmla="*/ 1937123 w 4339129"/>
              <a:gd name="connsiteY1" fmla="*/ 218364 h 1651379"/>
              <a:gd name="connsiteX2" fmla="*/ 1896180 w 4339129"/>
              <a:gd name="connsiteY2" fmla="*/ 191069 h 1651379"/>
              <a:gd name="connsiteX3" fmla="*/ 1814293 w 4339129"/>
              <a:gd name="connsiteY3" fmla="*/ 109182 h 1651379"/>
              <a:gd name="connsiteX4" fmla="*/ 1705111 w 4339129"/>
              <a:gd name="connsiteY4" fmla="*/ 81887 h 1651379"/>
              <a:gd name="connsiteX5" fmla="*/ 1664168 w 4339129"/>
              <a:gd name="connsiteY5" fmla="*/ 68239 h 1651379"/>
              <a:gd name="connsiteX6" fmla="*/ 1363917 w 4339129"/>
              <a:gd name="connsiteY6" fmla="*/ 54591 h 1651379"/>
              <a:gd name="connsiteX7" fmla="*/ 1186496 w 4339129"/>
              <a:gd name="connsiteY7" fmla="*/ 54591 h 1651379"/>
              <a:gd name="connsiteX8" fmla="*/ 1063666 w 4339129"/>
              <a:gd name="connsiteY8" fmla="*/ 68239 h 1651379"/>
              <a:gd name="connsiteX9" fmla="*/ 913541 w 4339129"/>
              <a:gd name="connsiteY9" fmla="*/ 109182 h 1651379"/>
              <a:gd name="connsiteX10" fmla="*/ 845302 w 4339129"/>
              <a:gd name="connsiteY10" fmla="*/ 122830 h 1651379"/>
              <a:gd name="connsiteX11" fmla="*/ 804359 w 4339129"/>
              <a:gd name="connsiteY11" fmla="*/ 136478 h 1651379"/>
              <a:gd name="connsiteX12" fmla="*/ 708825 w 4339129"/>
              <a:gd name="connsiteY12" fmla="*/ 163773 h 1651379"/>
              <a:gd name="connsiteX13" fmla="*/ 667881 w 4339129"/>
              <a:gd name="connsiteY13" fmla="*/ 191069 h 1651379"/>
              <a:gd name="connsiteX14" fmla="*/ 585995 w 4339129"/>
              <a:gd name="connsiteY14" fmla="*/ 218364 h 1651379"/>
              <a:gd name="connsiteX15" fmla="*/ 531404 w 4339129"/>
              <a:gd name="connsiteY15" fmla="*/ 245660 h 1651379"/>
              <a:gd name="connsiteX16" fmla="*/ 463165 w 4339129"/>
              <a:gd name="connsiteY16" fmla="*/ 313899 h 1651379"/>
              <a:gd name="connsiteX17" fmla="*/ 394926 w 4339129"/>
              <a:gd name="connsiteY17" fmla="*/ 382138 h 1651379"/>
              <a:gd name="connsiteX18" fmla="*/ 299392 w 4339129"/>
              <a:gd name="connsiteY18" fmla="*/ 409433 h 1651379"/>
              <a:gd name="connsiteX19" fmla="*/ 217505 w 4339129"/>
              <a:gd name="connsiteY19" fmla="*/ 477672 h 1651379"/>
              <a:gd name="connsiteX20" fmla="*/ 176562 w 4339129"/>
              <a:gd name="connsiteY20" fmla="*/ 491320 h 1651379"/>
              <a:gd name="connsiteX21" fmla="*/ 135619 w 4339129"/>
              <a:gd name="connsiteY21" fmla="*/ 532263 h 1651379"/>
              <a:gd name="connsiteX22" fmla="*/ 108323 w 4339129"/>
              <a:gd name="connsiteY22" fmla="*/ 573206 h 1651379"/>
              <a:gd name="connsiteX23" fmla="*/ 67380 w 4339129"/>
              <a:gd name="connsiteY23" fmla="*/ 586854 h 1651379"/>
              <a:gd name="connsiteX24" fmla="*/ 53732 w 4339129"/>
              <a:gd name="connsiteY24" fmla="*/ 928048 h 1651379"/>
              <a:gd name="connsiteX25" fmla="*/ 81028 w 4339129"/>
              <a:gd name="connsiteY25" fmla="*/ 1064526 h 1651379"/>
              <a:gd name="connsiteX26" fmla="*/ 94675 w 4339129"/>
              <a:gd name="connsiteY26" fmla="*/ 1119117 h 1651379"/>
              <a:gd name="connsiteX27" fmla="*/ 121971 w 4339129"/>
              <a:gd name="connsiteY27" fmla="*/ 1160060 h 1651379"/>
              <a:gd name="connsiteX28" fmla="*/ 149266 w 4339129"/>
              <a:gd name="connsiteY28" fmla="*/ 1269242 h 1651379"/>
              <a:gd name="connsiteX29" fmla="*/ 190210 w 4339129"/>
              <a:gd name="connsiteY29" fmla="*/ 1296538 h 1651379"/>
              <a:gd name="connsiteX30" fmla="*/ 258448 w 4339129"/>
              <a:gd name="connsiteY30" fmla="*/ 1378424 h 1651379"/>
              <a:gd name="connsiteX31" fmla="*/ 299392 w 4339129"/>
              <a:gd name="connsiteY31" fmla="*/ 1405720 h 1651379"/>
              <a:gd name="connsiteX32" fmla="*/ 422222 w 4339129"/>
              <a:gd name="connsiteY32" fmla="*/ 1419367 h 1651379"/>
              <a:gd name="connsiteX33" fmla="*/ 504108 w 4339129"/>
              <a:gd name="connsiteY33" fmla="*/ 1446663 h 1651379"/>
              <a:gd name="connsiteX34" fmla="*/ 545051 w 4339129"/>
              <a:gd name="connsiteY34" fmla="*/ 1473958 h 1651379"/>
              <a:gd name="connsiteX35" fmla="*/ 654234 w 4339129"/>
              <a:gd name="connsiteY35" fmla="*/ 1487606 h 1651379"/>
              <a:gd name="connsiteX36" fmla="*/ 722472 w 4339129"/>
              <a:gd name="connsiteY36" fmla="*/ 1501254 h 1651379"/>
              <a:gd name="connsiteX37" fmla="*/ 804359 w 4339129"/>
              <a:gd name="connsiteY37" fmla="*/ 1528549 h 1651379"/>
              <a:gd name="connsiteX38" fmla="*/ 940837 w 4339129"/>
              <a:gd name="connsiteY38" fmla="*/ 1555845 h 1651379"/>
              <a:gd name="connsiteX39" fmla="*/ 1172848 w 4339129"/>
              <a:gd name="connsiteY39" fmla="*/ 1596788 h 1651379"/>
              <a:gd name="connsiteX40" fmla="*/ 1336622 w 4339129"/>
              <a:gd name="connsiteY40" fmla="*/ 1624084 h 1651379"/>
              <a:gd name="connsiteX41" fmla="*/ 1391213 w 4339129"/>
              <a:gd name="connsiteY41" fmla="*/ 1637732 h 1651379"/>
              <a:gd name="connsiteX42" fmla="*/ 1595929 w 4339129"/>
              <a:gd name="connsiteY42" fmla="*/ 1651379 h 1651379"/>
              <a:gd name="connsiteX43" fmla="*/ 1677816 w 4339129"/>
              <a:gd name="connsiteY43" fmla="*/ 1637732 h 1651379"/>
              <a:gd name="connsiteX44" fmla="*/ 1786998 w 4339129"/>
              <a:gd name="connsiteY44" fmla="*/ 1610436 h 1651379"/>
              <a:gd name="connsiteX45" fmla="*/ 1991714 w 4339129"/>
              <a:gd name="connsiteY45" fmla="*/ 1596788 h 1651379"/>
              <a:gd name="connsiteX46" fmla="*/ 2032657 w 4339129"/>
              <a:gd name="connsiteY46" fmla="*/ 1569493 h 1651379"/>
              <a:gd name="connsiteX47" fmla="*/ 2073601 w 4339129"/>
              <a:gd name="connsiteY47" fmla="*/ 1555845 h 1651379"/>
              <a:gd name="connsiteX48" fmla="*/ 2114544 w 4339129"/>
              <a:gd name="connsiteY48" fmla="*/ 1514902 h 1651379"/>
              <a:gd name="connsiteX49" fmla="*/ 2141840 w 4339129"/>
              <a:gd name="connsiteY49" fmla="*/ 1433015 h 1651379"/>
              <a:gd name="connsiteX50" fmla="*/ 2169135 w 4339129"/>
              <a:gd name="connsiteY50" fmla="*/ 1323833 h 1651379"/>
              <a:gd name="connsiteX51" fmla="*/ 2196431 w 4339129"/>
              <a:gd name="connsiteY51" fmla="*/ 1228299 h 1651379"/>
              <a:gd name="connsiteX52" fmla="*/ 2291965 w 4339129"/>
              <a:gd name="connsiteY52" fmla="*/ 1255594 h 1651379"/>
              <a:gd name="connsiteX53" fmla="*/ 2332908 w 4339129"/>
              <a:gd name="connsiteY53" fmla="*/ 1282890 h 1651379"/>
              <a:gd name="connsiteX54" fmla="*/ 2414795 w 4339129"/>
              <a:gd name="connsiteY54" fmla="*/ 1364776 h 1651379"/>
              <a:gd name="connsiteX55" fmla="*/ 2537625 w 4339129"/>
              <a:gd name="connsiteY55" fmla="*/ 1433015 h 1651379"/>
              <a:gd name="connsiteX56" fmla="*/ 2578568 w 4339129"/>
              <a:gd name="connsiteY56" fmla="*/ 1460311 h 1651379"/>
              <a:gd name="connsiteX57" fmla="*/ 2742341 w 4339129"/>
              <a:gd name="connsiteY57" fmla="*/ 1501254 h 1651379"/>
              <a:gd name="connsiteX58" fmla="*/ 2974353 w 4339129"/>
              <a:gd name="connsiteY58" fmla="*/ 1528549 h 1651379"/>
              <a:gd name="connsiteX59" fmla="*/ 3274604 w 4339129"/>
              <a:gd name="connsiteY59" fmla="*/ 1542197 h 1651379"/>
              <a:gd name="connsiteX60" fmla="*/ 3547559 w 4339129"/>
              <a:gd name="connsiteY60" fmla="*/ 1542197 h 1651379"/>
              <a:gd name="connsiteX61" fmla="*/ 3643093 w 4339129"/>
              <a:gd name="connsiteY61" fmla="*/ 1501254 h 1651379"/>
              <a:gd name="connsiteX62" fmla="*/ 3724980 w 4339129"/>
              <a:gd name="connsiteY62" fmla="*/ 1473958 h 1651379"/>
              <a:gd name="connsiteX63" fmla="*/ 3806866 w 4339129"/>
              <a:gd name="connsiteY63" fmla="*/ 1419367 h 1651379"/>
              <a:gd name="connsiteX64" fmla="*/ 3820514 w 4339129"/>
              <a:gd name="connsiteY64" fmla="*/ 1378424 h 1651379"/>
              <a:gd name="connsiteX65" fmla="*/ 3929696 w 4339129"/>
              <a:gd name="connsiteY65" fmla="*/ 1323833 h 1651379"/>
              <a:gd name="connsiteX66" fmla="*/ 3970640 w 4339129"/>
              <a:gd name="connsiteY66" fmla="*/ 1310185 h 1651379"/>
              <a:gd name="connsiteX67" fmla="*/ 3997935 w 4339129"/>
              <a:gd name="connsiteY67" fmla="*/ 1269242 h 1651379"/>
              <a:gd name="connsiteX68" fmla="*/ 4038878 w 4339129"/>
              <a:gd name="connsiteY68" fmla="*/ 1241946 h 1651379"/>
              <a:gd name="connsiteX69" fmla="*/ 4079822 w 4339129"/>
              <a:gd name="connsiteY69" fmla="*/ 1201003 h 1651379"/>
              <a:gd name="connsiteX70" fmla="*/ 4120765 w 4339129"/>
              <a:gd name="connsiteY70" fmla="*/ 1173708 h 1651379"/>
              <a:gd name="connsiteX71" fmla="*/ 4161708 w 4339129"/>
              <a:gd name="connsiteY71" fmla="*/ 1132764 h 1651379"/>
              <a:gd name="connsiteX72" fmla="*/ 4202651 w 4339129"/>
              <a:gd name="connsiteY72" fmla="*/ 1078173 h 1651379"/>
              <a:gd name="connsiteX73" fmla="*/ 4257243 w 4339129"/>
              <a:gd name="connsiteY73" fmla="*/ 1064526 h 1651379"/>
              <a:gd name="connsiteX74" fmla="*/ 4311834 w 4339129"/>
              <a:gd name="connsiteY74" fmla="*/ 996287 h 1651379"/>
              <a:gd name="connsiteX75" fmla="*/ 4339129 w 4339129"/>
              <a:gd name="connsiteY75" fmla="*/ 873457 h 1651379"/>
              <a:gd name="connsiteX76" fmla="*/ 4339129 w 4339129"/>
              <a:gd name="connsiteY76" fmla="*/ 777923 h 1651379"/>
              <a:gd name="connsiteX77" fmla="*/ 4325481 w 4339129"/>
              <a:gd name="connsiteY77" fmla="*/ 477672 h 1651379"/>
              <a:gd name="connsiteX78" fmla="*/ 4311834 w 4339129"/>
              <a:gd name="connsiteY78" fmla="*/ 436729 h 1651379"/>
              <a:gd name="connsiteX79" fmla="*/ 4284538 w 4339129"/>
              <a:gd name="connsiteY79" fmla="*/ 395785 h 1651379"/>
              <a:gd name="connsiteX80" fmla="*/ 4202651 w 4339129"/>
              <a:gd name="connsiteY80" fmla="*/ 354842 h 1651379"/>
              <a:gd name="connsiteX81" fmla="*/ 4052526 w 4339129"/>
              <a:gd name="connsiteY81" fmla="*/ 272955 h 1651379"/>
              <a:gd name="connsiteX82" fmla="*/ 3943344 w 4339129"/>
              <a:gd name="connsiteY82" fmla="*/ 245660 h 1651379"/>
              <a:gd name="connsiteX83" fmla="*/ 3847810 w 4339129"/>
              <a:gd name="connsiteY83" fmla="*/ 191069 h 1651379"/>
              <a:gd name="connsiteX84" fmla="*/ 3738628 w 4339129"/>
              <a:gd name="connsiteY84" fmla="*/ 177421 h 1651379"/>
              <a:gd name="connsiteX85" fmla="*/ 3547559 w 4339129"/>
              <a:gd name="connsiteY85" fmla="*/ 122830 h 1651379"/>
              <a:gd name="connsiteX86" fmla="*/ 3506616 w 4339129"/>
              <a:gd name="connsiteY86" fmla="*/ 109182 h 1651379"/>
              <a:gd name="connsiteX87" fmla="*/ 3110831 w 4339129"/>
              <a:gd name="connsiteY87" fmla="*/ 95535 h 1651379"/>
              <a:gd name="connsiteX88" fmla="*/ 3028944 w 4339129"/>
              <a:gd name="connsiteY88" fmla="*/ 68239 h 1651379"/>
              <a:gd name="connsiteX89" fmla="*/ 2988001 w 4339129"/>
              <a:gd name="connsiteY89" fmla="*/ 54591 h 1651379"/>
              <a:gd name="connsiteX90" fmla="*/ 2892466 w 4339129"/>
              <a:gd name="connsiteY90" fmla="*/ 0 h 1651379"/>
              <a:gd name="connsiteX91" fmla="*/ 2223726 w 4339129"/>
              <a:gd name="connsiteY91" fmla="*/ 13648 h 1651379"/>
              <a:gd name="connsiteX92" fmla="*/ 2128192 w 4339129"/>
              <a:gd name="connsiteY92" fmla="*/ 68239 h 1651379"/>
              <a:gd name="connsiteX93" fmla="*/ 2100896 w 4339129"/>
              <a:gd name="connsiteY93" fmla="*/ 109182 h 1651379"/>
              <a:gd name="connsiteX94" fmla="*/ 2046305 w 4339129"/>
              <a:gd name="connsiteY94" fmla="*/ 95535 h 1651379"/>
              <a:gd name="connsiteX95" fmla="*/ 2019010 w 4339129"/>
              <a:gd name="connsiteY95" fmla="*/ 150126 h 1651379"/>
              <a:gd name="connsiteX96" fmla="*/ 2005362 w 4339129"/>
              <a:gd name="connsiteY96" fmla="*/ 300251 h 165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339129" h="1651379">
                <a:moveTo>
                  <a:pt x="2005362" y="300251"/>
                </a:moveTo>
                <a:cubicBezTo>
                  <a:pt x="1991714" y="311624"/>
                  <a:pt x="1976527" y="251201"/>
                  <a:pt x="1937123" y="218364"/>
                </a:cubicBezTo>
                <a:cubicBezTo>
                  <a:pt x="1924522" y="207863"/>
                  <a:pt x="1908439" y="201966"/>
                  <a:pt x="1896180" y="191069"/>
                </a:cubicBezTo>
                <a:cubicBezTo>
                  <a:pt x="1867329" y="165423"/>
                  <a:pt x="1851742" y="118544"/>
                  <a:pt x="1814293" y="109182"/>
                </a:cubicBezTo>
                <a:cubicBezTo>
                  <a:pt x="1777899" y="100084"/>
                  <a:pt x="1740700" y="93750"/>
                  <a:pt x="1705111" y="81887"/>
                </a:cubicBezTo>
                <a:cubicBezTo>
                  <a:pt x="1691463" y="77338"/>
                  <a:pt x="1678508" y="69386"/>
                  <a:pt x="1664168" y="68239"/>
                </a:cubicBezTo>
                <a:cubicBezTo>
                  <a:pt x="1564300" y="60249"/>
                  <a:pt x="1464001" y="59140"/>
                  <a:pt x="1363917" y="54591"/>
                </a:cubicBezTo>
                <a:cubicBezTo>
                  <a:pt x="1280170" y="26677"/>
                  <a:pt x="1335478" y="38909"/>
                  <a:pt x="1186496" y="54591"/>
                </a:cubicBezTo>
                <a:lnTo>
                  <a:pt x="1063666" y="68239"/>
                </a:lnTo>
                <a:cubicBezTo>
                  <a:pt x="1004839" y="87849"/>
                  <a:pt x="990511" y="93788"/>
                  <a:pt x="913541" y="109182"/>
                </a:cubicBezTo>
                <a:cubicBezTo>
                  <a:pt x="890795" y="113731"/>
                  <a:pt x="867806" y="117204"/>
                  <a:pt x="845302" y="122830"/>
                </a:cubicBezTo>
                <a:cubicBezTo>
                  <a:pt x="831346" y="126319"/>
                  <a:pt x="818191" y="132526"/>
                  <a:pt x="804359" y="136478"/>
                </a:cubicBezTo>
                <a:cubicBezTo>
                  <a:pt x="684375" y="170760"/>
                  <a:pt x="807012" y="131046"/>
                  <a:pt x="708825" y="163773"/>
                </a:cubicBezTo>
                <a:cubicBezTo>
                  <a:pt x="695177" y="172872"/>
                  <a:pt x="682870" y="184407"/>
                  <a:pt x="667881" y="191069"/>
                </a:cubicBezTo>
                <a:cubicBezTo>
                  <a:pt x="641589" y="202754"/>
                  <a:pt x="611729" y="205497"/>
                  <a:pt x="585995" y="218364"/>
                </a:cubicBezTo>
                <a:lnTo>
                  <a:pt x="531404" y="245660"/>
                </a:lnTo>
                <a:cubicBezTo>
                  <a:pt x="458615" y="354841"/>
                  <a:pt x="554150" y="222914"/>
                  <a:pt x="463165" y="313899"/>
                </a:cubicBezTo>
                <a:cubicBezTo>
                  <a:pt x="417675" y="359389"/>
                  <a:pt x="458612" y="354844"/>
                  <a:pt x="394926" y="382138"/>
                </a:cubicBezTo>
                <a:cubicBezTo>
                  <a:pt x="333692" y="408381"/>
                  <a:pt x="352520" y="382868"/>
                  <a:pt x="299392" y="409433"/>
                </a:cubicBezTo>
                <a:cubicBezTo>
                  <a:pt x="210085" y="454087"/>
                  <a:pt x="308058" y="417303"/>
                  <a:pt x="217505" y="477672"/>
                </a:cubicBezTo>
                <a:cubicBezTo>
                  <a:pt x="205535" y="485652"/>
                  <a:pt x="190210" y="486771"/>
                  <a:pt x="176562" y="491320"/>
                </a:cubicBezTo>
                <a:cubicBezTo>
                  <a:pt x="162914" y="504968"/>
                  <a:pt x="147975" y="517436"/>
                  <a:pt x="135619" y="532263"/>
                </a:cubicBezTo>
                <a:cubicBezTo>
                  <a:pt x="125118" y="544864"/>
                  <a:pt x="121131" y="562959"/>
                  <a:pt x="108323" y="573206"/>
                </a:cubicBezTo>
                <a:cubicBezTo>
                  <a:pt x="97089" y="582193"/>
                  <a:pt x="81028" y="582305"/>
                  <a:pt x="67380" y="586854"/>
                </a:cubicBezTo>
                <a:cubicBezTo>
                  <a:pt x="0" y="721612"/>
                  <a:pt x="26476" y="646404"/>
                  <a:pt x="53732" y="928048"/>
                </a:cubicBezTo>
                <a:cubicBezTo>
                  <a:pt x="58201" y="974226"/>
                  <a:pt x="69776" y="1019517"/>
                  <a:pt x="81028" y="1064526"/>
                </a:cubicBezTo>
                <a:cubicBezTo>
                  <a:pt x="85577" y="1082723"/>
                  <a:pt x="87286" y="1101877"/>
                  <a:pt x="94675" y="1119117"/>
                </a:cubicBezTo>
                <a:cubicBezTo>
                  <a:pt x="101136" y="1134193"/>
                  <a:pt x="112872" y="1146412"/>
                  <a:pt x="121971" y="1160060"/>
                </a:cubicBezTo>
                <a:cubicBezTo>
                  <a:pt x="122650" y="1163454"/>
                  <a:pt x="138077" y="1255255"/>
                  <a:pt x="149266" y="1269242"/>
                </a:cubicBezTo>
                <a:cubicBezTo>
                  <a:pt x="159513" y="1282050"/>
                  <a:pt x="176562" y="1287439"/>
                  <a:pt x="190210" y="1296538"/>
                </a:cubicBezTo>
                <a:cubicBezTo>
                  <a:pt x="217048" y="1336796"/>
                  <a:pt x="219042" y="1345586"/>
                  <a:pt x="258448" y="1378424"/>
                </a:cubicBezTo>
                <a:cubicBezTo>
                  <a:pt x="271049" y="1388925"/>
                  <a:pt x="283479" y="1401742"/>
                  <a:pt x="299392" y="1405720"/>
                </a:cubicBezTo>
                <a:cubicBezTo>
                  <a:pt x="339357" y="1415711"/>
                  <a:pt x="381279" y="1414818"/>
                  <a:pt x="422222" y="1419367"/>
                </a:cubicBezTo>
                <a:cubicBezTo>
                  <a:pt x="449517" y="1428466"/>
                  <a:pt x="480168" y="1430703"/>
                  <a:pt x="504108" y="1446663"/>
                </a:cubicBezTo>
                <a:cubicBezTo>
                  <a:pt x="517756" y="1455761"/>
                  <a:pt x="529227" y="1469642"/>
                  <a:pt x="545051" y="1473958"/>
                </a:cubicBezTo>
                <a:cubicBezTo>
                  <a:pt x="580436" y="1483608"/>
                  <a:pt x="617983" y="1482029"/>
                  <a:pt x="654234" y="1487606"/>
                </a:cubicBezTo>
                <a:cubicBezTo>
                  <a:pt x="677161" y="1491133"/>
                  <a:pt x="700093" y="1495151"/>
                  <a:pt x="722472" y="1501254"/>
                </a:cubicBezTo>
                <a:cubicBezTo>
                  <a:pt x="750230" y="1508824"/>
                  <a:pt x="776446" y="1521571"/>
                  <a:pt x="804359" y="1528549"/>
                </a:cubicBezTo>
                <a:cubicBezTo>
                  <a:pt x="976524" y="1571591"/>
                  <a:pt x="706597" y="1505650"/>
                  <a:pt x="940837" y="1555845"/>
                </a:cubicBezTo>
                <a:cubicBezTo>
                  <a:pt x="1141609" y="1598868"/>
                  <a:pt x="956044" y="1572700"/>
                  <a:pt x="1172848" y="1596788"/>
                </a:cubicBezTo>
                <a:cubicBezTo>
                  <a:pt x="1295702" y="1627502"/>
                  <a:pt x="1144927" y="1592134"/>
                  <a:pt x="1336622" y="1624084"/>
                </a:cubicBezTo>
                <a:cubicBezTo>
                  <a:pt x="1355124" y="1627168"/>
                  <a:pt x="1372559" y="1635768"/>
                  <a:pt x="1391213" y="1637732"/>
                </a:cubicBezTo>
                <a:cubicBezTo>
                  <a:pt x="1459227" y="1644891"/>
                  <a:pt x="1527690" y="1646830"/>
                  <a:pt x="1595929" y="1651379"/>
                </a:cubicBezTo>
                <a:cubicBezTo>
                  <a:pt x="1696313" y="1584457"/>
                  <a:pt x="1579676" y="1646654"/>
                  <a:pt x="1677816" y="1637732"/>
                </a:cubicBezTo>
                <a:cubicBezTo>
                  <a:pt x="1715176" y="1634336"/>
                  <a:pt x="1749567" y="1612931"/>
                  <a:pt x="1786998" y="1610436"/>
                </a:cubicBezTo>
                <a:lnTo>
                  <a:pt x="1991714" y="1596788"/>
                </a:lnTo>
                <a:cubicBezTo>
                  <a:pt x="2005362" y="1587690"/>
                  <a:pt x="2017986" y="1576828"/>
                  <a:pt x="2032657" y="1569493"/>
                </a:cubicBezTo>
                <a:cubicBezTo>
                  <a:pt x="2045524" y="1563059"/>
                  <a:pt x="2061631" y="1563825"/>
                  <a:pt x="2073601" y="1555845"/>
                </a:cubicBezTo>
                <a:cubicBezTo>
                  <a:pt x="2089660" y="1545139"/>
                  <a:pt x="2100896" y="1528550"/>
                  <a:pt x="2114544" y="1514902"/>
                </a:cubicBezTo>
                <a:cubicBezTo>
                  <a:pt x="2123643" y="1487606"/>
                  <a:pt x="2134862" y="1460928"/>
                  <a:pt x="2141840" y="1433015"/>
                </a:cubicBezTo>
                <a:cubicBezTo>
                  <a:pt x="2150938" y="1396621"/>
                  <a:pt x="2157272" y="1359422"/>
                  <a:pt x="2169135" y="1323833"/>
                </a:cubicBezTo>
                <a:cubicBezTo>
                  <a:pt x="2188715" y="1265096"/>
                  <a:pt x="2179294" y="1296846"/>
                  <a:pt x="2196431" y="1228299"/>
                </a:cubicBezTo>
                <a:cubicBezTo>
                  <a:pt x="2213926" y="1232673"/>
                  <a:pt x="2272383" y="1245803"/>
                  <a:pt x="2291965" y="1255594"/>
                </a:cubicBezTo>
                <a:cubicBezTo>
                  <a:pt x="2306636" y="1262930"/>
                  <a:pt x="2320649" y="1271993"/>
                  <a:pt x="2332908" y="1282890"/>
                </a:cubicBezTo>
                <a:cubicBezTo>
                  <a:pt x="2361759" y="1308536"/>
                  <a:pt x="2382677" y="1343364"/>
                  <a:pt x="2414795" y="1364776"/>
                </a:cubicBezTo>
                <a:cubicBezTo>
                  <a:pt x="2508651" y="1427347"/>
                  <a:pt x="2465559" y="1408993"/>
                  <a:pt x="2537625" y="1433015"/>
                </a:cubicBezTo>
                <a:cubicBezTo>
                  <a:pt x="2551273" y="1442114"/>
                  <a:pt x="2563579" y="1453649"/>
                  <a:pt x="2578568" y="1460311"/>
                </a:cubicBezTo>
                <a:cubicBezTo>
                  <a:pt x="2643448" y="1489147"/>
                  <a:pt x="2673678" y="1489810"/>
                  <a:pt x="2742341" y="1501254"/>
                </a:cubicBezTo>
                <a:cubicBezTo>
                  <a:pt x="2841215" y="1534213"/>
                  <a:pt x="2780670" y="1517789"/>
                  <a:pt x="2974353" y="1528549"/>
                </a:cubicBezTo>
                <a:cubicBezTo>
                  <a:pt x="3074386" y="1534106"/>
                  <a:pt x="3174520" y="1537648"/>
                  <a:pt x="3274604" y="1542197"/>
                </a:cubicBezTo>
                <a:cubicBezTo>
                  <a:pt x="3417974" y="1556534"/>
                  <a:pt x="3404189" y="1564254"/>
                  <a:pt x="3547559" y="1542197"/>
                </a:cubicBezTo>
                <a:cubicBezTo>
                  <a:pt x="3583250" y="1536706"/>
                  <a:pt x="3610358" y="1514348"/>
                  <a:pt x="3643093" y="1501254"/>
                </a:cubicBezTo>
                <a:cubicBezTo>
                  <a:pt x="3669807" y="1490568"/>
                  <a:pt x="3701040" y="1489918"/>
                  <a:pt x="3724980" y="1473958"/>
                </a:cubicBezTo>
                <a:lnTo>
                  <a:pt x="3806866" y="1419367"/>
                </a:lnTo>
                <a:cubicBezTo>
                  <a:pt x="3811415" y="1405719"/>
                  <a:pt x="3811304" y="1389476"/>
                  <a:pt x="3820514" y="1378424"/>
                </a:cubicBezTo>
                <a:cubicBezTo>
                  <a:pt x="3859487" y="1331657"/>
                  <a:pt x="3878291" y="1338520"/>
                  <a:pt x="3929696" y="1323833"/>
                </a:cubicBezTo>
                <a:cubicBezTo>
                  <a:pt x="3943529" y="1319881"/>
                  <a:pt x="3956992" y="1314734"/>
                  <a:pt x="3970640" y="1310185"/>
                </a:cubicBezTo>
                <a:cubicBezTo>
                  <a:pt x="3979738" y="1296537"/>
                  <a:pt x="3986337" y="1280840"/>
                  <a:pt x="3997935" y="1269242"/>
                </a:cubicBezTo>
                <a:cubicBezTo>
                  <a:pt x="4009533" y="1257644"/>
                  <a:pt x="4026277" y="1252447"/>
                  <a:pt x="4038878" y="1241946"/>
                </a:cubicBezTo>
                <a:cubicBezTo>
                  <a:pt x="4053705" y="1229590"/>
                  <a:pt x="4064994" y="1213359"/>
                  <a:pt x="4079822" y="1201003"/>
                </a:cubicBezTo>
                <a:cubicBezTo>
                  <a:pt x="4092423" y="1190503"/>
                  <a:pt x="4108164" y="1184209"/>
                  <a:pt x="4120765" y="1173708"/>
                </a:cubicBezTo>
                <a:cubicBezTo>
                  <a:pt x="4135592" y="1161352"/>
                  <a:pt x="4149147" y="1147418"/>
                  <a:pt x="4161708" y="1132764"/>
                </a:cubicBezTo>
                <a:cubicBezTo>
                  <a:pt x="4176511" y="1115494"/>
                  <a:pt x="4184142" y="1091394"/>
                  <a:pt x="4202651" y="1078173"/>
                </a:cubicBezTo>
                <a:cubicBezTo>
                  <a:pt x="4217915" y="1067271"/>
                  <a:pt x="4239046" y="1069075"/>
                  <a:pt x="4257243" y="1064526"/>
                </a:cubicBezTo>
                <a:cubicBezTo>
                  <a:pt x="4291545" y="961614"/>
                  <a:pt x="4241284" y="1084474"/>
                  <a:pt x="4311834" y="996287"/>
                </a:cubicBezTo>
                <a:cubicBezTo>
                  <a:pt x="4325979" y="978606"/>
                  <a:pt x="4338990" y="874290"/>
                  <a:pt x="4339129" y="873457"/>
                </a:cubicBezTo>
                <a:cubicBezTo>
                  <a:pt x="4296463" y="702796"/>
                  <a:pt x="4339129" y="914978"/>
                  <a:pt x="4339129" y="777923"/>
                </a:cubicBezTo>
                <a:cubicBezTo>
                  <a:pt x="4339129" y="677736"/>
                  <a:pt x="4333470" y="577540"/>
                  <a:pt x="4325481" y="477672"/>
                </a:cubicBezTo>
                <a:cubicBezTo>
                  <a:pt x="4324334" y="463332"/>
                  <a:pt x="4318267" y="449596"/>
                  <a:pt x="4311834" y="436729"/>
                </a:cubicBezTo>
                <a:cubicBezTo>
                  <a:pt x="4304498" y="422058"/>
                  <a:pt x="4296137" y="407384"/>
                  <a:pt x="4284538" y="395785"/>
                </a:cubicBezTo>
                <a:cubicBezTo>
                  <a:pt x="4258082" y="369329"/>
                  <a:pt x="4235951" y="365942"/>
                  <a:pt x="4202651" y="354842"/>
                </a:cubicBezTo>
                <a:cubicBezTo>
                  <a:pt x="4157807" y="324946"/>
                  <a:pt x="4102070" y="285341"/>
                  <a:pt x="4052526" y="272955"/>
                </a:cubicBezTo>
                <a:lnTo>
                  <a:pt x="3943344" y="245660"/>
                </a:lnTo>
                <a:cubicBezTo>
                  <a:pt x="3918975" y="229414"/>
                  <a:pt x="3875518" y="197996"/>
                  <a:pt x="3847810" y="191069"/>
                </a:cubicBezTo>
                <a:cubicBezTo>
                  <a:pt x="3812228" y="182174"/>
                  <a:pt x="3774677" y="184180"/>
                  <a:pt x="3738628" y="177421"/>
                </a:cubicBezTo>
                <a:cubicBezTo>
                  <a:pt x="3660283" y="162731"/>
                  <a:pt x="3619975" y="146969"/>
                  <a:pt x="3547559" y="122830"/>
                </a:cubicBezTo>
                <a:cubicBezTo>
                  <a:pt x="3533911" y="118281"/>
                  <a:pt x="3520993" y="109678"/>
                  <a:pt x="3506616" y="109182"/>
                </a:cubicBezTo>
                <a:lnTo>
                  <a:pt x="3110831" y="95535"/>
                </a:lnTo>
                <a:lnTo>
                  <a:pt x="3028944" y="68239"/>
                </a:lnTo>
                <a:cubicBezTo>
                  <a:pt x="3015296" y="63690"/>
                  <a:pt x="3000868" y="61024"/>
                  <a:pt x="2988001" y="54591"/>
                </a:cubicBezTo>
                <a:cubicBezTo>
                  <a:pt x="2918739" y="19961"/>
                  <a:pt x="2950338" y="38581"/>
                  <a:pt x="2892466" y="0"/>
                </a:cubicBezTo>
                <a:lnTo>
                  <a:pt x="2223726" y="13648"/>
                </a:lnTo>
                <a:cubicBezTo>
                  <a:pt x="2191247" y="14897"/>
                  <a:pt x="2146789" y="49642"/>
                  <a:pt x="2128192" y="68239"/>
                </a:cubicBezTo>
                <a:cubicBezTo>
                  <a:pt x="2116594" y="79837"/>
                  <a:pt x="2109995" y="95534"/>
                  <a:pt x="2100896" y="109182"/>
                </a:cubicBezTo>
                <a:cubicBezTo>
                  <a:pt x="2082699" y="104633"/>
                  <a:pt x="2063082" y="87146"/>
                  <a:pt x="2046305" y="95535"/>
                </a:cubicBezTo>
                <a:cubicBezTo>
                  <a:pt x="2028108" y="104634"/>
                  <a:pt x="2030835" y="133571"/>
                  <a:pt x="2019010" y="150126"/>
                </a:cubicBezTo>
                <a:cubicBezTo>
                  <a:pt x="1961982" y="229965"/>
                  <a:pt x="2019010" y="288878"/>
                  <a:pt x="2005362" y="300251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19F42E60-5D30-49DE-97E3-F5F510559757}"/>
              </a:ext>
            </a:extLst>
          </p:cNvPr>
          <p:cNvSpPr/>
          <p:nvPr/>
        </p:nvSpPr>
        <p:spPr>
          <a:xfrm>
            <a:off x="4267200" y="4953000"/>
            <a:ext cx="762000" cy="1524000"/>
          </a:xfrm>
          <a:prstGeom prst="arc">
            <a:avLst>
              <a:gd name="adj1" fmla="val 15774149"/>
              <a:gd name="adj2" fmla="val 48100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08C52A8E-0D8A-434F-840B-47C5A4713983}"/>
              </a:ext>
            </a:extLst>
          </p:cNvPr>
          <p:cNvSpPr/>
          <p:nvPr/>
        </p:nvSpPr>
        <p:spPr>
          <a:xfrm rot="11294890">
            <a:off x="6888163" y="4848225"/>
            <a:ext cx="768350" cy="1504950"/>
          </a:xfrm>
          <a:prstGeom prst="arc">
            <a:avLst>
              <a:gd name="adj1" fmla="val 15710671"/>
              <a:gd name="adj2" fmla="val 43640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F56A4402-E641-4076-9A3E-BE16F27BCE36}"/>
              </a:ext>
            </a:extLst>
          </p:cNvPr>
          <p:cNvSpPr/>
          <p:nvPr/>
        </p:nvSpPr>
        <p:spPr>
          <a:xfrm>
            <a:off x="4184650" y="5432426"/>
            <a:ext cx="228600" cy="176213"/>
          </a:xfrm>
          <a:custGeom>
            <a:avLst/>
            <a:gdLst>
              <a:gd name="connsiteX0" fmla="*/ 0 w 228435"/>
              <a:gd name="connsiteY0" fmla="*/ 0 h 177421"/>
              <a:gd name="connsiteX1" fmla="*/ 68239 w 228435"/>
              <a:gd name="connsiteY1" fmla="*/ 13648 h 177421"/>
              <a:gd name="connsiteX2" fmla="*/ 163774 w 228435"/>
              <a:gd name="connsiteY2" fmla="*/ 27295 h 177421"/>
              <a:gd name="connsiteX3" fmla="*/ 204717 w 228435"/>
              <a:gd name="connsiteY3" fmla="*/ 40943 h 177421"/>
              <a:gd name="connsiteX4" fmla="*/ 218365 w 228435"/>
              <a:gd name="connsiteY4" fmla="*/ 177421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35" h="177421">
                <a:moveTo>
                  <a:pt x="0" y="0"/>
                </a:moveTo>
                <a:cubicBezTo>
                  <a:pt x="22746" y="4549"/>
                  <a:pt x="45358" y="9835"/>
                  <a:pt x="68239" y="13648"/>
                </a:cubicBezTo>
                <a:cubicBezTo>
                  <a:pt x="99970" y="18936"/>
                  <a:pt x="132230" y="20986"/>
                  <a:pt x="163774" y="27295"/>
                </a:cubicBezTo>
                <a:cubicBezTo>
                  <a:pt x="177881" y="30116"/>
                  <a:pt x="191069" y="36394"/>
                  <a:pt x="204717" y="40943"/>
                </a:cubicBezTo>
                <a:cubicBezTo>
                  <a:pt x="228435" y="112098"/>
                  <a:pt x="218365" y="67501"/>
                  <a:pt x="218365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FF25FB41-550A-478E-9048-564C5BA747A3}"/>
              </a:ext>
            </a:extLst>
          </p:cNvPr>
          <p:cNvSpPr/>
          <p:nvPr/>
        </p:nvSpPr>
        <p:spPr>
          <a:xfrm>
            <a:off x="4076700" y="5868988"/>
            <a:ext cx="171450" cy="190500"/>
          </a:xfrm>
          <a:custGeom>
            <a:avLst/>
            <a:gdLst>
              <a:gd name="connsiteX0" fmla="*/ 0 w 172431"/>
              <a:gd name="connsiteY0" fmla="*/ 191069 h 191069"/>
              <a:gd name="connsiteX1" fmla="*/ 81887 w 172431"/>
              <a:gd name="connsiteY1" fmla="*/ 54591 h 191069"/>
              <a:gd name="connsiteX2" fmla="*/ 150126 w 172431"/>
              <a:gd name="connsiteY2" fmla="*/ 0 h 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31" h="191069">
                <a:moveTo>
                  <a:pt x="0" y="191069"/>
                </a:moveTo>
                <a:cubicBezTo>
                  <a:pt x="45493" y="54591"/>
                  <a:pt x="1" y="81887"/>
                  <a:pt x="81887" y="54591"/>
                </a:cubicBezTo>
                <a:cubicBezTo>
                  <a:pt x="172431" y="72700"/>
                  <a:pt x="150126" y="91436"/>
                  <a:pt x="15012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18488E2B-F0A9-4A13-86F2-A712A5C393DC}"/>
              </a:ext>
            </a:extLst>
          </p:cNvPr>
          <p:cNvSpPr/>
          <p:nvPr/>
        </p:nvSpPr>
        <p:spPr>
          <a:xfrm>
            <a:off x="4525964" y="5622925"/>
            <a:ext cx="168275" cy="300038"/>
          </a:xfrm>
          <a:custGeom>
            <a:avLst/>
            <a:gdLst>
              <a:gd name="connsiteX0" fmla="*/ 0 w 168090"/>
              <a:gd name="connsiteY0" fmla="*/ 300250 h 300250"/>
              <a:gd name="connsiteX1" fmla="*/ 109183 w 168090"/>
              <a:gd name="connsiteY1" fmla="*/ 109182 h 300250"/>
              <a:gd name="connsiteX2" fmla="*/ 150126 w 168090"/>
              <a:gd name="connsiteY2" fmla="*/ 81886 h 300250"/>
              <a:gd name="connsiteX3" fmla="*/ 163774 w 168090"/>
              <a:gd name="connsiteY3" fmla="*/ 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90" h="300250">
                <a:moveTo>
                  <a:pt x="0" y="300250"/>
                </a:moveTo>
                <a:cubicBezTo>
                  <a:pt x="69850" y="90703"/>
                  <a:pt x="3" y="171571"/>
                  <a:pt x="109183" y="109182"/>
                </a:cubicBezTo>
                <a:cubicBezTo>
                  <a:pt x="123424" y="101044"/>
                  <a:pt x="136478" y="90985"/>
                  <a:pt x="150126" y="81886"/>
                </a:cubicBezTo>
                <a:cubicBezTo>
                  <a:pt x="168090" y="27996"/>
                  <a:pt x="163774" y="55329"/>
                  <a:pt x="16377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8F577A8B-DB33-445E-B34E-A6B348F826CC}"/>
              </a:ext>
            </a:extLst>
          </p:cNvPr>
          <p:cNvSpPr/>
          <p:nvPr/>
        </p:nvSpPr>
        <p:spPr>
          <a:xfrm>
            <a:off x="4572001" y="5181600"/>
            <a:ext cx="168275" cy="300038"/>
          </a:xfrm>
          <a:custGeom>
            <a:avLst/>
            <a:gdLst>
              <a:gd name="connsiteX0" fmla="*/ 0 w 168090"/>
              <a:gd name="connsiteY0" fmla="*/ 300250 h 300250"/>
              <a:gd name="connsiteX1" fmla="*/ 109183 w 168090"/>
              <a:gd name="connsiteY1" fmla="*/ 109182 h 300250"/>
              <a:gd name="connsiteX2" fmla="*/ 150126 w 168090"/>
              <a:gd name="connsiteY2" fmla="*/ 81886 h 300250"/>
              <a:gd name="connsiteX3" fmla="*/ 163774 w 168090"/>
              <a:gd name="connsiteY3" fmla="*/ 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90" h="300250">
                <a:moveTo>
                  <a:pt x="0" y="300250"/>
                </a:moveTo>
                <a:cubicBezTo>
                  <a:pt x="69850" y="90703"/>
                  <a:pt x="3" y="171571"/>
                  <a:pt x="109183" y="109182"/>
                </a:cubicBezTo>
                <a:cubicBezTo>
                  <a:pt x="123424" y="101044"/>
                  <a:pt x="136478" y="90985"/>
                  <a:pt x="150126" y="81886"/>
                </a:cubicBezTo>
                <a:cubicBezTo>
                  <a:pt x="168090" y="27996"/>
                  <a:pt x="163774" y="55329"/>
                  <a:pt x="16377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33DD726F-1F14-4FD1-9A5E-D31839D4A403}"/>
              </a:ext>
            </a:extLst>
          </p:cNvPr>
          <p:cNvSpPr/>
          <p:nvPr/>
        </p:nvSpPr>
        <p:spPr>
          <a:xfrm>
            <a:off x="4343400" y="6019800"/>
            <a:ext cx="228600" cy="177800"/>
          </a:xfrm>
          <a:custGeom>
            <a:avLst/>
            <a:gdLst>
              <a:gd name="connsiteX0" fmla="*/ 0 w 228435"/>
              <a:gd name="connsiteY0" fmla="*/ 0 h 177421"/>
              <a:gd name="connsiteX1" fmla="*/ 68239 w 228435"/>
              <a:gd name="connsiteY1" fmla="*/ 13648 h 177421"/>
              <a:gd name="connsiteX2" fmla="*/ 163774 w 228435"/>
              <a:gd name="connsiteY2" fmla="*/ 27295 h 177421"/>
              <a:gd name="connsiteX3" fmla="*/ 204717 w 228435"/>
              <a:gd name="connsiteY3" fmla="*/ 40943 h 177421"/>
              <a:gd name="connsiteX4" fmla="*/ 218365 w 228435"/>
              <a:gd name="connsiteY4" fmla="*/ 177421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35" h="177421">
                <a:moveTo>
                  <a:pt x="0" y="0"/>
                </a:moveTo>
                <a:cubicBezTo>
                  <a:pt x="22746" y="4549"/>
                  <a:pt x="45358" y="9835"/>
                  <a:pt x="68239" y="13648"/>
                </a:cubicBezTo>
                <a:cubicBezTo>
                  <a:pt x="99970" y="18936"/>
                  <a:pt x="132230" y="20986"/>
                  <a:pt x="163774" y="27295"/>
                </a:cubicBezTo>
                <a:cubicBezTo>
                  <a:pt x="177881" y="30116"/>
                  <a:pt x="191069" y="36394"/>
                  <a:pt x="204717" y="40943"/>
                </a:cubicBezTo>
                <a:cubicBezTo>
                  <a:pt x="228435" y="112098"/>
                  <a:pt x="218365" y="67501"/>
                  <a:pt x="218365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5767F356-4D36-4E06-BAEC-7C3F6F63EA91}"/>
              </a:ext>
            </a:extLst>
          </p:cNvPr>
          <p:cNvSpPr/>
          <p:nvPr/>
        </p:nvSpPr>
        <p:spPr>
          <a:xfrm>
            <a:off x="7080250" y="5356226"/>
            <a:ext cx="228600" cy="176213"/>
          </a:xfrm>
          <a:custGeom>
            <a:avLst/>
            <a:gdLst>
              <a:gd name="connsiteX0" fmla="*/ 0 w 228435"/>
              <a:gd name="connsiteY0" fmla="*/ 0 h 177421"/>
              <a:gd name="connsiteX1" fmla="*/ 68239 w 228435"/>
              <a:gd name="connsiteY1" fmla="*/ 13648 h 177421"/>
              <a:gd name="connsiteX2" fmla="*/ 163774 w 228435"/>
              <a:gd name="connsiteY2" fmla="*/ 27295 h 177421"/>
              <a:gd name="connsiteX3" fmla="*/ 204717 w 228435"/>
              <a:gd name="connsiteY3" fmla="*/ 40943 h 177421"/>
              <a:gd name="connsiteX4" fmla="*/ 218365 w 228435"/>
              <a:gd name="connsiteY4" fmla="*/ 177421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35" h="177421">
                <a:moveTo>
                  <a:pt x="0" y="0"/>
                </a:moveTo>
                <a:cubicBezTo>
                  <a:pt x="22746" y="4549"/>
                  <a:pt x="45358" y="9835"/>
                  <a:pt x="68239" y="13648"/>
                </a:cubicBezTo>
                <a:cubicBezTo>
                  <a:pt x="99970" y="18936"/>
                  <a:pt x="132230" y="20986"/>
                  <a:pt x="163774" y="27295"/>
                </a:cubicBezTo>
                <a:cubicBezTo>
                  <a:pt x="177881" y="30116"/>
                  <a:pt x="191069" y="36394"/>
                  <a:pt x="204717" y="40943"/>
                </a:cubicBezTo>
                <a:cubicBezTo>
                  <a:pt x="228435" y="112098"/>
                  <a:pt x="218365" y="67501"/>
                  <a:pt x="218365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3814BCBA-2312-4E60-88E7-B7251491E3D2}"/>
              </a:ext>
            </a:extLst>
          </p:cNvPr>
          <p:cNvSpPr/>
          <p:nvPr/>
        </p:nvSpPr>
        <p:spPr>
          <a:xfrm>
            <a:off x="6972300" y="5792788"/>
            <a:ext cx="171450" cy="190500"/>
          </a:xfrm>
          <a:custGeom>
            <a:avLst/>
            <a:gdLst>
              <a:gd name="connsiteX0" fmla="*/ 0 w 172431"/>
              <a:gd name="connsiteY0" fmla="*/ 191069 h 191069"/>
              <a:gd name="connsiteX1" fmla="*/ 81887 w 172431"/>
              <a:gd name="connsiteY1" fmla="*/ 54591 h 191069"/>
              <a:gd name="connsiteX2" fmla="*/ 150126 w 172431"/>
              <a:gd name="connsiteY2" fmla="*/ 0 h 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31" h="191069">
                <a:moveTo>
                  <a:pt x="0" y="191069"/>
                </a:moveTo>
                <a:cubicBezTo>
                  <a:pt x="45493" y="54591"/>
                  <a:pt x="1" y="81887"/>
                  <a:pt x="81887" y="54591"/>
                </a:cubicBezTo>
                <a:cubicBezTo>
                  <a:pt x="172431" y="72700"/>
                  <a:pt x="150126" y="91436"/>
                  <a:pt x="15012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E8CD4DE4-6F82-4DE5-8673-3AE19A8D3ED2}"/>
              </a:ext>
            </a:extLst>
          </p:cNvPr>
          <p:cNvSpPr/>
          <p:nvPr/>
        </p:nvSpPr>
        <p:spPr>
          <a:xfrm>
            <a:off x="7421564" y="5546725"/>
            <a:ext cx="168275" cy="300038"/>
          </a:xfrm>
          <a:custGeom>
            <a:avLst/>
            <a:gdLst>
              <a:gd name="connsiteX0" fmla="*/ 0 w 168090"/>
              <a:gd name="connsiteY0" fmla="*/ 300250 h 300250"/>
              <a:gd name="connsiteX1" fmla="*/ 109183 w 168090"/>
              <a:gd name="connsiteY1" fmla="*/ 109182 h 300250"/>
              <a:gd name="connsiteX2" fmla="*/ 150126 w 168090"/>
              <a:gd name="connsiteY2" fmla="*/ 81886 h 300250"/>
              <a:gd name="connsiteX3" fmla="*/ 163774 w 168090"/>
              <a:gd name="connsiteY3" fmla="*/ 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90" h="300250">
                <a:moveTo>
                  <a:pt x="0" y="300250"/>
                </a:moveTo>
                <a:cubicBezTo>
                  <a:pt x="69850" y="90703"/>
                  <a:pt x="3" y="171571"/>
                  <a:pt x="109183" y="109182"/>
                </a:cubicBezTo>
                <a:cubicBezTo>
                  <a:pt x="123424" y="101044"/>
                  <a:pt x="136478" y="90985"/>
                  <a:pt x="150126" y="81886"/>
                </a:cubicBezTo>
                <a:cubicBezTo>
                  <a:pt x="168090" y="27996"/>
                  <a:pt x="163774" y="55329"/>
                  <a:pt x="16377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27DE317E-EB5D-4CD4-95E2-B77495332E14}"/>
              </a:ext>
            </a:extLst>
          </p:cNvPr>
          <p:cNvSpPr/>
          <p:nvPr/>
        </p:nvSpPr>
        <p:spPr>
          <a:xfrm>
            <a:off x="7467601" y="5105400"/>
            <a:ext cx="168275" cy="300038"/>
          </a:xfrm>
          <a:custGeom>
            <a:avLst/>
            <a:gdLst>
              <a:gd name="connsiteX0" fmla="*/ 0 w 168090"/>
              <a:gd name="connsiteY0" fmla="*/ 300250 h 300250"/>
              <a:gd name="connsiteX1" fmla="*/ 109183 w 168090"/>
              <a:gd name="connsiteY1" fmla="*/ 109182 h 300250"/>
              <a:gd name="connsiteX2" fmla="*/ 150126 w 168090"/>
              <a:gd name="connsiteY2" fmla="*/ 81886 h 300250"/>
              <a:gd name="connsiteX3" fmla="*/ 163774 w 168090"/>
              <a:gd name="connsiteY3" fmla="*/ 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90" h="300250">
                <a:moveTo>
                  <a:pt x="0" y="300250"/>
                </a:moveTo>
                <a:cubicBezTo>
                  <a:pt x="69850" y="90703"/>
                  <a:pt x="3" y="171571"/>
                  <a:pt x="109183" y="109182"/>
                </a:cubicBezTo>
                <a:cubicBezTo>
                  <a:pt x="123424" y="101044"/>
                  <a:pt x="136478" y="90985"/>
                  <a:pt x="150126" y="81886"/>
                </a:cubicBezTo>
                <a:cubicBezTo>
                  <a:pt x="168090" y="27996"/>
                  <a:pt x="163774" y="55329"/>
                  <a:pt x="16377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91FA50F-2B28-4819-96B5-4A0CAEC03124}"/>
              </a:ext>
            </a:extLst>
          </p:cNvPr>
          <p:cNvSpPr/>
          <p:nvPr/>
        </p:nvSpPr>
        <p:spPr>
          <a:xfrm>
            <a:off x="7239000" y="5943600"/>
            <a:ext cx="228600" cy="177800"/>
          </a:xfrm>
          <a:custGeom>
            <a:avLst/>
            <a:gdLst>
              <a:gd name="connsiteX0" fmla="*/ 0 w 228435"/>
              <a:gd name="connsiteY0" fmla="*/ 0 h 177421"/>
              <a:gd name="connsiteX1" fmla="*/ 68239 w 228435"/>
              <a:gd name="connsiteY1" fmla="*/ 13648 h 177421"/>
              <a:gd name="connsiteX2" fmla="*/ 163774 w 228435"/>
              <a:gd name="connsiteY2" fmla="*/ 27295 h 177421"/>
              <a:gd name="connsiteX3" fmla="*/ 204717 w 228435"/>
              <a:gd name="connsiteY3" fmla="*/ 40943 h 177421"/>
              <a:gd name="connsiteX4" fmla="*/ 218365 w 228435"/>
              <a:gd name="connsiteY4" fmla="*/ 177421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35" h="177421">
                <a:moveTo>
                  <a:pt x="0" y="0"/>
                </a:moveTo>
                <a:cubicBezTo>
                  <a:pt x="22746" y="4549"/>
                  <a:pt x="45358" y="9835"/>
                  <a:pt x="68239" y="13648"/>
                </a:cubicBezTo>
                <a:cubicBezTo>
                  <a:pt x="99970" y="18936"/>
                  <a:pt x="132230" y="20986"/>
                  <a:pt x="163774" y="27295"/>
                </a:cubicBezTo>
                <a:cubicBezTo>
                  <a:pt x="177881" y="30116"/>
                  <a:pt x="191069" y="36394"/>
                  <a:pt x="204717" y="40943"/>
                </a:cubicBezTo>
                <a:cubicBezTo>
                  <a:pt x="228435" y="112098"/>
                  <a:pt x="218365" y="67501"/>
                  <a:pt x="218365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C0FC9AB-1EE6-4A3A-9A1F-303385F9F24D}"/>
              </a:ext>
            </a:extLst>
          </p:cNvPr>
          <p:cNvCxnSpPr/>
          <p:nvPr/>
        </p:nvCxnSpPr>
        <p:spPr>
          <a:xfrm rot="10800000" flipV="1">
            <a:off x="7772400" y="5105400"/>
            <a:ext cx="990600" cy="4572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6" name="Rectangle 87">
            <a:extLst>
              <a:ext uri="{FF2B5EF4-FFF2-40B4-BE49-F238E27FC236}">
                <a16:creationId xmlns:a16="http://schemas.microsoft.com/office/drawing/2014/main" id="{6BEDA718-3320-4763-96FB-86DD1F9E3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8768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Nuclei</a:t>
            </a:r>
          </a:p>
        </p:txBody>
      </p:sp>
      <p:sp>
        <p:nvSpPr>
          <p:cNvPr id="27667" name="Rectangle 88">
            <a:extLst>
              <a:ext uri="{FF2B5EF4-FFF2-40B4-BE49-F238E27FC236}">
                <a16:creationId xmlns:a16="http://schemas.microsoft.com/office/drawing/2014/main" id="{1C63486A-F2F8-46E2-A995-62A34C8CA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8768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Nuclei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C050226-F864-4F9C-93AC-4620C361FF1A}"/>
              </a:ext>
            </a:extLst>
          </p:cNvPr>
          <p:cNvCxnSpPr/>
          <p:nvPr/>
        </p:nvCxnSpPr>
        <p:spPr>
          <a:xfrm>
            <a:off x="2895600" y="5181600"/>
            <a:ext cx="8382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4871B8F-1D86-4E63-B2E9-DD8DE85AE403}"/>
              </a:ext>
            </a:extLst>
          </p:cNvPr>
          <p:cNvCxnSpPr/>
          <p:nvPr/>
        </p:nvCxnSpPr>
        <p:spPr>
          <a:xfrm flipV="1">
            <a:off x="3048000" y="6019800"/>
            <a:ext cx="1066800" cy="3048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0" name="Rectangle 93">
            <a:extLst>
              <a:ext uri="{FF2B5EF4-FFF2-40B4-BE49-F238E27FC236}">
                <a16:creationId xmlns:a16="http://schemas.microsoft.com/office/drawing/2014/main" id="{18B8650C-24B3-4154-AD3C-93BF1F0C7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096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Chromatin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1F9750D-0206-4030-AD17-913F28F4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/>
              <a:t>Telophase</a:t>
            </a:r>
          </a:p>
        </p:txBody>
      </p:sp>
      <p:pic>
        <p:nvPicPr>
          <p:cNvPr id="28675" name="Picture 10" descr="animal_telophase">
            <a:extLst>
              <a:ext uri="{FF2B5EF4-FFF2-40B4-BE49-F238E27FC236}">
                <a16:creationId xmlns:a16="http://schemas.microsoft.com/office/drawing/2014/main" id="{819260B3-1B69-498E-B0AF-C8545FB301B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147888"/>
            <a:ext cx="3429000" cy="3429000"/>
          </a:xfrm>
          <a:noFill/>
        </p:spPr>
      </p:pic>
      <p:pic>
        <p:nvPicPr>
          <p:cNvPr id="28676" name="Picture 12" descr="plant_telophase">
            <a:extLst>
              <a:ext uri="{FF2B5EF4-FFF2-40B4-BE49-F238E27FC236}">
                <a16:creationId xmlns:a16="http://schemas.microsoft.com/office/drawing/2014/main" id="{BF3328A4-A00A-4EC4-ACC0-A6A971D976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147888"/>
            <a:ext cx="3429000" cy="3429000"/>
          </a:xfrm>
          <a:noFill/>
        </p:spPr>
      </p:pic>
      <p:sp>
        <p:nvSpPr>
          <p:cNvPr id="28677" name="Text Box 3">
            <a:extLst>
              <a:ext uri="{FF2B5EF4-FFF2-40B4-BE49-F238E27FC236}">
                <a16:creationId xmlns:a16="http://schemas.microsoft.com/office/drawing/2014/main" id="{901C0453-392B-48BB-835A-A8D12F61F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050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8678" name="Text Box 4">
            <a:extLst>
              <a:ext uri="{FF2B5EF4-FFF2-40B4-BE49-F238E27FC236}">
                <a16:creationId xmlns:a16="http://schemas.microsoft.com/office/drawing/2014/main" id="{196977F1-FB2F-4F92-8258-62C2AA0A2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8679" name="Text Box 5">
            <a:extLst>
              <a:ext uri="{FF2B5EF4-FFF2-40B4-BE49-F238E27FC236}">
                <a16:creationId xmlns:a16="http://schemas.microsoft.com/office/drawing/2014/main" id="{0383B2C6-37F6-47DF-9B00-A35652027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Animal Cell</a:t>
            </a:r>
          </a:p>
        </p:txBody>
      </p:sp>
      <p:sp>
        <p:nvSpPr>
          <p:cNvPr id="28680" name="Text Box 6">
            <a:extLst>
              <a:ext uri="{FF2B5EF4-FFF2-40B4-BE49-F238E27FC236}">
                <a16:creationId xmlns:a16="http://schemas.microsoft.com/office/drawing/2014/main" id="{DF37BC3F-4A21-4A4D-B4EA-597826317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Plant Cell</a:t>
            </a:r>
          </a:p>
        </p:txBody>
      </p:sp>
      <p:sp>
        <p:nvSpPr>
          <p:cNvPr id="28681" name="Text Box 13">
            <a:extLst>
              <a:ext uri="{FF2B5EF4-FFF2-40B4-BE49-F238E27FC236}">
                <a16:creationId xmlns:a16="http://schemas.microsoft.com/office/drawing/2014/main" id="{164FD5B5-7AF8-4DF3-87DF-A0AC54EE1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3246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Photographs from: http://www.bioweb.uncc.edu/biol1110/Stages.htm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2B0B-557D-4802-8ABC-AC685C93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33401"/>
            <a:ext cx="9144000" cy="1389063"/>
          </a:xfrm>
        </p:spPr>
        <p:txBody>
          <a:bodyPr rtlCol="0">
            <a:normAutofit fontScale="90000"/>
          </a:bodyPr>
          <a:lstStyle/>
          <a:p>
            <a:pPr marL="484632">
              <a:defRPr/>
            </a:pPr>
            <a:r>
              <a:rPr lang="en-US" sz="7300" b="1" dirty="0" err="1">
                <a:solidFill>
                  <a:srgbClr val="FF0000"/>
                </a:solidFill>
              </a:rPr>
              <a:t>Cytokinesis</a:t>
            </a:r>
            <a:br>
              <a:rPr lang="en-US" sz="73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occurs after mitosis</a:t>
            </a:r>
            <a:br>
              <a:rPr lang="en-US" sz="7300" b="1" dirty="0"/>
            </a:br>
            <a:r>
              <a:rPr lang="en-US" sz="7300" b="1" dirty="0"/>
              <a:t> </a:t>
            </a:r>
            <a:endParaRPr lang="en-US" b="1" dirty="0"/>
          </a:p>
        </p:txBody>
      </p:sp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42D06167-6864-484E-A68C-53B927FB2DE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0" y="2286000"/>
            <a:ext cx="9144000" cy="25146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>
                <a:solidFill>
                  <a:srgbClr val="FF0000"/>
                </a:solidFill>
              </a:rPr>
              <a:t>Cell membrane moves inward to create two </a:t>
            </a:r>
            <a:r>
              <a:rPr lang="en-US" altLang="en-US" b="1" u="sng">
                <a:solidFill>
                  <a:srgbClr val="FF0000"/>
                </a:solidFill>
              </a:rPr>
              <a:t>daughter</a:t>
            </a:r>
            <a:r>
              <a:rPr lang="en-US" altLang="en-US">
                <a:solidFill>
                  <a:srgbClr val="FF0000"/>
                </a:solidFill>
              </a:rPr>
              <a:t> cells – each with its own </a:t>
            </a:r>
            <a:r>
              <a:rPr lang="en-US" altLang="en-US" b="1" u="sng">
                <a:solidFill>
                  <a:srgbClr val="FF0000"/>
                </a:solidFill>
              </a:rPr>
              <a:t>nucleus </a:t>
            </a:r>
            <a:r>
              <a:rPr lang="en-US" altLang="en-US">
                <a:solidFill>
                  <a:srgbClr val="FF0000"/>
                </a:solidFill>
              </a:rPr>
              <a:t>with identical </a:t>
            </a:r>
            <a:r>
              <a:rPr lang="en-US" altLang="en-US" b="1" u="sng">
                <a:solidFill>
                  <a:srgbClr val="FF0000"/>
                </a:solidFill>
              </a:rPr>
              <a:t>chromosomes.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D409FBAE-6B76-413B-818B-58736EA30ED9}"/>
              </a:ext>
            </a:extLst>
          </p:cNvPr>
          <p:cNvSpPr/>
          <p:nvPr/>
        </p:nvSpPr>
        <p:spPr>
          <a:xfrm>
            <a:off x="4038600" y="4800600"/>
            <a:ext cx="1600200" cy="1600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BD2D0811-9D45-4E29-8444-61F05D613B9A}"/>
              </a:ext>
            </a:extLst>
          </p:cNvPr>
          <p:cNvSpPr/>
          <p:nvPr/>
        </p:nvSpPr>
        <p:spPr>
          <a:xfrm>
            <a:off x="6400800" y="4800600"/>
            <a:ext cx="1600200" cy="1600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765FE57B-7723-488C-B2EB-2388AE4D0212}"/>
              </a:ext>
            </a:extLst>
          </p:cNvPr>
          <p:cNvSpPr/>
          <p:nvPr/>
        </p:nvSpPr>
        <p:spPr>
          <a:xfrm>
            <a:off x="6934200" y="5257800"/>
            <a:ext cx="838200" cy="838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44066E16-7DA1-4EF8-ADD6-8F9ADDB6BEC6}"/>
              </a:ext>
            </a:extLst>
          </p:cNvPr>
          <p:cNvSpPr/>
          <p:nvPr/>
        </p:nvSpPr>
        <p:spPr>
          <a:xfrm>
            <a:off x="7010400" y="56388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2BD1400E-A3F8-4375-8E7A-AD5769E6259F}"/>
              </a:ext>
            </a:extLst>
          </p:cNvPr>
          <p:cNvSpPr/>
          <p:nvPr/>
        </p:nvSpPr>
        <p:spPr>
          <a:xfrm>
            <a:off x="7086601" y="5334000"/>
            <a:ext cx="588963" cy="622300"/>
          </a:xfrm>
          <a:custGeom>
            <a:avLst/>
            <a:gdLst>
              <a:gd name="connsiteX0" fmla="*/ 235495 w 969200"/>
              <a:gd name="connsiteY0" fmla="*/ 200461 h 1002881"/>
              <a:gd name="connsiteX1" fmla="*/ 249143 w 969200"/>
              <a:gd name="connsiteY1" fmla="*/ 255052 h 1002881"/>
              <a:gd name="connsiteX2" fmla="*/ 262790 w 969200"/>
              <a:gd name="connsiteY2" fmla="*/ 377882 h 1002881"/>
              <a:gd name="connsiteX3" fmla="*/ 290086 w 969200"/>
              <a:gd name="connsiteY3" fmla="*/ 459768 h 1002881"/>
              <a:gd name="connsiteX4" fmla="*/ 303734 w 969200"/>
              <a:gd name="connsiteY4" fmla="*/ 500712 h 1002881"/>
              <a:gd name="connsiteX5" fmla="*/ 344677 w 969200"/>
              <a:gd name="connsiteY5" fmla="*/ 541655 h 1002881"/>
              <a:gd name="connsiteX6" fmla="*/ 399268 w 969200"/>
              <a:gd name="connsiteY6" fmla="*/ 582598 h 1002881"/>
              <a:gd name="connsiteX7" fmla="*/ 494802 w 969200"/>
              <a:gd name="connsiteY7" fmla="*/ 596246 h 1002881"/>
              <a:gd name="connsiteX8" fmla="*/ 603985 w 969200"/>
              <a:gd name="connsiteY8" fmla="*/ 541655 h 1002881"/>
              <a:gd name="connsiteX9" fmla="*/ 617632 w 969200"/>
              <a:gd name="connsiteY9" fmla="*/ 473416 h 1002881"/>
              <a:gd name="connsiteX10" fmla="*/ 603985 w 969200"/>
              <a:gd name="connsiteY10" fmla="*/ 377882 h 1002881"/>
              <a:gd name="connsiteX11" fmla="*/ 590337 w 969200"/>
              <a:gd name="connsiteY11" fmla="*/ 336939 h 1002881"/>
              <a:gd name="connsiteX12" fmla="*/ 563041 w 969200"/>
              <a:gd name="connsiteY12" fmla="*/ 186813 h 1002881"/>
              <a:gd name="connsiteX13" fmla="*/ 549393 w 969200"/>
              <a:gd name="connsiteY13" fmla="*/ 132222 h 1002881"/>
              <a:gd name="connsiteX14" fmla="*/ 617632 w 969200"/>
              <a:gd name="connsiteY14" fmla="*/ 173165 h 1002881"/>
              <a:gd name="connsiteX15" fmla="*/ 699519 w 969200"/>
              <a:gd name="connsiteY15" fmla="*/ 214109 h 1002881"/>
              <a:gd name="connsiteX16" fmla="*/ 822349 w 969200"/>
              <a:gd name="connsiteY16" fmla="*/ 282348 h 1002881"/>
              <a:gd name="connsiteX17" fmla="*/ 808701 w 969200"/>
              <a:gd name="connsiteY17" fmla="*/ 364234 h 1002881"/>
              <a:gd name="connsiteX18" fmla="*/ 781405 w 969200"/>
              <a:gd name="connsiteY18" fmla="*/ 473416 h 1002881"/>
              <a:gd name="connsiteX19" fmla="*/ 740462 w 969200"/>
              <a:gd name="connsiteY19" fmla="*/ 500712 h 1002881"/>
              <a:gd name="connsiteX20" fmla="*/ 713167 w 969200"/>
              <a:gd name="connsiteY20" fmla="*/ 541655 h 1002881"/>
              <a:gd name="connsiteX21" fmla="*/ 672223 w 969200"/>
              <a:gd name="connsiteY21" fmla="*/ 555303 h 1002881"/>
              <a:gd name="connsiteX22" fmla="*/ 644928 w 969200"/>
              <a:gd name="connsiteY22" fmla="*/ 637189 h 1002881"/>
              <a:gd name="connsiteX23" fmla="*/ 658576 w 969200"/>
              <a:gd name="connsiteY23" fmla="*/ 732724 h 1002881"/>
              <a:gd name="connsiteX24" fmla="*/ 713167 w 969200"/>
              <a:gd name="connsiteY24" fmla="*/ 828258 h 1002881"/>
              <a:gd name="connsiteX25" fmla="*/ 658576 w 969200"/>
              <a:gd name="connsiteY25" fmla="*/ 814610 h 1002881"/>
              <a:gd name="connsiteX26" fmla="*/ 603985 w 969200"/>
              <a:gd name="connsiteY26" fmla="*/ 760019 h 1002881"/>
              <a:gd name="connsiteX27" fmla="*/ 576689 w 969200"/>
              <a:gd name="connsiteY27" fmla="*/ 719076 h 1002881"/>
              <a:gd name="connsiteX28" fmla="*/ 535746 w 969200"/>
              <a:gd name="connsiteY28" fmla="*/ 678133 h 1002881"/>
              <a:gd name="connsiteX29" fmla="*/ 508450 w 969200"/>
              <a:gd name="connsiteY29" fmla="*/ 623542 h 1002881"/>
              <a:gd name="connsiteX30" fmla="*/ 467507 w 969200"/>
              <a:gd name="connsiteY30" fmla="*/ 541655 h 1002881"/>
              <a:gd name="connsiteX31" fmla="*/ 508450 w 969200"/>
              <a:gd name="connsiteY31" fmla="*/ 473416 h 1002881"/>
              <a:gd name="connsiteX32" fmla="*/ 522098 w 969200"/>
              <a:gd name="connsiteY32" fmla="*/ 432473 h 1002881"/>
              <a:gd name="connsiteX33" fmla="*/ 563041 w 969200"/>
              <a:gd name="connsiteY33" fmla="*/ 377882 h 1002881"/>
              <a:gd name="connsiteX34" fmla="*/ 494802 w 969200"/>
              <a:gd name="connsiteY34" fmla="*/ 173165 h 1002881"/>
              <a:gd name="connsiteX35" fmla="*/ 440211 w 969200"/>
              <a:gd name="connsiteY35" fmla="*/ 159518 h 1002881"/>
              <a:gd name="connsiteX36" fmla="*/ 385620 w 969200"/>
              <a:gd name="connsiteY36" fmla="*/ 186813 h 1002881"/>
              <a:gd name="connsiteX37" fmla="*/ 358325 w 969200"/>
              <a:gd name="connsiteY37" fmla="*/ 241404 h 1002881"/>
              <a:gd name="connsiteX38" fmla="*/ 344677 w 969200"/>
              <a:gd name="connsiteY38" fmla="*/ 650837 h 1002881"/>
              <a:gd name="connsiteX39" fmla="*/ 303734 w 969200"/>
              <a:gd name="connsiteY39" fmla="*/ 678133 h 1002881"/>
              <a:gd name="connsiteX40" fmla="*/ 221847 w 969200"/>
              <a:gd name="connsiteY40" fmla="*/ 760019 h 1002881"/>
              <a:gd name="connsiteX41" fmla="*/ 317382 w 969200"/>
              <a:gd name="connsiteY41" fmla="*/ 855554 h 1002881"/>
              <a:gd name="connsiteX42" fmla="*/ 412916 w 969200"/>
              <a:gd name="connsiteY42" fmla="*/ 869201 h 1002881"/>
              <a:gd name="connsiteX43" fmla="*/ 535746 w 969200"/>
              <a:gd name="connsiteY43" fmla="*/ 855554 h 1002881"/>
              <a:gd name="connsiteX44" fmla="*/ 590337 w 969200"/>
              <a:gd name="connsiteY44" fmla="*/ 773667 h 1002881"/>
              <a:gd name="connsiteX45" fmla="*/ 672223 w 969200"/>
              <a:gd name="connsiteY45" fmla="*/ 705428 h 1002881"/>
              <a:gd name="connsiteX46" fmla="*/ 767758 w 969200"/>
              <a:gd name="connsiteY46" fmla="*/ 582598 h 1002881"/>
              <a:gd name="connsiteX47" fmla="*/ 835996 w 969200"/>
              <a:gd name="connsiteY47" fmla="*/ 459768 h 1002881"/>
              <a:gd name="connsiteX48" fmla="*/ 876940 w 969200"/>
              <a:gd name="connsiteY48" fmla="*/ 432473 h 1002881"/>
              <a:gd name="connsiteX49" fmla="*/ 931531 w 969200"/>
              <a:gd name="connsiteY49" fmla="*/ 446121 h 1002881"/>
              <a:gd name="connsiteX50" fmla="*/ 958826 w 969200"/>
              <a:gd name="connsiteY50" fmla="*/ 487064 h 1002881"/>
              <a:gd name="connsiteX51" fmla="*/ 945179 w 969200"/>
              <a:gd name="connsiteY51" fmla="*/ 418825 h 1002881"/>
              <a:gd name="connsiteX52" fmla="*/ 849644 w 969200"/>
              <a:gd name="connsiteY52" fmla="*/ 282348 h 1002881"/>
              <a:gd name="connsiteX53" fmla="*/ 781405 w 969200"/>
              <a:gd name="connsiteY53" fmla="*/ 186813 h 1002881"/>
              <a:gd name="connsiteX54" fmla="*/ 740462 w 969200"/>
              <a:gd name="connsiteY54" fmla="*/ 173165 h 1002881"/>
              <a:gd name="connsiteX55" fmla="*/ 699519 w 969200"/>
              <a:gd name="connsiteY55" fmla="*/ 132222 h 1002881"/>
              <a:gd name="connsiteX56" fmla="*/ 658576 w 969200"/>
              <a:gd name="connsiteY56" fmla="*/ 118574 h 1002881"/>
              <a:gd name="connsiteX57" fmla="*/ 617632 w 969200"/>
              <a:gd name="connsiteY57" fmla="*/ 91279 h 1002881"/>
              <a:gd name="connsiteX58" fmla="*/ 576689 w 969200"/>
              <a:gd name="connsiteY58" fmla="*/ 77631 h 1002881"/>
              <a:gd name="connsiteX59" fmla="*/ 481155 w 969200"/>
              <a:gd name="connsiteY59" fmla="*/ 36688 h 1002881"/>
              <a:gd name="connsiteX60" fmla="*/ 85370 w 969200"/>
              <a:gd name="connsiteY60" fmla="*/ 104927 h 1002881"/>
              <a:gd name="connsiteX61" fmla="*/ 58074 w 969200"/>
              <a:gd name="connsiteY61" fmla="*/ 159518 h 1002881"/>
              <a:gd name="connsiteX62" fmla="*/ 85370 w 969200"/>
              <a:gd name="connsiteY62" fmla="*/ 255052 h 1002881"/>
              <a:gd name="connsiteX63" fmla="*/ 99017 w 969200"/>
              <a:gd name="connsiteY63" fmla="*/ 295995 h 1002881"/>
              <a:gd name="connsiteX64" fmla="*/ 139961 w 969200"/>
              <a:gd name="connsiteY64" fmla="*/ 323291 h 1002881"/>
              <a:gd name="connsiteX65" fmla="*/ 180904 w 969200"/>
              <a:gd name="connsiteY65" fmla="*/ 377882 h 1002881"/>
              <a:gd name="connsiteX66" fmla="*/ 221847 w 969200"/>
              <a:gd name="connsiteY66" fmla="*/ 391530 h 1002881"/>
              <a:gd name="connsiteX67" fmla="*/ 358325 w 969200"/>
              <a:gd name="connsiteY67" fmla="*/ 432473 h 1002881"/>
              <a:gd name="connsiteX68" fmla="*/ 453859 w 969200"/>
              <a:gd name="connsiteY68" fmla="*/ 487064 h 1002881"/>
              <a:gd name="connsiteX69" fmla="*/ 549393 w 969200"/>
              <a:gd name="connsiteY69" fmla="*/ 500712 h 1002881"/>
              <a:gd name="connsiteX70" fmla="*/ 535746 w 969200"/>
              <a:gd name="connsiteY70" fmla="*/ 596246 h 1002881"/>
              <a:gd name="connsiteX71" fmla="*/ 494802 w 969200"/>
              <a:gd name="connsiteY71" fmla="*/ 609894 h 1002881"/>
              <a:gd name="connsiteX72" fmla="*/ 426564 w 969200"/>
              <a:gd name="connsiteY72" fmla="*/ 623542 h 1002881"/>
              <a:gd name="connsiteX73" fmla="*/ 344677 w 969200"/>
              <a:gd name="connsiteY73" fmla="*/ 664485 h 1002881"/>
              <a:gd name="connsiteX74" fmla="*/ 262790 w 969200"/>
              <a:gd name="connsiteY74" fmla="*/ 705428 h 1002881"/>
              <a:gd name="connsiteX75" fmla="*/ 249143 w 969200"/>
              <a:gd name="connsiteY75" fmla="*/ 978383 h 1002881"/>
              <a:gd name="connsiteX76" fmla="*/ 303734 w 969200"/>
              <a:gd name="connsiteY76" fmla="*/ 992031 h 1002881"/>
              <a:gd name="connsiteX77" fmla="*/ 467507 w 969200"/>
              <a:gd name="connsiteY77" fmla="*/ 978383 h 1002881"/>
              <a:gd name="connsiteX78" fmla="*/ 631280 w 969200"/>
              <a:gd name="connsiteY78" fmla="*/ 800963 h 1002881"/>
              <a:gd name="connsiteX79" fmla="*/ 672223 w 969200"/>
              <a:gd name="connsiteY79" fmla="*/ 773667 h 1002881"/>
              <a:gd name="connsiteX80" fmla="*/ 685871 w 969200"/>
              <a:gd name="connsiteY80" fmla="*/ 732724 h 1002881"/>
              <a:gd name="connsiteX81" fmla="*/ 808701 w 969200"/>
              <a:gd name="connsiteY81" fmla="*/ 691780 h 1002881"/>
              <a:gd name="connsiteX82" fmla="*/ 808701 w 969200"/>
              <a:gd name="connsiteY82" fmla="*/ 418825 h 1002881"/>
              <a:gd name="connsiteX83" fmla="*/ 781405 w 969200"/>
              <a:gd name="connsiteY83" fmla="*/ 377882 h 1002881"/>
              <a:gd name="connsiteX84" fmla="*/ 740462 w 969200"/>
              <a:gd name="connsiteY84" fmla="*/ 364234 h 1002881"/>
              <a:gd name="connsiteX85" fmla="*/ 194552 w 969200"/>
              <a:gd name="connsiteY85" fmla="*/ 405177 h 1002881"/>
              <a:gd name="connsiteX86" fmla="*/ 167256 w 969200"/>
              <a:gd name="connsiteY86" fmla="*/ 446121 h 1002881"/>
              <a:gd name="connsiteX87" fmla="*/ 153608 w 969200"/>
              <a:gd name="connsiteY87" fmla="*/ 528007 h 1002881"/>
              <a:gd name="connsiteX88" fmla="*/ 112665 w 969200"/>
              <a:gd name="connsiteY88" fmla="*/ 582598 h 1002881"/>
              <a:gd name="connsiteX89" fmla="*/ 44426 w 969200"/>
              <a:gd name="connsiteY89" fmla="*/ 650837 h 1002881"/>
              <a:gd name="connsiteX90" fmla="*/ 30779 w 969200"/>
              <a:gd name="connsiteY90" fmla="*/ 691780 h 1002881"/>
              <a:gd name="connsiteX91" fmla="*/ 3483 w 969200"/>
              <a:gd name="connsiteY91" fmla="*/ 746371 h 1002881"/>
              <a:gd name="connsiteX92" fmla="*/ 17131 w 969200"/>
              <a:gd name="connsiteY92" fmla="*/ 923792 h 1002881"/>
              <a:gd name="connsiteX93" fmla="*/ 126313 w 969200"/>
              <a:gd name="connsiteY93" fmla="*/ 910145 h 1002881"/>
              <a:gd name="connsiteX94" fmla="*/ 167256 w 969200"/>
              <a:gd name="connsiteY94" fmla="*/ 869201 h 1002881"/>
              <a:gd name="connsiteX95" fmla="*/ 221847 w 969200"/>
              <a:gd name="connsiteY95" fmla="*/ 828258 h 1002881"/>
              <a:gd name="connsiteX96" fmla="*/ 276438 w 969200"/>
              <a:gd name="connsiteY96" fmla="*/ 760019 h 1002881"/>
              <a:gd name="connsiteX97" fmla="*/ 290086 w 969200"/>
              <a:gd name="connsiteY97" fmla="*/ 719076 h 1002881"/>
              <a:gd name="connsiteX98" fmla="*/ 276438 w 969200"/>
              <a:gd name="connsiteY98" fmla="*/ 555303 h 1002881"/>
              <a:gd name="connsiteX99" fmla="*/ 235495 w 969200"/>
              <a:gd name="connsiteY99" fmla="*/ 528007 h 1002881"/>
              <a:gd name="connsiteX100" fmla="*/ 249143 w 969200"/>
              <a:gd name="connsiteY100" fmla="*/ 446121 h 1002881"/>
              <a:gd name="connsiteX101" fmla="*/ 331029 w 969200"/>
              <a:gd name="connsiteY101" fmla="*/ 364234 h 1002881"/>
              <a:gd name="connsiteX102" fmla="*/ 371973 w 969200"/>
              <a:gd name="connsiteY102" fmla="*/ 323291 h 1002881"/>
              <a:gd name="connsiteX103" fmla="*/ 412916 w 969200"/>
              <a:gd name="connsiteY103" fmla="*/ 282348 h 1002881"/>
              <a:gd name="connsiteX104" fmla="*/ 467507 w 969200"/>
              <a:gd name="connsiteY104" fmla="*/ 255052 h 1002881"/>
              <a:gd name="connsiteX105" fmla="*/ 522098 w 969200"/>
              <a:gd name="connsiteY105" fmla="*/ 241404 h 100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969200" h="1002881">
                <a:moveTo>
                  <a:pt x="235495" y="200461"/>
                </a:moveTo>
                <a:cubicBezTo>
                  <a:pt x="240044" y="218658"/>
                  <a:pt x="246291" y="236513"/>
                  <a:pt x="249143" y="255052"/>
                </a:cubicBezTo>
                <a:cubicBezTo>
                  <a:pt x="255407" y="295768"/>
                  <a:pt x="254711" y="337487"/>
                  <a:pt x="262790" y="377882"/>
                </a:cubicBezTo>
                <a:cubicBezTo>
                  <a:pt x="268433" y="406095"/>
                  <a:pt x="280987" y="432473"/>
                  <a:pt x="290086" y="459768"/>
                </a:cubicBezTo>
                <a:cubicBezTo>
                  <a:pt x="294635" y="473416"/>
                  <a:pt x="293561" y="490539"/>
                  <a:pt x="303734" y="500712"/>
                </a:cubicBezTo>
                <a:cubicBezTo>
                  <a:pt x="317382" y="514360"/>
                  <a:pt x="330023" y="529094"/>
                  <a:pt x="344677" y="541655"/>
                </a:cubicBezTo>
                <a:cubicBezTo>
                  <a:pt x="361947" y="556458"/>
                  <a:pt x="377891" y="574825"/>
                  <a:pt x="399268" y="582598"/>
                </a:cubicBezTo>
                <a:cubicBezTo>
                  <a:pt x="429499" y="593591"/>
                  <a:pt x="462957" y="591697"/>
                  <a:pt x="494802" y="596246"/>
                </a:cubicBezTo>
                <a:cubicBezTo>
                  <a:pt x="543676" y="586471"/>
                  <a:pt x="578498" y="592628"/>
                  <a:pt x="603985" y="541655"/>
                </a:cubicBezTo>
                <a:cubicBezTo>
                  <a:pt x="614359" y="520907"/>
                  <a:pt x="613083" y="496162"/>
                  <a:pt x="617632" y="473416"/>
                </a:cubicBezTo>
                <a:cubicBezTo>
                  <a:pt x="613083" y="441571"/>
                  <a:pt x="610294" y="409425"/>
                  <a:pt x="603985" y="377882"/>
                </a:cubicBezTo>
                <a:cubicBezTo>
                  <a:pt x="601164" y="363775"/>
                  <a:pt x="593351" y="351006"/>
                  <a:pt x="590337" y="336939"/>
                </a:cubicBezTo>
                <a:cubicBezTo>
                  <a:pt x="579680" y="287206"/>
                  <a:pt x="573016" y="236688"/>
                  <a:pt x="563041" y="186813"/>
                </a:cubicBezTo>
                <a:cubicBezTo>
                  <a:pt x="559362" y="168420"/>
                  <a:pt x="531196" y="136771"/>
                  <a:pt x="549393" y="132222"/>
                </a:cubicBezTo>
                <a:cubicBezTo>
                  <a:pt x="575127" y="125788"/>
                  <a:pt x="594345" y="160463"/>
                  <a:pt x="617632" y="173165"/>
                </a:cubicBezTo>
                <a:cubicBezTo>
                  <a:pt x="644423" y="187778"/>
                  <a:pt x="673159" y="198732"/>
                  <a:pt x="699519" y="214109"/>
                </a:cubicBezTo>
                <a:cubicBezTo>
                  <a:pt x="824660" y="287108"/>
                  <a:pt x="736564" y="253753"/>
                  <a:pt x="822349" y="282348"/>
                </a:cubicBezTo>
                <a:cubicBezTo>
                  <a:pt x="847552" y="357961"/>
                  <a:pt x="836714" y="289533"/>
                  <a:pt x="808701" y="364234"/>
                </a:cubicBezTo>
                <a:cubicBezTo>
                  <a:pt x="806901" y="369033"/>
                  <a:pt x="793291" y="458559"/>
                  <a:pt x="781405" y="473416"/>
                </a:cubicBezTo>
                <a:cubicBezTo>
                  <a:pt x="771158" y="486224"/>
                  <a:pt x="754110" y="491613"/>
                  <a:pt x="740462" y="500712"/>
                </a:cubicBezTo>
                <a:cubicBezTo>
                  <a:pt x="731364" y="514360"/>
                  <a:pt x="725975" y="531409"/>
                  <a:pt x="713167" y="541655"/>
                </a:cubicBezTo>
                <a:cubicBezTo>
                  <a:pt x="701933" y="550642"/>
                  <a:pt x="680585" y="543596"/>
                  <a:pt x="672223" y="555303"/>
                </a:cubicBezTo>
                <a:cubicBezTo>
                  <a:pt x="655500" y="578716"/>
                  <a:pt x="644928" y="637189"/>
                  <a:pt x="644928" y="637189"/>
                </a:cubicBezTo>
                <a:cubicBezTo>
                  <a:pt x="649477" y="669034"/>
                  <a:pt x="649333" y="701912"/>
                  <a:pt x="658576" y="732724"/>
                </a:cubicBezTo>
                <a:cubicBezTo>
                  <a:pt x="662304" y="745152"/>
                  <a:pt x="721764" y="815362"/>
                  <a:pt x="713167" y="828258"/>
                </a:cubicBezTo>
                <a:cubicBezTo>
                  <a:pt x="702763" y="843865"/>
                  <a:pt x="676773" y="819159"/>
                  <a:pt x="658576" y="814610"/>
                </a:cubicBezTo>
                <a:cubicBezTo>
                  <a:pt x="628799" y="725280"/>
                  <a:pt x="670156" y="812955"/>
                  <a:pt x="603985" y="760019"/>
                </a:cubicBezTo>
                <a:cubicBezTo>
                  <a:pt x="591177" y="749772"/>
                  <a:pt x="587190" y="731677"/>
                  <a:pt x="576689" y="719076"/>
                </a:cubicBezTo>
                <a:cubicBezTo>
                  <a:pt x="564333" y="704249"/>
                  <a:pt x="546964" y="693839"/>
                  <a:pt x="535746" y="678133"/>
                </a:cubicBezTo>
                <a:cubicBezTo>
                  <a:pt x="523921" y="661578"/>
                  <a:pt x="518544" y="641206"/>
                  <a:pt x="508450" y="623542"/>
                </a:cubicBezTo>
                <a:cubicBezTo>
                  <a:pt x="466121" y="549466"/>
                  <a:pt x="492529" y="616719"/>
                  <a:pt x="467507" y="541655"/>
                </a:cubicBezTo>
                <a:cubicBezTo>
                  <a:pt x="481155" y="518909"/>
                  <a:pt x="496587" y="497142"/>
                  <a:pt x="508450" y="473416"/>
                </a:cubicBezTo>
                <a:cubicBezTo>
                  <a:pt x="514884" y="460549"/>
                  <a:pt x="514961" y="444963"/>
                  <a:pt x="522098" y="432473"/>
                </a:cubicBezTo>
                <a:cubicBezTo>
                  <a:pt x="533383" y="412724"/>
                  <a:pt x="549393" y="396079"/>
                  <a:pt x="563041" y="377882"/>
                </a:cubicBezTo>
                <a:cubicBezTo>
                  <a:pt x="553424" y="272093"/>
                  <a:pt x="581666" y="227455"/>
                  <a:pt x="494802" y="173165"/>
                </a:cubicBezTo>
                <a:cubicBezTo>
                  <a:pt x="478896" y="163224"/>
                  <a:pt x="458408" y="164067"/>
                  <a:pt x="440211" y="159518"/>
                </a:cubicBezTo>
                <a:cubicBezTo>
                  <a:pt x="422014" y="168616"/>
                  <a:pt x="400006" y="172427"/>
                  <a:pt x="385620" y="186813"/>
                </a:cubicBezTo>
                <a:cubicBezTo>
                  <a:pt x="371234" y="201199"/>
                  <a:pt x="360113" y="221138"/>
                  <a:pt x="358325" y="241404"/>
                </a:cubicBezTo>
                <a:cubicBezTo>
                  <a:pt x="346323" y="377429"/>
                  <a:pt x="361614" y="515338"/>
                  <a:pt x="344677" y="650837"/>
                </a:cubicBezTo>
                <a:cubicBezTo>
                  <a:pt x="342643" y="667113"/>
                  <a:pt x="315993" y="667236"/>
                  <a:pt x="303734" y="678133"/>
                </a:cubicBezTo>
                <a:cubicBezTo>
                  <a:pt x="274883" y="703779"/>
                  <a:pt x="221847" y="760019"/>
                  <a:pt x="221847" y="760019"/>
                </a:cubicBezTo>
                <a:cubicBezTo>
                  <a:pt x="255071" y="859689"/>
                  <a:pt x="222065" y="839668"/>
                  <a:pt x="317382" y="855554"/>
                </a:cubicBezTo>
                <a:cubicBezTo>
                  <a:pt x="349112" y="860842"/>
                  <a:pt x="381071" y="864652"/>
                  <a:pt x="412916" y="869201"/>
                </a:cubicBezTo>
                <a:cubicBezTo>
                  <a:pt x="453859" y="864652"/>
                  <a:pt x="499475" y="875085"/>
                  <a:pt x="535746" y="855554"/>
                </a:cubicBezTo>
                <a:cubicBezTo>
                  <a:pt x="564630" y="840001"/>
                  <a:pt x="563042" y="791864"/>
                  <a:pt x="590337" y="773667"/>
                </a:cubicBezTo>
                <a:cubicBezTo>
                  <a:pt x="626730" y="749404"/>
                  <a:pt x="643932" y="741802"/>
                  <a:pt x="672223" y="705428"/>
                </a:cubicBezTo>
                <a:cubicBezTo>
                  <a:pt x="786493" y="558510"/>
                  <a:pt x="674804" y="675552"/>
                  <a:pt x="767758" y="582598"/>
                </a:cubicBezTo>
                <a:cubicBezTo>
                  <a:pt x="794128" y="503488"/>
                  <a:pt x="779424" y="506912"/>
                  <a:pt x="835996" y="459768"/>
                </a:cubicBezTo>
                <a:cubicBezTo>
                  <a:pt x="848597" y="449267"/>
                  <a:pt x="863292" y="441571"/>
                  <a:pt x="876940" y="432473"/>
                </a:cubicBezTo>
                <a:cubicBezTo>
                  <a:pt x="895137" y="437022"/>
                  <a:pt x="915924" y="435716"/>
                  <a:pt x="931531" y="446121"/>
                </a:cubicBezTo>
                <a:cubicBezTo>
                  <a:pt x="945179" y="455219"/>
                  <a:pt x="951491" y="501735"/>
                  <a:pt x="958826" y="487064"/>
                </a:cubicBezTo>
                <a:cubicBezTo>
                  <a:pt x="969200" y="466316"/>
                  <a:pt x="953506" y="440476"/>
                  <a:pt x="945179" y="418825"/>
                </a:cubicBezTo>
                <a:cubicBezTo>
                  <a:pt x="902472" y="307784"/>
                  <a:pt x="916697" y="327048"/>
                  <a:pt x="849644" y="282348"/>
                </a:cubicBezTo>
                <a:cubicBezTo>
                  <a:pt x="837195" y="263674"/>
                  <a:pt x="794106" y="197397"/>
                  <a:pt x="781405" y="186813"/>
                </a:cubicBezTo>
                <a:cubicBezTo>
                  <a:pt x="770353" y="177603"/>
                  <a:pt x="754110" y="177714"/>
                  <a:pt x="740462" y="173165"/>
                </a:cubicBezTo>
                <a:cubicBezTo>
                  <a:pt x="726814" y="159517"/>
                  <a:pt x="715578" y="142928"/>
                  <a:pt x="699519" y="132222"/>
                </a:cubicBezTo>
                <a:cubicBezTo>
                  <a:pt x="687549" y="124242"/>
                  <a:pt x="671443" y="125008"/>
                  <a:pt x="658576" y="118574"/>
                </a:cubicBezTo>
                <a:cubicBezTo>
                  <a:pt x="643905" y="111239"/>
                  <a:pt x="632303" y="98614"/>
                  <a:pt x="617632" y="91279"/>
                </a:cubicBezTo>
                <a:cubicBezTo>
                  <a:pt x="604765" y="84845"/>
                  <a:pt x="589556" y="84065"/>
                  <a:pt x="576689" y="77631"/>
                </a:cubicBezTo>
                <a:cubicBezTo>
                  <a:pt x="482440" y="30507"/>
                  <a:pt x="594769" y="65092"/>
                  <a:pt x="481155" y="36688"/>
                </a:cubicBezTo>
                <a:cubicBezTo>
                  <a:pt x="397821" y="43355"/>
                  <a:pt x="175308" y="0"/>
                  <a:pt x="85370" y="104927"/>
                </a:cubicBezTo>
                <a:cubicBezTo>
                  <a:pt x="72130" y="120374"/>
                  <a:pt x="67173" y="141321"/>
                  <a:pt x="58074" y="159518"/>
                </a:cubicBezTo>
                <a:cubicBezTo>
                  <a:pt x="90790" y="257665"/>
                  <a:pt x="51104" y="135121"/>
                  <a:pt x="85370" y="255052"/>
                </a:cubicBezTo>
                <a:cubicBezTo>
                  <a:pt x="89322" y="268884"/>
                  <a:pt x="90030" y="284762"/>
                  <a:pt x="99017" y="295995"/>
                </a:cubicBezTo>
                <a:cubicBezTo>
                  <a:pt x="109264" y="308803"/>
                  <a:pt x="126313" y="314192"/>
                  <a:pt x="139961" y="323291"/>
                </a:cubicBezTo>
                <a:cubicBezTo>
                  <a:pt x="153609" y="341488"/>
                  <a:pt x="163430" y="363320"/>
                  <a:pt x="180904" y="377882"/>
                </a:cubicBezTo>
                <a:cubicBezTo>
                  <a:pt x="191956" y="387092"/>
                  <a:pt x="208980" y="385096"/>
                  <a:pt x="221847" y="391530"/>
                </a:cubicBezTo>
                <a:cubicBezTo>
                  <a:pt x="321152" y="441182"/>
                  <a:pt x="184586" y="407653"/>
                  <a:pt x="358325" y="432473"/>
                </a:cubicBezTo>
                <a:cubicBezTo>
                  <a:pt x="383979" y="449576"/>
                  <a:pt x="424558" y="479073"/>
                  <a:pt x="453859" y="487064"/>
                </a:cubicBezTo>
                <a:cubicBezTo>
                  <a:pt x="484893" y="495528"/>
                  <a:pt x="517548" y="496163"/>
                  <a:pt x="549393" y="500712"/>
                </a:cubicBezTo>
                <a:cubicBezTo>
                  <a:pt x="544844" y="532557"/>
                  <a:pt x="550132" y="567474"/>
                  <a:pt x="535746" y="596246"/>
                </a:cubicBezTo>
                <a:cubicBezTo>
                  <a:pt x="529312" y="609113"/>
                  <a:pt x="508759" y="606405"/>
                  <a:pt x="494802" y="609894"/>
                </a:cubicBezTo>
                <a:cubicBezTo>
                  <a:pt x="472298" y="615520"/>
                  <a:pt x="449310" y="618993"/>
                  <a:pt x="426564" y="623542"/>
                </a:cubicBezTo>
                <a:cubicBezTo>
                  <a:pt x="309219" y="701769"/>
                  <a:pt x="457690" y="607978"/>
                  <a:pt x="344677" y="664485"/>
                </a:cubicBezTo>
                <a:cubicBezTo>
                  <a:pt x="238853" y="717397"/>
                  <a:pt x="365702" y="671124"/>
                  <a:pt x="262790" y="705428"/>
                </a:cubicBezTo>
                <a:cubicBezTo>
                  <a:pt x="162113" y="772548"/>
                  <a:pt x="175743" y="745951"/>
                  <a:pt x="249143" y="978383"/>
                </a:cubicBezTo>
                <a:cubicBezTo>
                  <a:pt x="254791" y="996269"/>
                  <a:pt x="285537" y="987482"/>
                  <a:pt x="303734" y="992031"/>
                </a:cubicBezTo>
                <a:cubicBezTo>
                  <a:pt x="358325" y="987482"/>
                  <a:pt x="418510" y="1002881"/>
                  <a:pt x="467507" y="978383"/>
                </a:cubicBezTo>
                <a:cubicBezTo>
                  <a:pt x="714545" y="854864"/>
                  <a:pt x="543068" y="889176"/>
                  <a:pt x="631280" y="800963"/>
                </a:cubicBezTo>
                <a:cubicBezTo>
                  <a:pt x="642878" y="789365"/>
                  <a:pt x="658575" y="782766"/>
                  <a:pt x="672223" y="773667"/>
                </a:cubicBezTo>
                <a:cubicBezTo>
                  <a:pt x="676772" y="760019"/>
                  <a:pt x="676884" y="743958"/>
                  <a:pt x="685871" y="732724"/>
                </a:cubicBezTo>
                <a:cubicBezTo>
                  <a:pt x="715395" y="695819"/>
                  <a:pt x="768743" y="698440"/>
                  <a:pt x="808701" y="691780"/>
                </a:cubicBezTo>
                <a:cubicBezTo>
                  <a:pt x="836472" y="580697"/>
                  <a:pt x="837381" y="600462"/>
                  <a:pt x="808701" y="418825"/>
                </a:cubicBezTo>
                <a:cubicBezTo>
                  <a:pt x="806143" y="402623"/>
                  <a:pt x="794213" y="388129"/>
                  <a:pt x="781405" y="377882"/>
                </a:cubicBezTo>
                <a:cubicBezTo>
                  <a:pt x="770171" y="368895"/>
                  <a:pt x="754110" y="368783"/>
                  <a:pt x="740462" y="364234"/>
                </a:cubicBezTo>
                <a:cubicBezTo>
                  <a:pt x="558492" y="377882"/>
                  <a:pt x="375199" y="379370"/>
                  <a:pt x="194552" y="405177"/>
                </a:cubicBezTo>
                <a:cubicBezTo>
                  <a:pt x="178314" y="407497"/>
                  <a:pt x="172443" y="430560"/>
                  <a:pt x="167256" y="446121"/>
                </a:cubicBezTo>
                <a:cubicBezTo>
                  <a:pt x="158505" y="472373"/>
                  <a:pt x="163885" y="502314"/>
                  <a:pt x="153608" y="528007"/>
                </a:cubicBezTo>
                <a:cubicBezTo>
                  <a:pt x="145160" y="549126"/>
                  <a:pt x="125886" y="564089"/>
                  <a:pt x="112665" y="582598"/>
                </a:cubicBezTo>
                <a:cubicBezTo>
                  <a:pt x="71308" y="640499"/>
                  <a:pt x="103982" y="611135"/>
                  <a:pt x="44426" y="650837"/>
                </a:cubicBezTo>
                <a:cubicBezTo>
                  <a:pt x="39877" y="664485"/>
                  <a:pt x="36446" y="678557"/>
                  <a:pt x="30779" y="691780"/>
                </a:cubicBezTo>
                <a:cubicBezTo>
                  <a:pt x="22765" y="710480"/>
                  <a:pt x="4678" y="726061"/>
                  <a:pt x="3483" y="746371"/>
                </a:cubicBezTo>
                <a:cubicBezTo>
                  <a:pt x="0" y="805584"/>
                  <a:pt x="12582" y="864652"/>
                  <a:pt x="17131" y="923792"/>
                </a:cubicBezTo>
                <a:cubicBezTo>
                  <a:pt x="53525" y="919243"/>
                  <a:pt x="91844" y="922679"/>
                  <a:pt x="126313" y="910145"/>
                </a:cubicBezTo>
                <a:cubicBezTo>
                  <a:pt x="144452" y="903549"/>
                  <a:pt x="152602" y="881762"/>
                  <a:pt x="167256" y="869201"/>
                </a:cubicBezTo>
                <a:cubicBezTo>
                  <a:pt x="184526" y="854398"/>
                  <a:pt x="203650" y="841906"/>
                  <a:pt x="221847" y="828258"/>
                </a:cubicBezTo>
                <a:cubicBezTo>
                  <a:pt x="256152" y="725347"/>
                  <a:pt x="205887" y="848208"/>
                  <a:pt x="276438" y="760019"/>
                </a:cubicBezTo>
                <a:cubicBezTo>
                  <a:pt x="285425" y="748785"/>
                  <a:pt x="285537" y="732724"/>
                  <a:pt x="290086" y="719076"/>
                </a:cubicBezTo>
                <a:cubicBezTo>
                  <a:pt x="285537" y="664485"/>
                  <a:pt x="291487" y="607976"/>
                  <a:pt x="276438" y="555303"/>
                </a:cubicBezTo>
                <a:cubicBezTo>
                  <a:pt x="271932" y="539532"/>
                  <a:pt x="239473" y="543920"/>
                  <a:pt x="235495" y="528007"/>
                </a:cubicBezTo>
                <a:cubicBezTo>
                  <a:pt x="228784" y="501161"/>
                  <a:pt x="235200" y="470023"/>
                  <a:pt x="249143" y="446121"/>
                </a:cubicBezTo>
                <a:cubicBezTo>
                  <a:pt x="268593" y="412778"/>
                  <a:pt x="303733" y="391530"/>
                  <a:pt x="331029" y="364234"/>
                </a:cubicBezTo>
                <a:lnTo>
                  <a:pt x="371973" y="323291"/>
                </a:lnTo>
                <a:cubicBezTo>
                  <a:pt x="385621" y="309643"/>
                  <a:pt x="395653" y="290980"/>
                  <a:pt x="412916" y="282348"/>
                </a:cubicBezTo>
                <a:cubicBezTo>
                  <a:pt x="431113" y="273249"/>
                  <a:pt x="448807" y="263066"/>
                  <a:pt x="467507" y="255052"/>
                </a:cubicBezTo>
                <a:cubicBezTo>
                  <a:pt x="502708" y="239965"/>
                  <a:pt x="497245" y="241404"/>
                  <a:pt x="522098" y="24140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05B2D243-8BAE-47DA-8507-2DBBB4BF992A}"/>
              </a:ext>
            </a:extLst>
          </p:cNvPr>
          <p:cNvSpPr/>
          <p:nvPr/>
        </p:nvSpPr>
        <p:spPr>
          <a:xfrm>
            <a:off x="5029200" y="5791200"/>
            <a:ext cx="762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B83DB82B-B630-4CFE-A2D8-BA375CF31B0B}"/>
              </a:ext>
            </a:extLst>
          </p:cNvPr>
          <p:cNvSpPr/>
          <p:nvPr/>
        </p:nvSpPr>
        <p:spPr>
          <a:xfrm>
            <a:off x="4419600" y="5257800"/>
            <a:ext cx="914400" cy="838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40EBCB-6521-42BB-8B4A-7E7EB1EBBEB8}"/>
              </a:ext>
            </a:extLst>
          </p:cNvPr>
          <p:cNvSpPr/>
          <p:nvPr/>
        </p:nvSpPr>
        <p:spPr>
          <a:xfrm>
            <a:off x="4495800" y="5334000"/>
            <a:ext cx="685800" cy="685800"/>
          </a:xfrm>
          <a:custGeom>
            <a:avLst/>
            <a:gdLst>
              <a:gd name="connsiteX0" fmla="*/ 235495 w 969200"/>
              <a:gd name="connsiteY0" fmla="*/ 200461 h 1002881"/>
              <a:gd name="connsiteX1" fmla="*/ 249143 w 969200"/>
              <a:gd name="connsiteY1" fmla="*/ 255052 h 1002881"/>
              <a:gd name="connsiteX2" fmla="*/ 262790 w 969200"/>
              <a:gd name="connsiteY2" fmla="*/ 377882 h 1002881"/>
              <a:gd name="connsiteX3" fmla="*/ 290086 w 969200"/>
              <a:gd name="connsiteY3" fmla="*/ 459768 h 1002881"/>
              <a:gd name="connsiteX4" fmla="*/ 303734 w 969200"/>
              <a:gd name="connsiteY4" fmla="*/ 500712 h 1002881"/>
              <a:gd name="connsiteX5" fmla="*/ 344677 w 969200"/>
              <a:gd name="connsiteY5" fmla="*/ 541655 h 1002881"/>
              <a:gd name="connsiteX6" fmla="*/ 399268 w 969200"/>
              <a:gd name="connsiteY6" fmla="*/ 582598 h 1002881"/>
              <a:gd name="connsiteX7" fmla="*/ 494802 w 969200"/>
              <a:gd name="connsiteY7" fmla="*/ 596246 h 1002881"/>
              <a:gd name="connsiteX8" fmla="*/ 603985 w 969200"/>
              <a:gd name="connsiteY8" fmla="*/ 541655 h 1002881"/>
              <a:gd name="connsiteX9" fmla="*/ 617632 w 969200"/>
              <a:gd name="connsiteY9" fmla="*/ 473416 h 1002881"/>
              <a:gd name="connsiteX10" fmla="*/ 603985 w 969200"/>
              <a:gd name="connsiteY10" fmla="*/ 377882 h 1002881"/>
              <a:gd name="connsiteX11" fmla="*/ 590337 w 969200"/>
              <a:gd name="connsiteY11" fmla="*/ 336939 h 1002881"/>
              <a:gd name="connsiteX12" fmla="*/ 563041 w 969200"/>
              <a:gd name="connsiteY12" fmla="*/ 186813 h 1002881"/>
              <a:gd name="connsiteX13" fmla="*/ 549393 w 969200"/>
              <a:gd name="connsiteY13" fmla="*/ 132222 h 1002881"/>
              <a:gd name="connsiteX14" fmla="*/ 617632 w 969200"/>
              <a:gd name="connsiteY14" fmla="*/ 173165 h 1002881"/>
              <a:gd name="connsiteX15" fmla="*/ 699519 w 969200"/>
              <a:gd name="connsiteY15" fmla="*/ 214109 h 1002881"/>
              <a:gd name="connsiteX16" fmla="*/ 822349 w 969200"/>
              <a:gd name="connsiteY16" fmla="*/ 282348 h 1002881"/>
              <a:gd name="connsiteX17" fmla="*/ 808701 w 969200"/>
              <a:gd name="connsiteY17" fmla="*/ 364234 h 1002881"/>
              <a:gd name="connsiteX18" fmla="*/ 781405 w 969200"/>
              <a:gd name="connsiteY18" fmla="*/ 473416 h 1002881"/>
              <a:gd name="connsiteX19" fmla="*/ 740462 w 969200"/>
              <a:gd name="connsiteY19" fmla="*/ 500712 h 1002881"/>
              <a:gd name="connsiteX20" fmla="*/ 713167 w 969200"/>
              <a:gd name="connsiteY20" fmla="*/ 541655 h 1002881"/>
              <a:gd name="connsiteX21" fmla="*/ 672223 w 969200"/>
              <a:gd name="connsiteY21" fmla="*/ 555303 h 1002881"/>
              <a:gd name="connsiteX22" fmla="*/ 644928 w 969200"/>
              <a:gd name="connsiteY22" fmla="*/ 637189 h 1002881"/>
              <a:gd name="connsiteX23" fmla="*/ 658576 w 969200"/>
              <a:gd name="connsiteY23" fmla="*/ 732724 h 1002881"/>
              <a:gd name="connsiteX24" fmla="*/ 713167 w 969200"/>
              <a:gd name="connsiteY24" fmla="*/ 828258 h 1002881"/>
              <a:gd name="connsiteX25" fmla="*/ 658576 w 969200"/>
              <a:gd name="connsiteY25" fmla="*/ 814610 h 1002881"/>
              <a:gd name="connsiteX26" fmla="*/ 603985 w 969200"/>
              <a:gd name="connsiteY26" fmla="*/ 760019 h 1002881"/>
              <a:gd name="connsiteX27" fmla="*/ 576689 w 969200"/>
              <a:gd name="connsiteY27" fmla="*/ 719076 h 1002881"/>
              <a:gd name="connsiteX28" fmla="*/ 535746 w 969200"/>
              <a:gd name="connsiteY28" fmla="*/ 678133 h 1002881"/>
              <a:gd name="connsiteX29" fmla="*/ 508450 w 969200"/>
              <a:gd name="connsiteY29" fmla="*/ 623542 h 1002881"/>
              <a:gd name="connsiteX30" fmla="*/ 467507 w 969200"/>
              <a:gd name="connsiteY30" fmla="*/ 541655 h 1002881"/>
              <a:gd name="connsiteX31" fmla="*/ 508450 w 969200"/>
              <a:gd name="connsiteY31" fmla="*/ 473416 h 1002881"/>
              <a:gd name="connsiteX32" fmla="*/ 522098 w 969200"/>
              <a:gd name="connsiteY32" fmla="*/ 432473 h 1002881"/>
              <a:gd name="connsiteX33" fmla="*/ 563041 w 969200"/>
              <a:gd name="connsiteY33" fmla="*/ 377882 h 1002881"/>
              <a:gd name="connsiteX34" fmla="*/ 494802 w 969200"/>
              <a:gd name="connsiteY34" fmla="*/ 173165 h 1002881"/>
              <a:gd name="connsiteX35" fmla="*/ 440211 w 969200"/>
              <a:gd name="connsiteY35" fmla="*/ 159518 h 1002881"/>
              <a:gd name="connsiteX36" fmla="*/ 385620 w 969200"/>
              <a:gd name="connsiteY36" fmla="*/ 186813 h 1002881"/>
              <a:gd name="connsiteX37" fmla="*/ 358325 w 969200"/>
              <a:gd name="connsiteY37" fmla="*/ 241404 h 1002881"/>
              <a:gd name="connsiteX38" fmla="*/ 344677 w 969200"/>
              <a:gd name="connsiteY38" fmla="*/ 650837 h 1002881"/>
              <a:gd name="connsiteX39" fmla="*/ 303734 w 969200"/>
              <a:gd name="connsiteY39" fmla="*/ 678133 h 1002881"/>
              <a:gd name="connsiteX40" fmla="*/ 221847 w 969200"/>
              <a:gd name="connsiteY40" fmla="*/ 760019 h 1002881"/>
              <a:gd name="connsiteX41" fmla="*/ 317382 w 969200"/>
              <a:gd name="connsiteY41" fmla="*/ 855554 h 1002881"/>
              <a:gd name="connsiteX42" fmla="*/ 412916 w 969200"/>
              <a:gd name="connsiteY42" fmla="*/ 869201 h 1002881"/>
              <a:gd name="connsiteX43" fmla="*/ 535746 w 969200"/>
              <a:gd name="connsiteY43" fmla="*/ 855554 h 1002881"/>
              <a:gd name="connsiteX44" fmla="*/ 590337 w 969200"/>
              <a:gd name="connsiteY44" fmla="*/ 773667 h 1002881"/>
              <a:gd name="connsiteX45" fmla="*/ 672223 w 969200"/>
              <a:gd name="connsiteY45" fmla="*/ 705428 h 1002881"/>
              <a:gd name="connsiteX46" fmla="*/ 767758 w 969200"/>
              <a:gd name="connsiteY46" fmla="*/ 582598 h 1002881"/>
              <a:gd name="connsiteX47" fmla="*/ 835996 w 969200"/>
              <a:gd name="connsiteY47" fmla="*/ 459768 h 1002881"/>
              <a:gd name="connsiteX48" fmla="*/ 876940 w 969200"/>
              <a:gd name="connsiteY48" fmla="*/ 432473 h 1002881"/>
              <a:gd name="connsiteX49" fmla="*/ 931531 w 969200"/>
              <a:gd name="connsiteY49" fmla="*/ 446121 h 1002881"/>
              <a:gd name="connsiteX50" fmla="*/ 958826 w 969200"/>
              <a:gd name="connsiteY50" fmla="*/ 487064 h 1002881"/>
              <a:gd name="connsiteX51" fmla="*/ 945179 w 969200"/>
              <a:gd name="connsiteY51" fmla="*/ 418825 h 1002881"/>
              <a:gd name="connsiteX52" fmla="*/ 849644 w 969200"/>
              <a:gd name="connsiteY52" fmla="*/ 282348 h 1002881"/>
              <a:gd name="connsiteX53" fmla="*/ 781405 w 969200"/>
              <a:gd name="connsiteY53" fmla="*/ 186813 h 1002881"/>
              <a:gd name="connsiteX54" fmla="*/ 740462 w 969200"/>
              <a:gd name="connsiteY54" fmla="*/ 173165 h 1002881"/>
              <a:gd name="connsiteX55" fmla="*/ 699519 w 969200"/>
              <a:gd name="connsiteY55" fmla="*/ 132222 h 1002881"/>
              <a:gd name="connsiteX56" fmla="*/ 658576 w 969200"/>
              <a:gd name="connsiteY56" fmla="*/ 118574 h 1002881"/>
              <a:gd name="connsiteX57" fmla="*/ 617632 w 969200"/>
              <a:gd name="connsiteY57" fmla="*/ 91279 h 1002881"/>
              <a:gd name="connsiteX58" fmla="*/ 576689 w 969200"/>
              <a:gd name="connsiteY58" fmla="*/ 77631 h 1002881"/>
              <a:gd name="connsiteX59" fmla="*/ 481155 w 969200"/>
              <a:gd name="connsiteY59" fmla="*/ 36688 h 1002881"/>
              <a:gd name="connsiteX60" fmla="*/ 85370 w 969200"/>
              <a:gd name="connsiteY60" fmla="*/ 104927 h 1002881"/>
              <a:gd name="connsiteX61" fmla="*/ 58074 w 969200"/>
              <a:gd name="connsiteY61" fmla="*/ 159518 h 1002881"/>
              <a:gd name="connsiteX62" fmla="*/ 85370 w 969200"/>
              <a:gd name="connsiteY62" fmla="*/ 255052 h 1002881"/>
              <a:gd name="connsiteX63" fmla="*/ 99017 w 969200"/>
              <a:gd name="connsiteY63" fmla="*/ 295995 h 1002881"/>
              <a:gd name="connsiteX64" fmla="*/ 139961 w 969200"/>
              <a:gd name="connsiteY64" fmla="*/ 323291 h 1002881"/>
              <a:gd name="connsiteX65" fmla="*/ 180904 w 969200"/>
              <a:gd name="connsiteY65" fmla="*/ 377882 h 1002881"/>
              <a:gd name="connsiteX66" fmla="*/ 221847 w 969200"/>
              <a:gd name="connsiteY66" fmla="*/ 391530 h 1002881"/>
              <a:gd name="connsiteX67" fmla="*/ 358325 w 969200"/>
              <a:gd name="connsiteY67" fmla="*/ 432473 h 1002881"/>
              <a:gd name="connsiteX68" fmla="*/ 453859 w 969200"/>
              <a:gd name="connsiteY68" fmla="*/ 487064 h 1002881"/>
              <a:gd name="connsiteX69" fmla="*/ 549393 w 969200"/>
              <a:gd name="connsiteY69" fmla="*/ 500712 h 1002881"/>
              <a:gd name="connsiteX70" fmla="*/ 535746 w 969200"/>
              <a:gd name="connsiteY70" fmla="*/ 596246 h 1002881"/>
              <a:gd name="connsiteX71" fmla="*/ 494802 w 969200"/>
              <a:gd name="connsiteY71" fmla="*/ 609894 h 1002881"/>
              <a:gd name="connsiteX72" fmla="*/ 426564 w 969200"/>
              <a:gd name="connsiteY72" fmla="*/ 623542 h 1002881"/>
              <a:gd name="connsiteX73" fmla="*/ 344677 w 969200"/>
              <a:gd name="connsiteY73" fmla="*/ 664485 h 1002881"/>
              <a:gd name="connsiteX74" fmla="*/ 262790 w 969200"/>
              <a:gd name="connsiteY74" fmla="*/ 705428 h 1002881"/>
              <a:gd name="connsiteX75" fmla="*/ 249143 w 969200"/>
              <a:gd name="connsiteY75" fmla="*/ 978383 h 1002881"/>
              <a:gd name="connsiteX76" fmla="*/ 303734 w 969200"/>
              <a:gd name="connsiteY76" fmla="*/ 992031 h 1002881"/>
              <a:gd name="connsiteX77" fmla="*/ 467507 w 969200"/>
              <a:gd name="connsiteY77" fmla="*/ 978383 h 1002881"/>
              <a:gd name="connsiteX78" fmla="*/ 631280 w 969200"/>
              <a:gd name="connsiteY78" fmla="*/ 800963 h 1002881"/>
              <a:gd name="connsiteX79" fmla="*/ 672223 w 969200"/>
              <a:gd name="connsiteY79" fmla="*/ 773667 h 1002881"/>
              <a:gd name="connsiteX80" fmla="*/ 685871 w 969200"/>
              <a:gd name="connsiteY80" fmla="*/ 732724 h 1002881"/>
              <a:gd name="connsiteX81" fmla="*/ 808701 w 969200"/>
              <a:gd name="connsiteY81" fmla="*/ 691780 h 1002881"/>
              <a:gd name="connsiteX82" fmla="*/ 808701 w 969200"/>
              <a:gd name="connsiteY82" fmla="*/ 418825 h 1002881"/>
              <a:gd name="connsiteX83" fmla="*/ 781405 w 969200"/>
              <a:gd name="connsiteY83" fmla="*/ 377882 h 1002881"/>
              <a:gd name="connsiteX84" fmla="*/ 740462 w 969200"/>
              <a:gd name="connsiteY84" fmla="*/ 364234 h 1002881"/>
              <a:gd name="connsiteX85" fmla="*/ 194552 w 969200"/>
              <a:gd name="connsiteY85" fmla="*/ 405177 h 1002881"/>
              <a:gd name="connsiteX86" fmla="*/ 167256 w 969200"/>
              <a:gd name="connsiteY86" fmla="*/ 446121 h 1002881"/>
              <a:gd name="connsiteX87" fmla="*/ 153608 w 969200"/>
              <a:gd name="connsiteY87" fmla="*/ 528007 h 1002881"/>
              <a:gd name="connsiteX88" fmla="*/ 112665 w 969200"/>
              <a:gd name="connsiteY88" fmla="*/ 582598 h 1002881"/>
              <a:gd name="connsiteX89" fmla="*/ 44426 w 969200"/>
              <a:gd name="connsiteY89" fmla="*/ 650837 h 1002881"/>
              <a:gd name="connsiteX90" fmla="*/ 30779 w 969200"/>
              <a:gd name="connsiteY90" fmla="*/ 691780 h 1002881"/>
              <a:gd name="connsiteX91" fmla="*/ 3483 w 969200"/>
              <a:gd name="connsiteY91" fmla="*/ 746371 h 1002881"/>
              <a:gd name="connsiteX92" fmla="*/ 17131 w 969200"/>
              <a:gd name="connsiteY92" fmla="*/ 923792 h 1002881"/>
              <a:gd name="connsiteX93" fmla="*/ 126313 w 969200"/>
              <a:gd name="connsiteY93" fmla="*/ 910145 h 1002881"/>
              <a:gd name="connsiteX94" fmla="*/ 167256 w 969200"/>
              <a:gd name="connsiteY94" fmla="*/ 869201 h 1002881"/>
              <a:gd name="connsiteX95" fmla="*/ 221847 w 969200"/>
              <a:gd name="connsiteY95" fmla="*/ 828258 h 1002881"/>
              <a:gd name="connsiteX96" fmla="*/ 276438 w 969200"/>
              <a:gd name="connsiteY96" fmla="*/ 760019 h 1002881"/>
              <a:gd name="connsiteX97" fmla="*/ 290086 w 969200"/>
              <a:gd name="connsiteY97" fmla="*/ 719076 h 1002881"/>
              <a:gd name="connsiteX98" fmla="*/ 276438 w 969200"/>
              <a:gd name="connsiteY98" fmla="*/ 555303 h 1002881"/>
              <a:gd name="connsiteX99" fmla="*/ 235495 w 969200"/>
              <a:gd name="connsiteY99" fmla="*/ 528007 h 1002881"/>
              <a:gd name="connsiteX100" fmla="*/ 249143 w 969200"/>
              <a:gd name="connsiteY100" fmla="*/ 446121 h 1002881"/>
              <a:gd name="connsiteX101" fmla="*/ 331029 w 969200"/>
              <a:gd name="connsiteY101" fmla="*/ 364234 h 1002881"/>
              <a:gd name="connsiteX102" fmla="*/ 371973 w 969200"/>
              <a:gd name="connsiteY102" fmla="*/ 323291 h 1002881"/>
              <a:gd name="connsiteX103" fmla="*/ 412916 w 969200"/>
              <a:gd name="connsiteY103" fmla="*/ 282348 h 1002881"/>
              <a:gd name="connsiteX104" fmla="*/ 467507 w 969200"/>
              <a:gd name="connsiteY104" fmla="*/ 255052 h 1002881"/>
              <a:gd name="connsiteX105" fmla="*/ 522098 w 969200"/>
              <a:gd name="connsiteY105" fmla="*/ 241404 h 100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969200" h="1002881">
                <a:moveTo>
                  <a:pt x="235495" y="200461"/>
                </a:moveTo>
                <a:cubicBezTo>
                  <a:pt x="240044" y="218658"/>
                  <a:pt x="246291" y="236513"/>
                  <a:pt x="249143" y="255052"/>
                </a:cubicBezTo>
                <a:cubicBezTo>
                  <a:pt x="255407" y="295768"/>
                  <a:pt x="254711" y="337487"/>
                  <a:pt x="262790" y="377882"/>
                </a:cubicBezTo>
                <a:cubicBezTo>
                  <a:pt x="268433" y="406095"/>
                  <a:pt x="280987" y="432473"/>
                  <a:pt x="290086" y="459768"/>
                </a:cubicBezTo>
                <a:cubicBezTo>
                  <a:pt x="294635" y="473416"/>
                  <a:pt x="293561" y="490539"/>
                  <a:pt x="303734" y="500712"/>
                </a:cubicBezTo>
                <a:cubicBezTo>
                  <a:pt x="317382" y="514360"/>
                  <a:pt x="330023" y="529094"/>
                  <a:pt x="344677" y="541655"/>
                </a:cubicBezTo>
                <a:cubicBezTo>
                  <a:pt x="361947" y="556458"/>
                  <a:pt x="377891" y="574825"/>
                  <a:pt x="399268" y="582598"/>
                </a:cubicBezTo>
                <a:cubicBezTo>
                  <a:pt x="429499" y="593591"/>
                  <a:pt x="462957" y="591697"/>
                  <a:pt x="494802" y="596246"/>
                </a:cubicBezTo>
                <a:cubicBezTo>
                  <a:pt x="543676" y="586471"/>
                  <a:pt x="578498" y="592628"/>
                  <a:pt x="603985" y="541655"/>
                </a:cubicBezTo>
                <a:cubicBezTo>
                  <a:pt x="614359" y="520907"/>
                  <a:pt x="613083" y="496162"/>
                  <a:pt x="617632" y="473416"/>
                </a:cubicBezTo>
                <a:cubicBezTo>
                  <a:pt x="613083" y="441571"/>
                  <a:pt x="610294" y="409425"/>
                  <a:pt x="603985" y="377882"/>
                </a:cubicBezTo>
                <a:cubicBezTo>
                  <a:pt x="601164" y="363775"/>
                  <a:pt x="593351" y="351006"/>
                  <a:pt x="590337" y="336939"/>
                </a:cubicBezTo>
                <a:cubicBezTo>
                  <a:pt x="579680" y="287206"/>
                  <a:pt x="573016" y="236688"/>
                  <a:pt x="563041" y="186813"/>
                </a:cubicBezTo>
                <a:cubicBezTo>
                  <a:pt x="559362" y="168420"/>
                  <a:pt x="531196" y="136771"/>
                  <a:pt x="549393" y="132222"/>
                </a:cubicBezTo>
                <a:cubicBezTo>
                  <a:pt x="575127" y="125788"/>
                  <a:pt x="594345" y="160463"/>
                  <a:pt x="617632" y="173165"/>
                </a:cubicBezTo>
                <a:cubicBezTo>
                  <a:pt x="644423" y="187778"/>
                  <a:pt x="673159" y="198732"/>
                  <a:pt x="699519" y="214109"/>
                </a:cubicBezTo>
                <a:cubicBezTo>
                  <a:pt x="824660" y="287108"/>
                  <a:pt x="736564" y="253753"/>
                  <a:pt x="822349" y="282348"/>
                </a:cubicBezTo>
                <a:cubicBezTo>
                  <a:pt x="847552" y="357961"/>
                  <a:pt x="836714" y="289533"/>
                  <a:pt x="808701" y="364234"/>
                </a:cubicBezTo>
                <a:cubicBezTo>
                  <a:pt x="806901" y="369033"/>
                  <a:pt x="793291" y="458559"/>
                  <a:pt x="781405" y="473416"/>
                </a:cubicBezTo>
                <a:cubicBezTo>
                  <a:pt x="771158" y="486224"/>
                  <a:pt x="754110" y="491613"/>
                  <a:pt x="740462" y="500712"/>
                </a:cubicBezTo>
                <a:cubicBezTo>
                  <a:pt x="731364" y="514360"/>
                  <a:pt x="725975" y="531409"/>
                  <a:pt x="713167" y="541655"/>
                </a:cubicBezTo>
                <a:cubicBezTo>
                  <a:pt x="701933" y="550642"/>
                  <a:pt x="680585" y="543596"/>
                  <a:pt x="672223" y="555303"/>
                </a:cubicBezTo>
                <a:cubicBezTo>
                  <a:pt x="655500" y="578716"/>
                  <a:pt x="644928" y="637189"/>
                  <a:pt x="644928" y="637189"/>
                </a:cubicBezTo>
                <a:cubicBezTo>
                  <a:pt x="649477" y="669034"/>
                  <a:pt x="649333" y="701912"/>
                  <a:pt x="658576" y="732724"/>
                </a:cubicBezTo>
                <a:cubicBezTo>
                  <a:pt x="662304" y="745152"/>
                  <a:pt x="721764" y="815362"/>
                  <a:pt x="713167" y="828258"/>
                </a:cubicBezTo>
                <a:cubicBezTo>
                  <a:pt x="702763" y="843865"/>
                  <a:pt x="676773" y="819159"/>
                  <a:pt x="658576" y="814610"/>
                </a:cubicBezTo>
                <a:cubicBezTo>
                  <a:pt x="628799" y="725280"/>
                  <a:pt x="670156" y="812955"/>
                  <a:pt x="603985" y="760019"/>
                </a:cubicBezTo>
                <a:cubicBezTo>
                  <a:pt x="591177" y="749772"/>
                  <a:pt x="587190" y="731677"/>
                  <a:pt x="576689" y="719076"/>
                </a:cubicBezTo>
                <a:cubicBezTo>
                  <a:pt x="564333" y="704249"/>
                  <a:pt x="546964" y="693839"/>
                  <a:pt x="535746" y="678133"/>
                </a:cubicBezTo>
                <a:cubicBezTo>
                  <a:pt x="523921" y="661578"/>
                  <a:pt x="518544" y="641206"/>
                  <a:pt x="508450" y="623542"/>
                </a:cubicBezTo>
                <a:cubicBezTo>
                  <a:pt x="466121" y="549466"/>
                  <a:pt x="492529" y="616719"/>
                  <a:pt x="467507" y="541655"/>
                </a:cubicBezTo>
                <a:cubicBezTo>
                  <a:pt x="481155" y="518909"/>
                  <a:pt x="496587" y="497142"/>
                  <a:pt x="508450" y="473416"/>
                </a:cubicBezTo>
                <a:cubicBezTo>
                  <a:pt x="514884" y="460549"/>
                  <a:pt x="514961" y="444963"/>
                  <a:pt x="522098" y="432473"/>
                </a:cubicBezTo>
                <a:cubicBezTo>
                  <a:pt x="533383" y="412724"/>
                  <a:pt x="549393" y="396079"/>
                  <a:pt x="563041" y="377882"/>
                </a:cubicBezTo>
                <a:cubicBezTo>
                  <a:pt x="553424" y="272093"/>
                  <a:pt x="581666" y="227455"/>
                  <a:pt x="494802" y="173165"/>
                </a:cubicBezTo>
                <a:cubicBezTo>
                  <a:pt x="478896" y="163224"/>
                  <a:pt x="458408" y="164067"/>
                  <a:pt x="440211" y="159518"/>
                </a:cubicBezTo>
                <a:cubicBezTo>
                  <a:pt x="422014" y="168616"/>
                  <a:pt x="400006" y="172427"/>
                  <a:pt x="385620" y="186813"/>
                </a:cubicBezTo>
                <a:cubicBezTo>
                  <a:pt x="371234" y="201199"/>
                  <a:pt x="360113" y="221138"/>
                  <a:pt x="358325" y="241404"/>
                </a:cubicBezTo>
                <a:cubicBezTo>
                  <a:pt x="346323" y="377429"/>
                  <a:pt x="361614" y="515338"/>
                  <a:pt x="344677" y="650837"/>
                </a:cubicBezTo>
                <a:cubicBezTo>
                  <a:pt x="342643" y="667113"/>
                  <a:pt x="315993" y="667236"/>
                  <a:pt x="303734" y="678133"/>
                </a:cubicBezTo>
                <a:cubicBezTo>
                  <a:pt x="274883" y="703779"/>
                  <a:pt x="221847" y="760019"/>
                  <a:pt x="221847" y="760019"/>
                </a:cubicBezTo>
                <a:cubicBezTo>
                  <a:pt x="255071" y="859689"/>
                  <a:pt x="222065" y="839668"/>
                  <a:pt x="317382" y="855554"/>
                </a:cubicBezTo>
                <a:cubicBezTo>
                  <a:pt x="349112" y="860842"/>
                  <a:pt x="381071" y="864652"/>
                  <a:pt x="412916" y="869201"/>
                </a:cubicBezTo>
                <a:cubicBezTo>
                  <a:pt x="453859" y="864652"/>
                  <a:pt x="499475" y="875085"/>
                  <a:pt x="535746" y="855554"/>
                </a:cubicBezTo>
                <a:cubicBezTo>
                  <a:pt x="564630" y="840001"/>
                  <a:pt x="563042" y="791864"/>
                  <a:pt x="590337" y="773667"/>
                </a:cubicBezTo>
                <a:cubicBezTo>
                  <a:pt x="626730" y="749404"/>
                  <a:pt x="643932" y="741802"/>
                  <a:pt x="672223" y="705428"/>
                </a:cubicBezTo>
                <a:cubicBezTo>
                  <a:pt x="786493" y="558510"/>
                  <a:pt x="674804" y="675552"/>
                  <a:pt x="767758" y="582598"/>
                </a:cubicBezTo>
                <a:cubicBezTo>
                  <a:pt x="794128" y="503488"/>
                  <a:pt x="779424" y="506912"/>
                  <a:pt x="835996" y="459768"/>
                </a:cubicBezTo>
                <a:cubicBezTo>
                  <a:pt x="848597" y="449267"/>
                  <a:pt x="863292" y="441571"/>
                  <a:pt x="876940" y="432473"/>
                </a:cubicBezTo>
                <a:cubicBezTo>
                  <a:pt x="895137" y="437022"/>
                  <a:pt x="915924" y="435716"/>
                  <a:pt x="931531" y="446121"/>
                </a:cubicBezTo>
                <a:cubicBezTo>
                  <a:pt x="945179" y="455219"/>
                  <a:pt x="951491" y="501735"/>
                  <a:pt x="958826" y="487064"/>
                </a:cubicBezTo>
                <a:cubicBezTo>
                  <a:pt x="969200" y="466316"/>
                  <a:pt x="953506" y="440476"/>
                  <a:pt x="945179" y="418825"/>
                </a:cubicBezTo>
                <a:cubicBezTo>
                  <a:pt x="902472" y="307784"/>
                  <a:pt x="916697" y="327048"/>
                  <a:pt x="849644" y="282348"/>
                </a:cubicBezTo>
                <a:cubicBezTo>
                  <a:pt x="837195" y="263674"/>
                  <a:pt x="794106" y="197397"/>
                  <a:pt x="781405" y="186813"/>
                </a:cubicBezTo>
                <a:cubicBezTo>
                  <a:pt x="770353" y="177603"/>
                  <a:pt x="754110" y="177714"/>
                  <a:pt x="740462" y="173165"/>
                </a:cubicBezTo>
                <a:cubicBezTo>
                  <a:pt x="726814" y="159517"/>
                  <a:pt x="715578" y="142928"/>
                  <a:pt x="699519" y="132222"/>
                </a:cubicBezTo>
                <a:cubicBezTo>
                  <a:pt x="687549" y="124242"/>
                  <a:pt x="671443" y="125008"/>
                  <a:pt x="658576" y="118574"/>
                </a:cubicBezTo>
                <a:cubicBezTo>
                  <a:pt x="643905" y="111239"/>
                  <a:pt x="632303" y="98614"/>
                  <a:pt x="617632" y="91279"/>
                </a:cubicBezTo>
                <a:cubicBezTo>
                  <a:pt x="604765" y="84845"/>
                  <a:pt x="589556" y="84065"/>
                  <a:pt x="576689" y="77631"/>
                </a:cubicBezTo>
                <a:cubicBezTo>
                  <a:pt x="482440" y="30507"/>
                  <a:pt x="594769" y="65092"/>
                  <a:pt x="481155" y="36688"/>
                </a:cubicBezTo>
                <a:cubicBezTo>
                  <a:pt x="397821" y="43355"/>
                  <a:pt x="175308" y="0"/>
                  <a:pt x="85370" y="104927"/>
                </a:cubicBezTo>
                <a:cubicBezTo>
                  <a:pt x="72130" y="120374"/>
                  <a:pt x="67173" y="141321"/>
                  <a:pt x="58074" y="159518"/>
                </a:cubicBezTo>
                <a:cubicBezTo>
                  <a:pt x="90790" y="257665"/>
                  <a:pt x="51104" y="135121"/>
                  <a:pt x="85370" y="255052"/>
                </a:cubicBezTo>
                <a:cubicBezTo>
                  <a:pt x="89322" y="268884"/>
                  <a:pt x="90030" y="284762"/>
                  <a:pt x="99017" y="295995"/>
                </a:cubicBezTo>
                <a:cubicBezTo>
                  <a:pt x="109264" y="308803"/>
                  <a:pt x="126313" y="314192"/>
                  <a:pt x="139961" y="323291"/>
                </a:cubicBezTo>
                <a:cubicBezTo>
                  <a:pt x="153609" y="341488"/>
                  <a:pt x="163430" y="363320"/>
                  <a:pt x="180904" y="377882"/>
                </a:cubicBezTo>
                <a:cubicBezTo>
                  <a:pt x="191956" y="387092"/>
                  <a:pt x="208980" y="385096"/>
                  <a:pt x="221847" y="391530"/>
                </a:cubicBezTo>
                <a:cubicBezTo>
                  <a:pt x="321152" y="441182"/>
                  <a:pt x="184586" y="407653"/>
                  <a:pt x="358325" y="432473"/>
                </a:cubicBezTo>
                <a:cubicBezTo>
                  <a:pt x="383979" y="449576"/>
                  <a:pt x="424558" y="479073"/>
                  <a:pt x="453859" y="487064"/>
                </a:cubicBezTo>
                <a:cubicBezTo>
                  <a:pt x="484893" y="495528"/>
                  <a:pt x="517548" y="496163"/>
                  <a:pt x="549393" y="500712"/>
                </a:cubicBezTo>
                <a:cubicBezTo>
                  <a:pt x="544844" y="532557"/>
                  <a:pt x="550132" y="567474"/>
                  <a:pt x="535746" y="596246"/>
                </a:cubicBezTo>
                <a:cubicBezTo>
                  <a:pt x="529312" y="609113"/>
                  <a:pt x="508759" y="606405"/>
                  <a:pt x="494802" y="609894"/>
                </a:cubicBezTo>
                <a:cubicBezTo>
                  <a:pt x="472298" y="615520"/>
                  <a:pt x="449310" y="618993"/>
                  <a:pt x="426564" y="623542"/>
                </a:cubicBezTo>
                <a:cubicBezTo>
                  <a:pt x="309219" y="701769"/>
                  <a:pt x="457690" y="607978"/>
                  <a:pt x="344677" y="664485"/>
                </a:cubicBezTo>
                <a:cubicBezTo>
                  <a:pt x="238853" y="717397"/>
                  <a:pt x="365702" y="671124"/>
                  <a:pt x="262790" y="705428"/>
                </a:cubicBezTo>
                <a:cubicBezTo>
                  <a:pt x="162113" y="772548"/>
                  <a:pt x="175743" y="745951"/>
                  <a:pt x="249143" y="978383"/>
                </a:cubicBezTo>
                <a:cubicBezTo>
                  <a:pt x="254791" y="996269"/>
                  <a:pt x="285537" y="987482"/>
                  <a:pt x="303734" y="992031"/>
                </a:cubicBezTo>
                <a:cubicBezTo>
                  <a:pt x="358325" y="987482"/>
                  <a:pt x="418510" y="1002881"/>
                  <a:pt x="467507" y="978383"/>
                </a:cubicBezTo>
                <a:cubicBezTo>
                  <a:pt x="714545" y="854864"/>
                  <a:pt x="543068" y="889176"/>
                  <a:pt x="631280" y="800963"/>
                </a:cubicBezTo>
                <a:cubicBezTo>
                  <a:pt x="642878" y="789365"/>
                  <a:pt x="658575" y="782766"/>
                  <a:pt x="672223" y="773667"/>
                </a:cubicBezTo>
                <a:cubicBezTo>
                  <a:pt x="676772" y="760019"/>
                  <a:pt x="676884" y="743958"/>
                  <a:pt x="685871" y="732724"/>
                </a:cubicBezTo>
                <a:cubicBezTo>
                  <a:pt x="715395" y="695819"/>
                  <a:pt x="768743" y="698440"/>
                  <a:pt x="808701" y="691780"/>
                </a:cubicBezTo>
                <a:cubicBezTo>
                  <a:pt x="836472" y="580697"/>
                  <a:pt x="837381" y="600462"/>
                  <a:pt x="808701" y="418825"/>
                </a:cubicBezTo>
                <a:cubicBezTo>
                  <a:pt x="806143" y="402623"/>
                  <a:pt x="794213" y="388129"/>
                  <a:pt x="781405" y="377882"/>
                </a:cubicBezTo>
                <a:cubicBezTo>
                  <a:pt x="770171" y="368895"/>
                  <a:pt x="754110" y="368783"/>
                  <a:pt x="740462" y="364234"/>
                </a:cubicBezTo>
                <a:cubicBezTo>
                  <a:pt x="558492" y="377882"/>
                  <a:pt x="375199" y="379370"/>
                  <a:pt x="194552" y="405177"/>
                </a:cubicBezTo>
                <a:cubicBezTo>
                  <a:pt x="178314" y="407497"/>
                  <a:pt x="172443" y="430560"/>
                  <a:pt x="167256" y="446121"/>
                </a:cubicBezTo>
                <a:cubicBezTo>
                  <a:pt x="158505" y="472373"/>
                  <a:pt x="163885" y="502314"/>
                  <a:pt x="153608" y="528007"/>
                </a:cubicBezTo>
                <a:cubicBezTo>
                  <a:pt x="145160" y="549126"/>
                  <a:pt x="125886" y="564089"/>
                  <a:pt x="112665" y="582598"/>
                </a:cubicBezTo>
                <a:cubicBezTo>
                  <a:pt x="71308" y="640499"/>
                  <a:pt x="103982" y="611135"/>
                  <a:pt x="44426" y="650837"/>
                </a:cubicBezTo>
                <a:cubicBezTo>
                  <a:pt x="39877" y="664485"/>
                  <a:pt x="36446" y="678557"/>
                  <a:pt x="30779" y="691780"/>
                </a:cubicBezTo>
                <a:cubicBezTo>
                  <a:pt x="22765" y="710480"/>
                  <a:pt x="4678" y="726061"/>
                  <a:pt x="3483" y="746371"/>
                </a:cubicBezTo>
                <a:cubicBezTo>
                  <a:pt x="0" y="805584"/>
                  <a:pt x="12582" y="864652"/>
                  <a:pt x="17131" y="923792"/>
                </a:cubicBezTo>
                <a:cubicBezTo>
                  <a:pt x="53525" y="919243"/>
                  <a:pt x="91844" y="922679"/>
                  <a:pt x="126313" y="910145"/>
                </a:cubicBezTo>
                <a:cubicBezTo>
                  <a:pt x="144452" y="903549"/>
                  <a:pt x="152602" y="881762"/>
                  <a:pt x="167256" y="869201"/>
                </a:cubicBezTo>
                <a:cubicBezTo>
                  <a:pt x="184526" y="854398"/>
                  <a:pt x="203650" y="841906"/>
                  <a:pt x="221847" y="828258"/>
                </a:cubicBezTo>
                <a:cubicBezTo>
                  <a:pt x="256152" y="725347"/>
                  <a:pt x="205887" y="848208"/>
                  <a:pt x="276438" y="760019"/>
                </a:cubicBezTo>
                <a:cubicBezTo>
                  <a:pt x="285425" y="748785"/>
                  <a:pt x="285537" y="732724"/>
                  <a:pt x="290086" y="719076"/>
                </a:cubicBezTo>
                <a:cubicBezTo>
                  <a:pt x="285537" y="664485"/>
                  <a:pt x="291487" y="607976"/>
                  <a:pt x="276438" y="555303"/>
                </a:cubicBezTo>
                <a:cubicBezTo>
                  <a:pt x="271932" y="539532"/>
                  <a:pt x="239473" y="543920"/>
                  <a:pt x="235495" y="528007"/>
                </a:cubicBezTo>
                <a:cubicBezTo>
                  <a:pt x="228784" y="501161"/>
                  <a:pt x="235200" y="470023"/>
                  <a:pt x="249143" y="446121"/>
                </a:cubicBezTo>
                <a:cubicBezTo>
                  <a:pt x="268593" y="412778"/>
                  <a:pt x="303733" y="391530"/>
                  <a:pt x="331029" y="364234"/>
                </a:cubicBezTo>
                <a:lnTo>
                  <a:pt x="371973" y="323291"/>
                </a:lnTo>
                <a:cubicBezTo>
                  <a:pt x="385621" y="309643"/>
                  <a:pt x="395653" y="290980"/>
                  <a:pt x="412916" y="282348"/>
                </a:cubicBezTo>
                <a:cubicBezTo>
                  <a:pt x="431113" y="273249"/>
                  <a:pt x="448807" y="263066"/>
                  <a:pt x="467507" y="255052"/>
                </a:cubicBezTo>
                <a:cubicBezTo>
                  <a:pt x="502708" y="239965"/>
                  <a:pt x="497245" y="241404"/>
                  <a:pt x="522098" y="24140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4C9D6DC8-8D99-4B6E-A21B-561A98E1753A}"/>
              </a:ext>
            </a:extLst>
          </p:cNvPr>
          <p:cNvSpPr/>
          <p:nvPr/>
        </p:nvSpPr>
        <p:spPr>
          <a:xfrm>
            <a:off x="5105400" y="57912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9C5825A-6160-42C4-AABD-DCC3D5880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1"/>
            <a:ext cx="61436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Arial" panose="020B0604020202020204" pitchFamily="34" charset="0"/>
              </a:rPr>
              <a:t>Animal Mitosis -- Review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>
              <a:latin typeface="Arial" panose="020B0604020202020204" pitchFamily="34" charset="0"/>
            </a:endParaRPr>
          </a:p>
        </p:txBody>
      </p:sp>
      <p:graphicFrame>
        <p:nvGraphicFramePr>
          <p:cNvPr id="19506" name="Group 50">
            <a:extLst>
              <a:ext uri="{FF2B5EF4-FFF2-40B4-BE49-F238E27FC236}">
                <a16:creationId xmlns:a16="http://schemas.microsoft.com/office/drawing/2014/main" id="{7FBAF743-4409-4B97-B71F-EEB3FBA4C9EF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066801"/>
          <a:ext cx="7391400" cy="5578476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949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49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949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Telophase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37" name="Picture 4" descr="interphase-1">
            <a:extLst>
              <a:ext uri="{FF2B5EF4-FFF2-40B4-BE49-F238E27FC236}">
                <a16:creationId xmlns:a16="http://schemas.microsoft.com/office/drawing/2014/main" id="{D73B00DD-5BB1-4908-913D-6A6BD123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6" descr="prophase">
            <a:extLst>
              <a:ext uri="{FF2B5EF4-FFF2-40B4-BE49-F238E27FC236}">
                <a16:creationId xmlns:a16="http://schemas.microsoft.com/office/drawing/2014/main" id="{C9B24C23-7CCB-449E-97EB-4DD3BE77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478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8" descr="metaphase">
            <a:extLst>
              <a:ext uri="{FF2B5EF4-FFF2-40B4-BE49-F238E27FC236}">
                <a16:creationId xmlns:a16="http://schemas.microsoft.com/office/drawing/2014/main" id="{9F0655AB-DAF9-4D71-B417-90740646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10" descr="anaphase">
            <a:extLst>
              <a:ext uri="{FF2B5EF4-FFF2-40B4-BE49-F238E27FC236}">
                <a16:creationId xmlns:a16="http://schemas.microsoft.com/office/drawing/2014/main" id="{BF68C8D1-83E4-428D-BA38-FAC9056C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2" descr="telophase-1">
            <a:extLst>
              <a:ext uri="{FF2B5EF4-FFF2-40B4-BE49-F238E27FC236}">
                <a16:creationId xmlns:a16="http://schemas.microsoft.com/office/drawing/2014/main" id="{99F7DC35-00A9-48B6-B00D-9940CFBA6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816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4" descr="interphase-2">
            <a:extLst>
              <a:ext uri="{FF2B5EF4-FFF2-40B4-BE49-F238E27FC236}">
                <a16:creationId xmlns:a16="http://schemas.microsoft.com/office/drawing/2014/main" id="{749603EC-F299-401D-BC63-C2965BDF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485715B-9030-4C82-AFB1-0A2456C9A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06364"/>
            <a:ext cx="56911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Arial" panose="020B0604020202020204" pitchFamily="34" charset="0"/>
              </a:rPr>
              <a:t>Plant Mitosis -- Review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>
              <a:latin typeface="Arial" panose="020B0604020202020204" pitchFamily="34" charset="0"/>
            </a:endParaRPr>
          </a:p>
        </p:txBody>
      </p:sp>
      <p:graphicFrame>
        <p:nvGraphicFramePr>
          <p:cNvPr id="20531" name="Group 51">
            <a:extLst>
              <a:ext uri="{FF2B5EF4-FFF2-40B4-BE49-F238E27FC236}">
                <a16:creationId xmlns:a16="http://schemas.microsoft.com/office/drawing/2014/main" id="{1F07C3B2-34A9-42B2-8145-FF521F17CD2B}"/>
              </a:ext>
            </a:extLst>
          </p:cNvPr>
          <p:cNvGraphicFramePr>
            <a:graphicFrameLocks noGrp="1"/>
          </p:cNvGraphicFramePr>
          <p:nvPr/>
        </p:nvGraphicFramePr>
        <p:xfrm>
          <a:off x="1974850" y="914401"/>
          <a:ext cx="8693150" cy="5669202"/>
        </p:xfrm>
        <a:graphic>
          <a:graphicData uri="http://schemas.openxmlformats.org/drawingml/2006/table">
            <a:tbl>
              <a:tblPr/>
              <a:tblGrid>
                <a:gridCol w="438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96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6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6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Telophase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761" name="Picture 4" descr="alliuminterphase1">
            <a:extLst>
              <a:ext uri="{FF2B5EF4-FFF2-40B4-BE49-F238E27FC236}">
                <a16:creationId xmlns:a16="http://schemas.microsoft.com/office/drawing/2014/main" id="{86E5BA3E-EF2D-4D42-AD72-83C10B9E9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6" descr="alliumprophase">
            <a:extLst>
              <a:ext uri="{FF2B5EF4-FFF2-40B4-BE49-F238E27FC236}">
                <a16:creationId xmlns:a16="http://schemas.microsoft.com/office/drawing/2014/main" id="{3E25B308-E691-446D-A50D-0BD6F13D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0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8" descr="alliummetaphase">
            <a:extLst>
              <a:ext uri="{FF2B5EF4-FFF2-40B4-BE49-F238E27FC236}">
                <a16:creationId xmlns:a16="http://schemas.microsoft.com/office/drawing/2014/main" id="{125C06C2-4A5E-4015-840D-AA60510D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10" descr="alliumanaphase">
            <a:extLst>
              <a:ext uri="{FF2B5EF4-FFF2-40B4-BE49-F238E27FC236}">
                <a16:creationId xmlns:a16="http://schemas.microsoft.com/office/drawing/2014/main" id="{E74D2527-BC45-45AA-83FD-63277653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29000"/>
            <a:ext cx="1905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12" descr="alliumtelophase">
            <a:extLst>
              <a:ext uri="{FF2B5EF4-FFF2-40B4-BE49-F238E27FC236}">
                <a16:creationId xmlns:a16="http://schemas.microsoft.com/office/drawing/2014/main" id="{6A8CBC6F-E8B6-425F-AA85-97D0424C4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0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6" name="Picture 14" descr="alliuminterphase2">
            <a:extLst>
              <a:ext uri="{FF2B5EF4-FFF2-40B4-BE49-F238E27FC236}">
                <a16:creationId xmlns:a16="http://schemas.microsoft.com/office/drawing/2014/main" id="{3536C06D-C8AD-49F9-B737-982D30738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>
            <a:extLst>
              <a:ext uri="{FF2B5EF4-FFF2-40B4-BE49-F238E27FC236}">
                <a16:creationId xmlns:a16="http://schemas.microsoft.com/office/drawing/2014/main" id="{3F91BE86-B7F9-4DD7-901B-E2FB21EFE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614" y="-276225"/>
            <a:ext cx="8232775" cy="1508125"/>
          </a:xfrm>
        </p:spPr>
        <p:txBody>
          <a:bodyPr vert="horz" lIns="64291" tIns="32146" rIns="134853" bIns="32146" rtlCol="0" anchor="ctr">
            <a:normAutofit/>
          </a:bodyPr>
          <a:lstStyle/>
          <a:p>
            <a:pPr marL="484632">
              <a:defRPr/>
            </a:pPr>
            <a:r>
              <a:rPr lang="en-US" sz="5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REMEMBER!</a:t>
            </a: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137BF6B7-1906-4CCE-A1E4-DA11B7DED7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35163" y="1231901"/>
            <a:ext cx="3884612" cy="4384675"/>
          </a:xfrm>
        </p:spPr>
        <p:txBody>
          <a:bodyPr vert="horz" lIns="64291" tIns="32146" rIns="134853" bIns="32146" rtlCol="0">
            <a:normAutofit/>
          </a:bodyPr>
          <a:lstStyle/>
          <a:p>
            <a:pPr marL="448056" indent="-384048">
              <a:buSzPct val="138000"/>
              <a:buBlip>
                <a:blip r:embed="rId3"/>
              </a:buBlip>
              <a:defRPr/>
            </a:pPr>
            <a:r>
              <a:rPr lang="en-US" sz="4400" b="1" dirty="0" err="1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4400" dirty="0" err="1"/>
              <a:t>nterphase</a:t>
            </a:r>
            <a:endParaRPr lang="en-US" sz="4400" dirty="0"/>
          </a:p>
          <a:p>
            <a:pPr marL="448056" indent="-384048">
              <a:buSzPct val="138000"/>
              <a:buBlip>
                <a:blip r:embed="rId3"/>
              </a:buBlip>
              <a:defRPr/>
            </a:pP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4400" dirty="0"/>
              <a:t>rophase</a:t>
            </a:r>
          </a:p>
          <a:p>
            <a:pPr marL="448056" indent="-384048">
              <a:buSzPct val="138000"/>
              <a:buBlip>
                <a:blip r:embed="rId3"/>
              </a:buBlip>
              <a:defRPr/>
            </a:pP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4400" dirty="0"/>
              <a:t>etaphase</a:t>
            </a:r>
          </a:p>
          <a:p>
            <a:pPr marL="448056" indent="-384048">
              <a:buSzPct val="138000"/>
              <a:buBlip>
                <a:blip r:embed="rId3"/>
              </a:buBlip>
              <a:defRPr/>
            </a:pP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4400" dirty="0"/>
              <a:t>naphase</a:t>
            </a:r>
          </a:p>
          <a:p>
            <a:pPr marL="448056" indent="-384048">
              <a:buSzPct val="138000"/>
              <a:buBlip>
                <a:blip r:embed="rId3"/>
              </a:buBlip>
              <a:defRPr/>
            </a:pPr>
            <a:r>
              <a:rPr lang="en-US" sz="4400" b="1" dirty="0" err="1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4400" dirty="0" err="1"/>
              <a:t>elophase</a:t>
            </a:r>
            <a:endParaRPr lang="en-US" sz="4400" dirty="0"/>
          </a:p>
          <a:p>
            <a:pPr marL="448056" indent="-384048">
              <a:buSzPct val="138000"/>
              <a:buBlip>
                <a:blip r:embed="rId3"/>
              </a:buBlip>
              <a:defRPr/>
            </a:pPr>
            <a:r>
              <a:rPr lang="en-US" sz="4400" b="1" dirty="0" err="1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4400" dirty="0" err="1"/>
              <a:t>ytokinesis</a:t>
            </a:r>
            <a:endParaRPr lang="en-US" sz="4400" dirty="0"/>
          </a:p>
        </p:txBody>
      </p:sp>
      <p:grpSp>
        <p:nvGrpSpPr>
          <p:cNvPr id="32772" name="Group 3">
            <a:extLst>
              <a:ext uri="{FF2B5EF4-FFF2-40B4-BE49-F238E27FC236}">
                <a16:creationId xmlns:a16="http://schemas.microsoft.com/office/drawing/2014/main" id="{35648445-04B3-4C02-B13A-1B23ECA28B81}"/>
              </a:ext>
            </a:extLst>
          </p:cNvPr>
          <p:cNvGrpSpPr>
            <a:grpSpLocks/>
          </p:cNvGrpSpPr>
          <p:nvPr/>
        </p:nvGrpSpPr>
        <p:grpSpPr bwMode="auto">
          <a:xfrm>
            <a:off x="6053138" y="1363663"/>
            <a:ext cx="3937000" cy="4113212"/>
            <a:chOff x="0" y="0"/>
            <a:chExt cx="3525" cy="3686"/>
          </a:xfrm>
        </p:grpSpPr>
        <p:grpSp>
          <p:nvGrpSpPr>
            <p:cNvPr id="32774" name="Group 4">
              <a:extLst>
                <a:ext uri="{FF2B5EF4-FFF2-40B4-BE49-F238E27FC236}">
                  <a16:creationId xmlns:a16="http://schemas.microsoft.com/office/drawing/2014/main" id="{F2B21686-61DE-4446-AC9A-BB5F84881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525" cy="3686"/>
              <a:chOff x="0" y="0"/>
              <a:chExt cx="3525" cy="3686"/>
            </a:xfrm>
          </p:grpSpPr>
          <p:sp>
            <p:nvSpPr>
              <p:cNvPr id="32776" name="AutoShape 5">
                <a:extLst>
                  <a:ext uri="{FF2B5EF4-FFF2-40B4-BE49-F238E27FC236}">
                    <a16:creationId xmlns:a16="http://schemas.microsoft.com/office/drawing/2014/main" id="{BB1B2ABC-8BD4-4295-9E2B-D3B1F2A3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3525" cy="3686"/>
              </a:xfrm>
              <a:custGeom>
                <a:avLst/>
                <a:gdLst>
                  <a:gd name="T0" fmla="*/ 1 w 21247"/>
                  <a:gd name="T1" fmla="*/ 7 h 20623"/>
                  <a:gd name="T2" fmla="*/ 0 w 21247"/>
                  <a:gd name="T3" fmla="*/ 10 h 20623"/>
                  <a:gd name="T4" fmla="*/ 1 w 21247"/>
                  <a:gd name="T5" fmla="*/ 12 h 20623"/>
                  <a:gd name="T6" fmla="*/ 1 w 21247"/>
                  <a:gd name="T7" fmla="*/ 12 h 20623"/>
                  <a:gd name="T8" fmla="*/ 1 w 21247"/>
                  <a:gd name="T9" fmla="*/ 16 h 20623"/>
                  <a:gd name="T10" fmla="*/ 2 w 21247"/>
                  <a:gd name="T11" fmla="*/ 17 h 20623"/>
                  <a:gd name="T12" fmla="*/ 2 w 21247"/>
                  <a:gd name="T13" fmla="*/ 17 h 20623"/>
                  <a:gd name="T14" fmla="*/ 6 w 21247"/>
                  <a:gd name="T15" fmla="*/ 19 h 20623"/>
                  <a:gd name="T16" fmla="*/ 6 w 21247"/>
                  <a:gd name="T17" fmla="*/ 19 h 20623"/>
                  <a:gd name="T18" fmla="*/ 6 w 21247"/>
                  <a:gd name="T19" fmla="*/ 19 h 20623"/>
                  <a:gd name="T20" fmla="*/ 10 w 21247"/>
                  <a:gd name="T21" fmla="*/ 20 h 20623"/>
                  <a:gd name="T22" fmla="*/ 11 w 21247"/>
                  <a:gd name="T23" fmla="*/ 18 h 20623"/>
                  <a:gd name="T24" fmla="*/ 11 w 21247"/>
                  <a:gd name="T25" fmla="*/ 18 h 20623"/>
                  <a:gd name="T26" fmla="*/ 14 w 21247"/>
                  <a:gd name="T27" fmla="*/ 17 h 20623"/>
                  <a:gd name="T28" fmla="*/ 14 w 21247"/>
                  <a:gd name="T29" fmla="*/ 15 h 20623"/>
                  <a:gd name="T30" fmla="*/ 14 w 21247"/>
                  <a:gd name="T31" fmla="*/ 15 h 20623"/>
                  <a:gd name="T32" fmla="*/ 16 w 21247"/>
                  <a:gd name="T33" fmla="*/ 10 h 20623"/>
                  <a:gd name="T34" fmla="*/ 16 w 21247"/>
                  <a:gd name="T35" fmla="*/ 8 h 20623"/>
                  <a:gd name="T36" fmla="*/ 16 w 21247"/>
                  <a:gd name="T37" fmla="*/ 8 h 20623"/>
                  <a:gd name="T38" fmla="*/ 15 w 21247"/>
                  <a:gd name="T39" fmla="*/ 3 h 20623"/>
                  <a:gd name="T40" fmla="*/ 14 w 21247"/>
                  <a:gd name="T41" fmla="*/ 3 h 20623"/>
                  <a:gd name="T42" fmla="*/ 14 w 21247"/>
                  <a:gd name="T43" fmla="*/ 3 h 20623"/>
                  <a:gd name="T44" fmla="*/ 12 w 21247"/>
                  <a:gd name="T45" fmla="*/ 0 h 20623"/>
                  <a:gd name="T46" fmla="*/ 11 w 21247"/>
                  <a:gd name="T47" fmla="*/ 1 h 20623"/>
                  <a:gd name="T48" fmla="*/ 11 w 21247"/>
                  <a:gd name="T49" fmla="*/ 1 h 20623"/>
                  <a:gd name="T50" fmla="*/ 9 w 21247"/>
                  <a:gd name="T51" fmla="*/ 1 h 20623"/>
                  <a:gd name="T52" fmla="*/ 8 w 21247"/>
                  <a:gd name="T53" fmla="*/ 2 h 20623"/>
                  <a:gd name="T54" fmla="*/ 8 w 21247"/>
                  <a:gd name="T55" fmla="*/ 2 h 20623"/>
                  <a:gd name="T56" fmla="*/ 6 w 21247"/>
                  <a:gd name="T57" fmla="*/ 2 h 20623"/>
                  <a:gd name="T58" fmla="*/ 5 w 21247"/>
                  <a:gd name="T59" fmla="*/ 3 h 20623"/>
                  <a:gd name="T60" fmla="*/ 5 w 21247"/>
                  <a:gd name="T61" fmla="*/ 3 h 20623"/>
                  <a:gd name="T62" fmla="*/ 2 w 21247"/>
                  <a:gd name="T63" fmla="*/ 4 h 20623"/>
                  <a:gd name="T64" fmla="*/ 1 w 21247"/>
                  <a:gd name="T65" fmla="*/ 7 h 20623"/>
                  <a:gd name="T66" fmla="*/ 1 w 21247"/>
                  <a:gd name="T67" fmla="*/ 7 h 20623"/>
                  <a:gd name="T68" fmla="*/ 1 w 21247"/>
                  <a:gd name="T69" fmla="*/ 7 h 206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247" h="20623">
                    <a:moveTo>
                      <a:pt x="1909" y="6856"/>
                    </a:moveTo>
                    <a:cubicBezTo>
                      <a:pt x="734" y="7017"/>
                      <a:pt x="-120" y="8411"/>
                      <a:pt x="1" y="9970"/>
                    </a:cubicBezTo>
                    <a:cubicBezTo>
                      <a:pt x="71" y="10870"/>
                      <a:pt x="460" y="11671"/>
                      <a:pt x="1048" y="12129"/>
                    </a:cubicBezTo>
                    <a:lnTo>
                      <a:pt x="1037" y="12096"/>
                    </a:lnTo>
                    <a:cubicBezTo>
                      <a:pt x="227" y="13236"/>
                      <a:pt x="272" y="15024"/>
                      <a:pt x="1137" y="16090"/>
                    </a:cubicBezTo>
                    <a:cubicBezTo>
                      <a:pt x="1598" y="16658"/>
                      <a:pt x="2226" y="16930"/>
                      <a:pt x="2854" y="16833"/>
                    </a:cubicBezTo>
                    <a:lnTo>
                      <a:pt x="2843" y="16852"/>
                    </a:lnTo>
                    <a:cubicBezTo>
                      <a:pt x="3887" y="19264"/>
                      <a:pt x="6209" y="20099"/>
                      <a:pt x="8030" y="18717"/>
                    </a:cubicBezTo>
                    <a:cubicBezTo>
                      <a:pt x="8053" y="18699"/>
                      <a:pt x="8076" y="18682"/>
                      <a:pt x="8098" y="18664"/>
                    </a:cubicBezTo>
                    <a:lnTo>
                      <a:pt x="8092" y="18667"/>
                    </a:lnTo>
                    <a:cubicBezTo>
                      <a:pt x="9112" y="20687"/>
                      <a:pt x="11176" y="21230"/>
                      <a:pt x="12702" y="19880"/>
                    </a:cubicBezTo>
                    <a:cubicBezTo>
                      <a:pt x="13342" y="19314"/>
                      <a:pt x="13813" y="18472"/>
                      <a:pt x="14036" y="17497"/>
                    </a:cubicBezTo>
                    <a:lnTo>
                      <a:pt x="14040" y="17521"/>
                    </a:lnTo>
                    <a:cubicBezTo>
                      <a:pt x="15374" y="18620"/>
                      <a:pt x="17131" y="18084"/>
                      <a:pt x="17964" y="16324"/>
                    </a:cubicBezTo>
                    <a:cubicBezTo>
                      <a:pt x="18242" y="15736"/>
                      <a:pt x="18391" y="15058"/>
                      <a:pt x="18396" y="14365"/>
                    </a:cubicBezTo>
                    <a:lnTo>
                      <a:pt x="18390" y="14356"/>
                    </a:lnTo>
                    <a:cubicBezTo>
                      <a:pt x="20213" y="14012"/>
                      <a:pt x="21480" y="11782"/>
                      <a:pt x="21219" y="9376"/>
                    </a:cubicBezTo>
                    <a:cubicBezTo>
                      <a:pt x="21138" y="8626"/>
                      <a:pt x="20912" y="7917"/>
                      <a:pt x="20563" y="7317"/>
                    </a:cubicBezTo>
                    <a:lnTo>
                      <a:pt x="20556" y="7315"/>
                    </a:lnTo>
                    <a:cubicBezTo>
                      <a:pt x="21127" y="5553"/>
                      <a:pt x="20510" y="3511"/>
                      <a:pt x="19178" y="2755"/>
                    </a:cubicBezTo>
                    <a:cubicBezTo>
                      <a:pt x="19066" y="2692"/>
                      <a:pt x="18951" y="2639"/>
                      <a:pt x="18833" y="2596"/>
                    </a:cubicBezTo>
                    <a:lnTo>
                      <a:pt x="18842" y="2590"/>
                    </a:lnTo>
                    <a:cubicBezTo>
                      <a:pt x="18608" y="878"/>
                      <a:pt x="17365" y="-259"/>
                      <a:pt x="16065" y="49"/>
                    </a:cubicBezTo>
                    <a:cubicBezTo>
                      <a:pt x="15519" y="179"/>
                      <a:pt x="15024" y="554"/>
                      <a:pt x="14665" y="1112"/>
                    </a:cubicBezTo>
                    <a:lnTo>
                      <a:pt x="14669" y="1116"/>
                    </a:lnTo>
                    <a:cubicBezTo>
                      <a:pt x="13950" y="-130"/>
                      <a:pt x="12601" y="-370"/>
                      <a:pt x="11658" y="581"/>
                    </a:cubicBezTo>
                    <a:cubicBezTo>
                      <a:pt x="11396" y="844"/>
                      <a:pt x="11184" y="1182"/>
                      <a:pt x="11038" y="1571"/>
                    </a:cubicBezTo>
                    <a:lnTo>
                      <a:pt x="11045" y="1617"/>
                    </a:lnTo>
                    <a:cubicBezTo>
                      <a:pt x="10012" y="273"/>
                      <a:pt x="8350" y="290"/>
                      <a:pt x="7333" y="1656"/>
                    </a:cubicBezTo>
                    <a:cubicBezTo>
                      <a:pt x="7155" y="1894"/>
                      <a:pt x="7004" y="2166"/>
                      <a:pt x="6885" y="2462"/>
                    </a:cubicBezTo>
                    <a:lnTo>
                      <a:pt x="6877" y="2484"/>
                    </a:lnTo>
                    <a:cubicBezTo>
                      <a:pt x="5293" y="1259"/>
                      <a:pt x="3256" y="1961"/>
                      <a:pt x="2328" y="4052"/>
                    </a:cubicBezTo>
                    <a:cubicBezTo>
                      <a:pt x="1952" y="4899"/>
                      <a:pt x="1802" y="5888"/>
                      <a:pt x="1903" y="6861"/>
                    </a:cubicBezTo>
                    <a:lnTo>
                      <a:pt x="1909" y="6856"/>
                    </a:lnTo>
                    <a:close/>
                    <a:moveTo>
                      <a:pt x="1909" y="6856"/>
                    </a:moveTo>
                  </a:path>
                </a:pathLst>
              </a:custGeom>
              <a:gradFill rotWithShape="0">
                <a:gsLst>
                  <a:gs pos="0">
                    <a:srgbClr val="C000DB"/>
                  </a:gs>
                  <a:gs pos="100000">
                    <a:srgbClr val="E2A2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7" name="AutoShape 6">
                <a:extLst>
                  <a:ext uri="{FF2B5EF4-FFF2-40B4-BE49-F238E27FC236}">
                    <a16:creationId xmlns:a16="http://schemas.microsoft.com/office/drawing/2014/main" id="{DED85D9A-BF9D-4B61-A3A6-EE86538CB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198"/>
                <a:ext cx="3234" cy="3138"/>
              </a:xfrm>
              <a:custGeom>
                <a:avLst/>
                <a:gdLst>
                  <a:gd name="T0" fmla="*/ 0 w 21600"/>
                  <a:gd name="T1" fmla="*/ 1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1 w 21600"/>
                  <a:gd name="T9" fmla="*/ 1 h 21600"/>
                  <a:gd name="T10" fmla="*/ 1 w 21600"/>
                  <a:gd name="T11" fmla="*/ 1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1 w 21600"/>
                  <a:gd name="T17" fmla="*/ 1 h 21600"/>
                  <a:gd name="T18" fmla="*/ 1 w 21600"/>
                  <a:gd name="T19" fmla="*/ 1 h 21600"/>
                  <a:gd name="T20" fmla="*/ 1 w 21600"/>
                  <a:gd name="T21" fmla="*/ 1 h 21600"/>
                  <a:gd name="T22" fmla="*/ 2 w 21600"/>
                  <a:gd name="T23" fmla="*/ 0 h 21600"/>
                  <a:gd name="T24" fmla="*/ 1 w 21600"/>
                  <a:gd name="T25" fmla="*/ 0 h 21600"/>
                  <a:gd name="T26" fmla="*/ 1 w 21600"/>
                  <a:gd name="T27" fmla="*/ 0 h 21600"/>
                  <a:gd name="T28" fmla="*/ 1 w 21600"/>
                  <a:gd name="T29" fmla="*/ 0 h 21600"/>
                  <a:gd name="T30" fmla="*/ 1 w 21600"/>
                  <a:gd name="T31" fmla="*/ 0 h 21600"/>
                  <a:gd name="T32" fmla="*/ 1 w 21600"/>
                  <a:gd name="T33" fmla="*/ 0 h 21600"/>
                  <a:gd name="T34" fmla="*/ 1 w 21600"/>
                  <a:gd name="T35" fmla="*/ 0 h 21600"/>
                  <a:gd name="T36" fmla="*/ 1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600"/>
                  <a:gd name="T67" fmla="*/ 0 h 21600"/>
                  <a:gd name="T68" fmla="*/ 21600 w 21600"/>
                  <a:gd name="T69" fmla="*/ 21600 h 216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600" h="21600">
                    <a:moveTo>
                      <a:pt x="0" y="13555"/>
                    </a:moveTo>
                    <a:cubicBezTo>
                      <a:pt x="417" y="13915"/>
                      <a:pt x="899" y="14078"/>
                      <a:pt x="1381" y="14023"/>
                    </a:cubicBezTo>
                    <a:moveTo>
                      <a:pt x="2000" y="19344"/>
                    </a:moveTo>
                    <a:cubicBezTo>
                      <a:pt x="2207" y="19308"/>
                      <a:pt x="2410" y="19233"/>
                      <a:pt x="2604" y="19120"/>
                    </a:cubicBezTo>
                    <a:moveTo>
                      <a:pt x="7435" y="20578"/>
                    </a:moveTo>
                    <a:cubicBezTo>
                      <a:pt x="7532" y="20937"/>
                      <a:pt x="7654" y="21279"/>
                      <a:pt x="7799" y="21600"/>
                    </a:cubicBezTo>
                    <a:moveTo>
                      <a:pt x="14381" y="20160"/>
                    </a:moveTo>
                    <a:cubicBezTo>
                      <a:pt x="14456" y="19795"/>
                      <a:pt x="14505" y="19419"/>
                      <a:pt x="14527" y="19039"/>
                    </a:cubicBezTo>
                    <a:moveTo>
                      <a:pt x="19208" y="16307"/>
                    </a:moveTo>
                    <a:cubicBezTo>
                      <a:pt x="19218" y="14526"/>
                      <a:pt x="18528" y="12895"/>
                      <a:pt x="17436" y="12115"/>
                    </a:cubicBezTo>
                    <a:moveTo>
                      <a:pt x="20811" y="9204"/>
                    </a:moveTo>
                    <a:cubicBezTo>
                      <a:pt x="21153" y="8777"/>
                      <a:pt x="21423" y="8239"/>
                      <a:pt x="21600" y="7632"/>
                    </a:cubicBezTo>
                    <a:moveTo>
                      <a:pt x="19744" y="2561"/>
                    </a:moveTo>
                    <a:cubicBezTo>
                      <a:pt x="19747" y="2312"/>
                      <a:pt x="19733" y="2063"/>
                      <a:pt x="19702" y="1818"/>
                    </a:cubicBezTo>
                    <a:moveTo>
                      <a:pt x="15078" y="0"/>
                    </a:moveTo>
                    <a:cubicBezTo>
                      <a:pt x="14912" y="285"/>
                      <a:pt x="14776" y="604"/>
                      <a:pt x="14673" y="947"/>
                    </a:cubicBezTo>
                    <a:moveTo>
                      <a:pt x="11061" y="564"/>
                    </a:moveTo>
                    <a:cubicBezTo>
                      <a:pt x="10973" y="823"/>
                      <a:pt x="10907" y="1098"/>
                      <a:pt x="10865" y="1381"/>
                    </a:cubicBezTo>
                    <a:moveTo>
                      <a:pt x="7163" y="2480"/>
                    </a:moveTo>
                    <a:cubicBezTo>
                      <a:pt x="6949" y="2175"/>
                      <a:pt x="6711" y="1909"/>
                      <a:pt x="6454" y="1688"/>
                    </a:cubicBezTo>
                    <a:moveTo>
                      <a:pt x="946" y="7074"/>
                    </a:moveTo>
                    <a:cubicBezTo>
                      <a:pt x="973" y="7356"/>
                      <a:pt x="1014" y="7635"/>
                      <a:pt x="1070" y="790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287" name="Rectangle 7">
              <a:extLst>
                <a:ext uri="{FF2B5EF4-FFF2-40B4-BE49-F238E27FC236}">
                  <a16:creationId xmlns:a16="http://schemas.microsoft.com/office/drawing/2014/main" id="{AF061E5D-B072-4B83-ACD3-C572AB77A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" y="1236"/>
              <a:ext cx="3117" cy="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57799" bIns="0"/>
            <a:lstStyle/>
            <a:p>
              <a:pPr marL="40182">
                <a:spcBef>
                  <a:spcPts val="3947"/>
                </a:spcBef>
                <a:defRPr/>
              </a:pPr>
              <a:r>
                <a:rPr lang="en-US" sz="6500" b="1" dirty="0">
                  <a:solidFill>
                    <a:srgbClr val="FCFF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sym typeface="Lucida Grande" charset="0"/>
                </a:rPr>
                <a:t>IPMATC</a:t>
              </a:r>
            </a:p>
          </p:txBody>
        </p:sp>
      </p:grpSp>
      <p:sp>
        <p:nvSpPr>
          <p:cNvPr id="97288" name="Rectangle 8">
            <a:extLst>
              <a:ext uri="{FF2B5EF4-FFF2-40B4-BE49-F238E27FC236}">
                <a16:creationId xmlns:a16="http://schemas.microsoft.com/office/drawing/2014/main" id="{182464B8-DD07-4502-9398-3F78FD168CCE}"/>
              </a:ext>
            </a:extLst>
          </p:cNvPr>
          <p:cNvSpPr>
            <a:spLocks/>
          </p:cNvSpPr>
          <p:nvPr/>
        </p:nvSpPr>
        <p:spPr bwMode="auto">
          <a:xfrm>
            <a:off x="2590800" y="5715001"/>
            <a:ext cx="80772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8" bIns="0" anchor="ctr"/>
          <a:lstStyle/>
          <a:p>
            <a:pPr marL="40182">
              <a:defRPr/>
            </a:pP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P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ray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M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ore </a:t>
            </a: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A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t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T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he </a:t>
            </a: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C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hurch</a:t>
            </a:r>
            <a:endParaRPr lang="en-US" sz="4500" b="1" dirty="0">
              <a:effectLst>
                <a:outerShdw blurRad="38100" dist="38100" dir="2700000" algn="tl">
                  <a:srgbClr val="C0C0C0"/>
                </a:outerShdw>
              </a:effectLst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>
            <a:extLst>
              <a:ext uri="{FF2B5EF4-FFF2-40B4-BE49-F238E27FC236}">
                <a16:creationId xmlns:a16="http://schemas.microsoft.com/office/drawing/2014/main" id="{E9F62E11-8C15-4F53-946C-81489FD11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1389" y="-517525"/>
            <a:ext cx="7769225" cy="2052638"/>
          </a:xfrm>
        </p:spPr>
        <p:txBody>
          <a:bodyPr vert="horz" lIns="64291" tIns="32146" rIns="134853" bIns="32146" rtlCol="0" anchor="ctr">
            <a:normAutofit/>
          </a:bodyPr>
          <a:lstStyle/>
          <a:p>
            <a:pPr marL="484632">
              <a:defRPr/>
            </a:pPr>
            <a:r>
              <a:rPr lang="en-US" b="1">
                <a:solidFill>
                  <a:schemeClr val="accent1">
                    <a:tint val="83000"/>
                    <a:satMod val="150000"/>
                  </a:schemeClr>
                </a:solidFill>
              </a:rPr>
              <a:t>Cell Cycle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C22A909B-AED9-4F71-9E56-8BCD5553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315075" y="6480176"/>
            <a:ext cx="2133600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4291" tIns="32146" rIns="64291" bIns="32146" rtlCol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3949CD42-8ADC-49B8-8572-CE042114F1B7}" type="slidenum">
              <a:rPr lang="en-US" altLang="en-US" sz="1000">
                <a:solidFill>
                  <a:srgbClr val="89898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135924F7-E60B-4854-B890-0A1DE27B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6" y="1133476"/>
            <a:ext cx="8716963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23D9ED2-F610-4096-8C8F-1E5817DC9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9414" y="392114"/>
            <a:ext cx="7769225" cy="688975"/>
          </a:xfrm>
        </p:spPr>
        <p:txBody>
          <a:bodyPr vert="horz" lIns="64291" tIns="32146" rIns="134853" bIns="32146" rtlCol="0" anchor="ctr">
            <a:normAutofit/>
          </a:bodyPr>
          <a:lstStyle/>
          <a:p>
            <a:pPr marL="484632"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The Cell Cycle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D29CD712-AEE9-475C-9993-9B550D33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315075" y="6480176"/>
            <a:ext cx="2133600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4291" tIns="32146" rIns="64291" bIns="32146" rtlCol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3C4C5BE-6D17-435E-8331-BE4DA4F22F6A}" type="slidenum">
              <a:rPr lang="en-US" altLang="en-US" sz="1000">
                <a:solidFill>
                  <a:srgbClr val="89898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Rectangle 1">
            <a:extLst>
              <a:ext uri="{FF2B5EF4-FFF2-40B4-BE49-F238E27FC236}">
                <a16:creationId xmlns:a16="http://schemas.microsoft.com/office/drawing/2014/main" id="{049FE697-F6C2-4FF3-A420-29072CA826F7}"/>
              </a:ext>
            </a:extLst>
          </p:cNvPr>
          <p:cNvSpPr>
            <a:spLocks/>
          </p:cNvSpPr>
          <p:nvPr/>
        </p:nvSpPr>
        <p:spPr bwMode="auto">
          <a:xfrm>
            <a:off x="5640388" y="23813"/>
            <a:ext cx="17399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 Cell Division</a:t>
            </a:r>
          </a:p>
        </p:txBody>
      </p:sp>
      <p:grpSp>
        <p:nvGrpSpPr>
          <p:cNvPr id="35845" name="Group 3">
            <a:extLst>
              <a:ext uri="{FF2B5EF4-FFF2-40B4-BE49-F238E27FC236}">
                <a16:creationId xmlns:a16="http://schemas.microsoft.com/office/drawing/2014/main" id="{468FB5F6-2C96-4506-9EAB-535FA2D6954B}"/>
              </a:ext>
            </a:extLst>
          </p:cNvPr>
          <p:cNvGrpSpPr>
            <a:grpSpLocks/>
          </p:cNvGrpSpPr>
          <p:nvPr/>
        </p:nvGrpSpPr>
        <p:grpSpPr bwMode="auto">
          <a:xfrm>
            <a:off x="2176464" y="1465263"/>
            <a:ext cx="6338887" cy="4133850"/>
            <a:chOff x="0" y="0"/>
            <a:chExt cx="5680" cy="3704"/>
          </a:xfrm>
        </p:grpSpPr>
        <p:pic>
          <p:nvPicPr>
            <p:cNvPr id="35860" name="Picture 4">
              <a:extLst>
                <a:ext uri="{FF2B5EF4-FFF2-40B4-BE49-F238E27FC236}">
                  <a16:creationId xmlns:a16="http://schemas.microsoft.com/office/drawing/2014/main" id="{FC1F5CBF-1676-4A1D-8D35-B2894E39089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219"/>
              <a:ext cx="2929" cy="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1" name="Picture 5">
              <a:extLst>
                <a:ext uri="{FF2B5EF4-FFF2-40B4-BE49-F238E27FC236}">
                  <a16:creationId xmlns:a16="http://schemas.microsoft.com/office/drawing/2014/main" id="{DCD9DF94-6E3A-47A6-8059-2E830347E9A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" y="0"/>
              <a:ext cx="2948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2" name="Picture 6">
              <a:extLst>
                <a:ext uri="{FF2B5EF4-FFF2-40B4-BE49-F238E27FC236}">
                  <a16:creationId xmlns:a16="http://schemas.microsoft.com/office/drawing/2014/main" id="{7FD76FF3-CC80-404E-96EA-786A370774F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2141"/>
              <a:ext cx="2703" cy="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3" name="Picture 7">
              <a:extLst>
                <a:ext uri="{FF2B5EF4-FFF2-40B4-BE49-F238E27FC236}">
                  <a16:creationId xmlns:a16="http://schemas.microsoft.com/office/drawing/2014/main" id="{9258F9E7-4F20-40D9-8A7C-FB89C53EA32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5"/>
              <a:ext cx="1394" cy="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4" name="Picture 8">
              <a:extLst>
                <a:ext uri="{FF2B5EF4-FFF2-40B4-BE49-F238E27FC236}">
                  <a16:creationId xmlns:a16="http://schemas.microsoft.com/office/drawing/2014/main" id="{D571B2B0-1A40-42FC-BFAD-906DA12F134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403"/>
              <a:ext cx="1925" cy="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6" name="Picture 9">
            <a:extLst>
              <a:ext uri="{FF2B5EF4-FFF2-40B4-BE49-F238E27FC236}">
                <a16:creationId xmlns:a16="http://schemas.microsoft.com/office/drawing/2014/main" id="{CCCCF792-6398-49F8-AF98-6A5EB0E58774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9" y="1223964"/>
            <a:ext cx="220503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">
            <a:extLst>
              <a:ext uri="{FF2B5EF4-FFF2-40B4-BE49-F238E27FC236}">
                <a16:creationId xmlns:a16="http://schemas.microsoft.com/office/drawing/2014/main" id="{6F9592A1-22D0-4DFE-A673-F086FE840689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1" y="687389"/>
            <a:ext cx="29813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1">
            <a:extLst>
              <a:ext uri="{FF2B5EF4-FFF2-40B4-BE49-F238E27FC236}">
                <a16:creationId xmlns:a16="http://schemas.microsoft.com/office/drawing/2014/main" id="{C10F1A7F-04D9-4252-B733-B4EA9DB04FD0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20988"/>
            <a:ext cx="22939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2">
            <a:extLst>
              <a:ext uri="{FF2B5EF4-FFF2-40B4-BE49-F238E27FC236}">
                <a16:creationId xmlns:a16="http://schemas.microsoft.com/office/drawing/2014/main" id="{7586E3AC-7626-4F0F-B0CC-52A4AABD4B1B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4875214"/>
            <a:ext cx="2540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3">
            <a:extLst>
              <a:ext uri="{FF2B5EF4-FFF2-40B4-BE49-F238E27FC236}">
                <a16:creationId xmlns:a16="http://schemas.microsoft.com/office/drawing/2014/main" id="{B6EF7187-B1D8-477A-B5E2-3124424E0946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6" y="5537200"/>
            <a:ext cx="22320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4">
            <a:extLst>
              <a:ext uri="{FF2B5EF4-FFF2-40B4-BE49-F238E27FC236}">
                <a16:creationId xmlns:a16="http://schemas.microsoft.com/office/drawing/2014/main" id="{B29DBC0A-90E7-41E3-B2BE-3EFE1927975D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3032126"/>
            <a:ext cx="25415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Rectangle 15">
            <a:extLst>
              <a:ext uri="{FF2B5EF4-FFF2-40B4-BE49-F238E27FC236}">
                <a16:creationId xmlns:a16="http://schemas.microsoft.com/office/drawing/2014/main" id="{01EC36B7-B445-43D8-8E6F-F74E8F232487}"/>
              </a:ext>
            </a:extLst>
          </p:cNvPr>
          <p:cNvSpPr>
            <a:spLocks/>
          </p:cNvSpPr>
          <p:nvPr/>
        </p:nvSpPr>
        <p:spPr bwMode="auto">
          <a:xfrm>
            <a:off x="1981200" y="1219200"/>
            <a:ext cx="2097088" cy="1062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4291" tIns="32146" rIns="64291" bIns="3214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35853" name="Group 16">
            <a:extLst>
              <a:ext uri="{FF2B5EF4-FFF2-40B4-BE49-F238E27FC236}">
                <a16:creationId xmlns:a16="http://schemas.microsoft.com/office/drawing/2014/main" id="{88AA9497-D47E-4C2A-8B12-6892ADE3418A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685800"/>
            <a:ext cx="7772400" cy="5867400"/>
            <a:chOff x="109" y="68"/>
            <a:chExt cx="6963" cy="5257"/>
          </a:xfrm>
        </p:grpSpPr>
        <p:sp>
          <p:nvSpPr>
            <p:cNvPr id="35856" name="Rectangle 17">
              <a:extLst>
                <a:ext uri="{FF2B5EF4-FFF2-40B4-BE49-F238E27FC236}">
                  <a16:creationId xmlns:a16="http://schemas.microsoft.com/office/drawing/2014/main" id="{9312C34F-79FF-4A15-8DE2-FC469752E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68"/>
              <a:ext cx="2731" cy="10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5857" name="Rectangle 18">
              <a:extLst>
                <a:ext uri="{FF2B5EF4-FFF2-40B4-BE49-F238E27FC236}">
                  <a16:creationId xmlns:a16="http://schemas.microsoft.com/office/drawing/2014/main" id="{DCB5E8C3-F25E-4C62-853D-5616EA83B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821"/>
              <a:ext cx="1911" cy="10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5858" name="Rectangle 19">
              <a:extLst>
                <a:ext uri="{FF2B5EF4-FFF2-40B4-BE49-F238E27FC236}">
                  <a16:creationId xmlns:a16="http://schemas.microsoft.com/office/drawing/2014/main" id="{B6B18B4E-4D7D-476B-A227-B2B6ED3F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3801"/>
              <a:ext cx="2555" cy="11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5859" name="Rectangle 20">
              <a:extLst>
                <a:ext uri="{FF2B5EF4-FFF2-40B4-BE49-F238E27FC236}">
                  <a16:creationId xmlns:a16="http://schemas.microsoft.com/office/drawing/2014/main" id="{76177069-88DC-4AF6-834F-6F84412CA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" y="4415"/>
              <a:ext cx="2248" cy="9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5854" name="Rectangle 21">
            <a:extLst>
              <a:ext uri="{FF2B5EF4-FFF2-40B4-BE49-F238E27FC236}">
                <a16:creationId xmlns:a16="http://schemas.microsoft.com/office/drawing/2014/main" id="{D2852BF0-7D55-4EAA-8113-A5F22B1326EC}"/>
              </a:ext>
            </a:extLst>
          </p:cNvPr>
          <p:cNvSpPr>
            <a:spLocks/>
          </p:cNvSpPr>
          <p:nvPr/>
        </p:nvSpPr>
        <p:spPr bwMode="auto">
          <a:xfrm>
            <a:off x="3810000" y="2895600"/>
            <a:ext cx="236220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4291" tIns="32146" rIns="64291" bIns="3214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55" name="Text Box 22">
            <a:extLst>
              <a:ext uri="{FF2B5EF4-FFF2-40B4-BE49-F238E27FC236}">
                <a16:creationId xmlns:a16="http://schemas.microsoft.com/office/drawing/2014/main" id="{E38FD02B-A602-4891-9D35-E0A23532C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473825"/>
            <a:ext cx="2936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F9CFF9-F283-4887-9E14-B68863E18889}" type="slidenum">
              <a:rPr lang="en-US" altLang="en-US"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3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id="{9BAA47D4-4099-4978-B63D-751735B8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Science Warm Up</a:t>
            </a:r>
            <a:br>
              <a:rPr lang="en-US" altLang="en-US" dirty="0"/>
            </a:br>
            <a:r>
              <a:rPr lang="en-US" altLang="en-US" dirty="0"/>
              <a:t>1/11/2022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950BD-AA56-455D-8D31-E12301D08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98169" cy="4800258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dirty="0"/>
              <a:t>A stomach is made up of multiple tissues. What level of organization is a stomach?</a:t>
            </a:r>
          </a:p>
          <a:p>
            <a:pPr marL="0" indent="0">
              <a:buNone/>
              <a:defRPr/>
            </a:pPr>
            <a:endParaRPr lang="en-US" sz="4400" dirty="0"/>
          </a:p>
          <a:p>
            <a:pPr marL="514350" indent="-514350">
              <a:buFont typeface="Arial" panose="020B0604020202020204" pitchFamily="34" charset="0"/>
              <a:buAutoNum type="alphaUcPeriod"/>
              <a:defRPr/>
            </a:pPr>
            <a:r>
              <a:rPr lang="en-US" sz="4400" dirty="0"/>
              <a:t>Cell		                     B. Organ		</a:t>
            </a:r>
          </a:p>
          <a:p>
            <a:pPr marL="0" indent="0">
              <a:buNone/>
              <a:defRPr/>
            </a:pPr>
            <a:r>
              <a:rPr lang="en-US" sz="4400" dirty="0"/>
              <a:t>C. Organ System		D. Organism</a:t>
            </a:r>
          </a:p>
          <a:p>
            <a:pPr>
              <a:buNone/>
              <a:defRPr/>
            </a:pPr>
            <a:endParaRPr lang="en-US" dirty="0"/>
          </a:p>
        </p:txBody>
      </p:sp>
      <p:sp>
        <p:nvSpPr>
          <p:cNvPr id="13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6EC6E66A-64D1-4229-B33F-E46ACBFD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Mitosis</a:t>
            </a:r>
            <a:r>
              <a:rPr lang="en-US" altLang="en-US" dirty="0"/>
              <a:t> </a:t>
            </a:r>
            <a:r>
              <a:rPr lang="en-US" altLang="en-US" b="1" dirty="0"/>
              <a:t>Video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37BFAF-79E6-4D92-89C0-4B0B99DD0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https://www.youtube.com/watch?v=f-ldPgEfAHI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7FDA-FBBE-4154-8F69-DCF4676A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Science Closure</a:t>
            </a:r>
            <a:br>
              <a:rPr lang="en-US" dirty="0"/>
            </a:br>
            <a:r>
              <a:rPr lang="en-US" dirty="0"/>
              <a:t>1/11/22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275EE07A-5697-4EAB-9C74-1571A5243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Look at this mitosis diagram. </a:t>
            </a:r>
            <a:r>
              <a:rPr lang="en-US" altLang="en-US">
                <a:solidFill>
                  <a:srgbClr val="FF0000"/>
                </a:solidFill>
              </a:rPr>
              <a:t>Which two phases complete the mitosis diagram in the correct order?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120F4020-31B0-4164-9A8C-86D9A060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65401"/>
            <a:ext cx="60277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>
            <a:extLst>
              <a:ext uri="{FF2B5EF4-FFF2-40B4-BE49-F238E27FC236}">
                <a16:creationId xmlns:a16="http://schemas.microsoft.com/office/drawing/2014/main" id="{01C5FC42-3946-4334-92A6-0CBAD6238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276601"/>
            <a:ext cx="268128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B760C-BB7A-41FD-AABA-5F921096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5" name="Picture 4" descr="Working space background">
            <a:extLst>
              <a:ext uri="{FF2B5EF4-FFF2-40B4-BE49-F238E27FC236}">
                <a16:creationId xmlns:a16="http://schemas.microsoft.com/office/drawing/2014/main" id="{44900357-9C9B-459B-837A-835B4EDF7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82" r="-1" b="-2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4640-B465-4124-8A3E-C3F9C5851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Introduce Phenomenon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Break Down Objective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Copy Word Wall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Mitosis Notes/Video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Closure </a:t>
            </a:r>
          </a:p>
        </p:txBody>
      </p:sp>
    </p:spTree>
    <p:extLst>
      <p:ext uri="{BB962C8B-B14F-4D97-AF65-F5344CB8AC3E}">
        <p14:creationId xmlns:p14="http://schemas.microsoft.com/office/powerpoint/2010/main" val="34123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F83633A-0351-49FA-A666-414C316B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Take a look at the picture below and complete the following sentences with your own responses</a:t>
            </a:r>
            <a:endParaRPr lang="en-US" altLang="en-US" sz="2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52E27B-EFED-4925-A218-B3E92DF8A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0850" y="1524001"/>
            <a:ext cx="3657600" cy="46640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1. This makes me think of….</a:t>
            </a:r>
          </a:p>
          <a:p>
            <a:pPr marL="0" indent="0">
              <a:buNone/>
              <a:defRPr/>
            </a:pPr>
            <a:r>
              <a:rPr lang="en-US" dirty="0"/>
              <a:t>2. I wonder….</a:t>
            </a:r>
          </a:p>
          <a:p>
            <a:pPr marL="0" indent="0">
              <a:buNone/>
              <a:defRPr/>
            </a:pPr>
            <a:r>
              <a:rPr lang="en-US" dirty="0"/>
              <a:t>3. I have some questions….</a:t>
            </a:r>
          </a:p>
          <a:p>
            <a:pPr marL="0" indent="0">
              <a:buNone/>
              <a:defRPr/>
            </a:pPr>
            <a:r>
              <a:rPr lang="en-US" dirty="0"/>
              <a:t>4. This makes me want to….</a:t>
            </a:r>
          </a:p>
          <a:p>
            <a:pPr marL="82550" indent="0">
              <a:buNone/>
              <a:defRPr/>
            </a:pPr>
            <a:endParaRPr lang="en-US" dirty="0"/>
          </a:p>
        </p:txBody>
      </p:sp>
      <p:pic>
        <p:nvPicPr>
          <p:cNvPr id="11268" name="Content Placeholder 6">
            <a:extLst>
              <a:ext uri="{FF2B5EF4-FFF2-40B4-BE49-F238E27FC236}">
                <a16:creationId xmlns:a16="http://schemas.microsoft.com/office/drawing/2014/main" id="{A7462508-EF4B-4707-B645-4242249B36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6550" y="2392364"/>
            <a:ext cx="2247900" cy="29432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02FF37-C037-41BE-99C5-C6FD35580E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3550" y="1825625"/>
            <a:ext cx="107195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/>
                <a:latin typeface="Arial" panose="020B0604020202020204" pitchFamily="34" charset="0"/>
              </a:rPr>
              <a:t>SWBAT </a:t>
            </a:r>
            <a:r>
              <a:rPr lang="en-US" sz="3600" dirty="0">
                <a:solidFill>
                  <a:srgbClr val="FF3399"/>
                </a:solidFill>
                <a:effectLst/>
                <a:latin typeface="Arial" panose="020B0604020202020204" pitchFamily="34" charset="0"/>
              </a:rPr>
              <a:t>evaluate</a:t>
            </a:r>
            <a:r>
              <a:rPr lang="en-US" sz="3600" dirty="0">
                <a:effectLst/>
                <a:latin typeface="Arial" panose="020B0604020202020204" pitchFamily="34" charset="0"/>
              </a:rPr>
              <a:t> information about the function of </a:t>
            </a:r>
            <a:r>
              <a:rPr lang="en-US" sz="36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mitosis</a:t>
            </a:r>
            <a:r>
              <a:rPr lang="en-US" sz="3600" dirty="0">
                <a:effectLst/>
                <a:latin typeface="Arial" panose="020B0604020202020204" pitchFamily="34" charset="0"/>
              </a:rPr>
              <a:t> in </a:t>
            </a:r>
            <a:r>
              <a:rPr lang="en-US" sz="36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multicellular </a:t>
            </a:r>
            <a:r>
              <a:rPr lang="en-US" sz="3600" dirty="0">
                <a:effectLst/>
                <a:latin typeface="Arial" panose="020B0604020202020204" pitchFamily="34" charset="0"/>
              </a:rPr>
              <a:t>organisms IOT </a:t>
            </a:r>
            <a:r>
              <a:rPr lang="en-US" sz="3600" dirty="0">
                <a:solidFill>
                  <a:srgbClr val="FF3399"/>
                </a:solidFill>
                <a:effectLst/>
                <a:latin typeface="Arial" panose="020B0604020202020204" pitchFamily="34" charset="0"/>
              </a:rPr>
              <a:t>explain</a:t>
            </a:r>
            <a:r>
              <a:rPr lang="en-US" sz="3600" dirty="0">
                <a:effectLst/>
                <a:latin typeface="Arial" panose="020B0604020202020204" pitchFamily="34" charset="0"/>
              </a:rPr>
              <a:t> the growth and repair of cells through the production of </a:t>
            </a:r>
            <a:r>
              <a:rPr lang="en-US" sz="36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genetically</a:t>
            </a:r>
            <a:r>
              <a:rPr lang="en-US" sz="3600" dirty="0">
                <a:effectLst/>
                <a:latin typeface="Arial" panose="020B0604020202020204" pitchFamily="34" charset="0"/>
              </a:rPr>
              <a:t> identical </a:t>
            </a:r>
            <a:r>
              <a:rPr lang="en-US" sz="36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daughter cells</a:t>
            </a:r>
            <a:r>
              <a:rPr lang="en-US" sz="3600" dirty="0">
                <a:effectLst/>
                <a:latin typeface="Arial" panose="020B0604020202020204" pitchFamily="34" charset="0"/>
              </a:rPr>
              <a:t>.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F69165-64C7-4314-B838-AE8D3CABEFB7}"/>
              </a:ext>
            </a:extLst>
          </p:cNvPr>
          <p:cNvSpPr/>
          <p:nvPr/>
        </p:nvSpPr>
        <p:spPr>
          <a:xfrm>
            <a:off x="2928524" y="689317"/>
            <a:ext cx="2107095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 determine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732C59-727B-4AC0-BA4C-935991DCD5FE}"/>
              </a:ext>
            </a:extLst>
          </p:cNvPr>
          <p:cNvSpPr/>
          <p:nvPr/>
        </p:nvSpPr>
        <p:spPr>
          <a:xfrm>
            <a:off x="5431046" y="153153"/>
            <a:ext cx="3249127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Made up of, or involving more than one and usually many </a:t>
            </a:r>
            <a:r>
              <a:rPr lang="en-US" dirty="0">
                <a:hlinkClick r:id="rId2"/>
              </a:rPr>
              <a:t>cells</a:t>
            </a:r>
            <a:r>
              <a:rPr lang="en-US" dirty="0"/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E5334C-E51D-4DDC-A3AC-46DE695E0D0A}"/>
              </a:ext>
            </a:extLst>
          </p:cNvPr>
          <p:cNvSpPr/>
          <p:nvPr/>
        </p:nvSpPr>
        <p:spPr>
          <a:xfrm>
            <a:off x="92561" y="397973"/>
            <a:ext cx="2690396" cy="1053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process of cell division that forms two new nuclei that have the same number of chromosomes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FD9851-8A00-4F33-827D-F71B0702787E}"/>
              </a:ext>
            </a:extLst>
          </p:cNvPr>
          <p:cNvSpPr/>
          <p:nvPr/>
        </p:nvSpPr>
        <p:spPr>
          <a:xfrm>
            <a:off x="9409042" y="536917"/>
            <a:ext cx="210709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 give the reason for or cause of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D3941F-33EC-4DFE-84F2-F3958B426744}"/>
              </a:ext>
            </a:extLst>
          </p:cNvPr>
          <p:cNvSpPr/>
          <p:nvPr/>
        </p:nvSpPr>
        <p:spPr>
          <a:xfrm>
            <a:off x="1153550" y="4691473"/>
            <a:ext cx="2197719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Relating to or determined by the origin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D8BD51-5C5F-4A29-8711-C14DEEFB8F18}"/>
              </a:ext>
            </a:extLst>
          </p:cNvPr>
          <p:cNvSpPr/>
          <p:nvPr/>
        </p:nvSpPr>
        <p:spPr>
          <a:xfrm>
            <a:off x="5838802" y="4563206"/>
            <a:ext cx="3593683" cy="9079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Are produced after a single </a:t>
            </a:r>
            <a:r>
              <a:rPr lang="en-US" i="1" dirty="0"/>
              <a:t>cell</a:t>
            </a:r>
            <a:r>
              <a:rPr lang="en-US" dirty="0"/>
              <a:t> undergoes </a:t>
            </a:r>
            <a:r>
              <a:rPr lang="en-US" i="1" dirty="0"/>
              <a:t>cell</a:t>
            </a:r>
            <a:r>
              <a:rPr lang="en-US" dirty="0"/>
              <a:t> division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B5B810E-B06B-42C1-AD12-70EF98D59ECC}"/>
              </a:ext>
            </a:extLst>
          </p:cNvPr>
          <p:cNvCxnSpPr>
            <a:cxnSpLocks/>
          </p:cNvCxnSpPr>
          <p:nvPr/>
        </p:nvCxnSpPr>
        <p:spPr>
          <a:xfrm>
            <a:off x="821635" y="1451317"/>
            <a:ext cx="331915" cy="1053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BE9474-90CF-425E-833F-A9EC9491A40B}"/>
              </a:ext>
            </a:extLst>
          </p:cNvPr>
          <p:cNvCxnSpPr>
            <a:cxnSpLocks/>
          </p:cNvCxnSpPr>
          <p:nvPr/>
        </p:nvCxnSpPr>
        <p:spPr>
          <a:xfrm flipH="1">
            <a:off x="5035619" y="1077045"/>
            <a:ext cx="1120321" cy="1427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46ACCD-49F8-4C58-BD7A-940085944EC0}"/>
              </a:ext>
            </a:extLst>
          </p:cNvPr>
          <p:cNvCxnSpPr>
            <a:cxnSpLocks/>
          </p:cNvCxnSpPr>
          <p:nvPr/>
        </p:nvCxnSpPr>
        <p:spPr>
          <a:xfrm flipH="1">
            <a:off x="9581322" y="1520825"/>
            <a:ext cx="284919" cy="983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870CA1-7D10-4CEF-98C9-5D85B5772B08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3982071" y="1603717"/>
            <a:ext cx="1" cy="374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381A38-685C-40F2-B5E5-E9D4BEB3571B}"/>
              </a:ext>
            </a:extLst>
          </p:cNvPr>
          <p:cNvCxnSpPr>
            <a:cxnSpLocks/>
          </p:cNvCxnSpPr>
          <p:nvPr/>
        </p:nvCxnSpPr>
        <p:spPr>
          <a:xfrm>
            <a:off x="6966971" y="3659767"/>
            <a:ext cx="479272" cy="903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2F73809-DA84-412F-9E94-F6B8C49F8324}"/>
              </a:ext>
            </a:extLst>
          </p:cNvPr>
          <p:cNvCxnSpPr>
            <a:cxnSpLocks/>
          </p:cNvCxnSpPr>
          <p:nvPr/>
        </p:nvCxnSpPr>
        <p:spPr>
          <a:xfrm>
            <a:off x="1867741" y="3654353"/>
            <a:ext cx="0" cy="1037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mage result for objective clip art">
            <a:extLst>
              <a:ext uri="{FF2B5EF4-FFF2-40B4-BE49-F238E27FC236}">
                <a16:creationId xmlns:a16="http://schemas.microsoft.com/office/drawing/2014/main" id="{759F6E30-D58A-4EF7-9012-633F50E5C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922" y="47919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8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A594FA-4F99-4E20-8B4B-1C73A289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Word Wall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pages 261-269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36E1F5-7D64-4CA8-A9CF-6AB0EEFEB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302016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44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89299C2B-ED4B-4487-BE79-3B8E5DB0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315075" y="6480176"/>
            <a:ext cx="2133600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4291" tIns="32146" rIns="64291" bIns="32146" rtlCol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B1C8D5C-92F3-4F27-AF4A-FBC1FC3568C9}" type="slidenum">
              <a:rPr lang="en-US" altLang="en-US" sz="1000">
                <a:solidFill>
                  <a:srgbClr val="89898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2291" name="Picture 1">
            <a:extLst>
              <a:ext uri="{FF2B5EF4-FFF2-40B4-BE49-F238E27FC236}">
                <a16:creationId xmlns:a16="http://schemas.microsoft.com/office/drawing/2014/main" id="{079048B6-27C7-448A-9D19-33B09D6A03D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7" y="-231775"/>
            <a:ext cx="9750426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5458D329-FB76-42D6-83A2-FB1A45C3E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114" y="6486525"/>
            <a:ext cx="29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D0F80A-D1A5-481E-910A-FB00973D3748}" type="slidenum">
              <a:rPr lang="en-US" altLang="en-US"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3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7327F3D6-29A9-4F04-957A-953018120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457201"/>
            <a:ext cx="77755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Times New Roman" panose="02020603050405020304" pitchFamily="18" charset="0"/>
              </a:rPr>
              <a:t>Asexual Reproduction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AD56D884-9F5D-4416-96F5-3CE2B53CE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00201"/>
            <a:ext cx="2579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Mitosis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818C9C-E9A2-4DAA-A7A8-405919F9B7AD}"/>
              </a:ext>
            </a:extLst>
          </p:cNvPr>
          <p:cNvSpPr/>
          <p:nvPr/>
        </p:nvSpPr>
        <p:spPr>
          <a:xfrm>
            <a:off x="1752600" y="2438400"/>
            <a:ext cx="83820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indent="-384048">
              <a:spcBef>
                <a:spcPct val="20000"/>
              </a:spcBef>
              <a:buClr>
                <a:srgbClr val="0F6FC6"/>
              </a:buClr>
              <a:buSzPct val="80000"/>
              <a:defRPr/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DSQ: </a:t>
            </a:r>
            <a:r>
              <a:rPr lang="en-US" sz="4000" b="1" dirty="0">
                <a:solidFill>
                  <a:srgbClr val="FF0000"/>
                </a:solidFill>
                <a:latin typeface="Century Gothic"/>
              </a:rPr>
              <a:t>Mitosis is the process in which the nucleus divides to form two new nuclei.  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How does mitosis differ in plants and animals?</a:t>
            </a:r>
          </a:p>
        </p:txBody>
      </p:sp>
      <p:sp>
        <p:nvSpPr>
          <p:cNvPr id="12296" name="Rectangle 7">
            <a:extLst>
              <a:ext uri="{FF2B5EF4-FFF2-40B4-BE49-F238E27FC236}">
                <a16:creationId xmlns:a16="http://schemas.microsoft.com/office/drawing/2014/main" id="{309A6958-46AE-4FA4-B157-6D039EEFC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096000"/>
            <a:ext cx="4584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Ms. Stanford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en-US" altLang="en-US" sz="1800" baseline="30000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Grade Life Science</a:t>
            </a:r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BD638863-2072-4DF6-8815-289E212A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457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/>
              <a:t>How do little elephants grow up to be BIG elephants?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8DDA3BA7-B5F8-455B-B7C4-D6C3D48D0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54102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902</Words>
  <Application>Microsoft Office PowerPoint</Application>
  <PresentationFormat>Widescreen</PresentationFormat>
  <Paragraphs>163</Paragraphs>
  <Slides>31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Lucida Grande</vt:lpstr>
      <vt:lpstr>Times New Roman</vt:lpstr>
      <vt:lpstr>Wingdings 2</vt:lpstr>
      <vt:lpstr>Office Theme</vt:lpstr>
      <vt:lpstr>Homeroom Warm Up 1/11/2022</vt:lpstr>
      <vt:lpstr>Today’s schedule</vt:lpstr>
      <vt:lpstr>Science Warm Up 1/11/2022</vt:lpstr>
      <vt:lpstr>Agenda</vt:lpstr>
      <vt:lpstr>Take a look at the picture below and complete the following sentences with your own responses</vt:lpstr>
      <vt:lpstr>PowerPoint Presentation</vt:lpstr>
      <vt:lpstr>Word Wall pages 261-269 </vt:lpstr>
      <vt:lpstr>PowerPoint Presentation</vt:lpstr>
      <vt:lpstr>PowerPoint Presentation</vt:lpstr>
      <vt:lpstr>Why do animals shed their skin?</vt:lpstr>
      <vt:lpstr>PowerPoint Presentation</vt:lpstr>
      <vt:lpstr>Three reasons why cells reproduce by asexual reproduction:                    1.  Growth                   2.  Repair                   3.  Replacement</vt:lpstr>
      <vt:lpstr>PowerPoint Presentation</vt:lpstr>
      <vt:lpstr>Interphase  occurs before mitosis begins</vt:lpstr>
      <vt:lpstr>Interphase</vt:lpstr>
      <vt:lpstr>Prophase  1st step in Mitosis</vt:lpstr>
      <vt:lpstr>Prophase</vt:lpstr>
      <vt:lpstr>Metaphase   2nd step in Mitosis</vt:lpstr>
      <vt:lpstr>Metaphase</vt:lpstr>
      <vt:lpstr>Anaphase  3rd step in Mitosis</vt:lpstr>
      <vt:lpstr>Anaphase</vt:lpstr>
      <vt:lpstr>Telophase  4th step in Mitosis</vt:lpstr>
      <vt:lpstr>Telophase</vt:lpstr>
      <vt:lpstr>Cytokinesis occurs after mitosis  </vt:lpstr>
      <vt:lpstr>PowerPoint Presentation</vt:lpstr>
      <vt:lpstr>PowerPoint Presentation</vt:lpstr>
      <vt:lpstr>REMEMBER!</vt:lpstr>
      <vt:lpstr>Cell Cycle</vt:lpstr>
      <vt:lpstr>The Cell Cycle</vt:lpstr>
      <vt:lpstr>Mitosis Video</vt:lpstr>
      <vt:lpstr>Science Closure 1/11/22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Warm Up 2/8/2021</dc:title>
  <dc:creator>Ebony Stanford</dc:creator>
  <cp:lastModifiedBy>Ebony Stanford</cp:lastModifiedBy>
  <cp:revision>5</cp:revision>
  <dcterms:created xsi:type="dcterms:W3CDTF">2021-02-08T12:26:03Z</dcterms:created>
  <dcterms:modified xsi:type="dcterms:W3CDTF">2022-01-11T12:46:22Z</dcterms:modified>
</cp:coreProperties>
</file>