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2" r:id="rId2"/>
    <p:sldId id="30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3AD3C-0EE5-4DC3-B125-64FF7CF2870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2B5E-898E-4F07-8A4D-260F1B8F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22078-DCEE-7A48-9FF1-85CC9FA37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E3D41-2D80-41C9-B773-86E2DB5E3D3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E3D41-2D80-41C9-B773-86E2DB5E3D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E3D41-2D80-41C9-B773-86E2DB5E3D35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E3D41-2D80-41C9-B773-86E2DB5E3D35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E3D41-2D80-41C9-B773-86E2DB5E3D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E3D41-2D80-41C9-B773-86E2DB5E3D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EF19-DDED-46D5-B25E-3992F5A8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3C885-FD59-4660-8ADE-6C49DF08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0943-E5F8-485E-BE77-F9D6DB18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A56D9-1F5B-4E22-90C2-6E25D3C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0E5ED-AB45-41EA-87CE-B6AD18A8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F2CF-7296-45F3-84D3-2310E263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87FF4-BFD2-47E7-B0ED-99569966C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E7853-A533-41A6-900F-399F3F48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C694-79FA-4ECE-8742-9E5D643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7E68C-04D7-4AAE-AAAC-CC86431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FDFAB-2705-4554-B6BA-6F87153F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6A19B-571E-425D-8BFB-A5D305531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1057-C2FB-419F-B182-EC2EF16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37F31-6299-486F-93CC-FC200AC7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4E96-971A-4E65-AFEA-B82FF286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5A177-C210-48DA-BA00-7E4AE780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12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50EA-5F8E-4C6B-87E2-39F678C5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61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65767" y="4114800"/>
            <a:ext cx="500591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430B-5F7B-418F-B3CE-D429AD52F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46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F5EF-DB85-409E-AADA-88C16FD5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88D6-402B-4071-B56B-E832D5748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10F4-14F6-4BEE-98FC-9D6D41C2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D4EC-16B1-43FA-97B7-9E7ABB94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0909-B2A5-4B67-A2E7-0B8BF0DD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2B0A-929F-4314-9EF2-9B694F0E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6005-1AE6-4A5F-8FF8-E904E2F74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31EF-228C-4CE2-B13E-2E324C3E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9243-646B-4CEE-9971-70C69702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D38E-6020-4F39-89C2-FCB425BB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276-C448-404D-95F6-0BEC9DAB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93F4-092B-4593-A89A-6C8B5C831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BB26C-2B3F-4977-B9C8-62973282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2121A-98D7-4DA8-A5E9-3894382A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28BEB-F070-41EA-8609-D2C5D55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ACB8A-1AF3-45AE-AB83-4DD335C0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7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7767-FB2B-4F75-8702-5DAAE77F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0B64C-591E-4526-8447-DBC6F8527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D0140-E169-4401-9610-7D0745030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4A515-5EA7-4E7D-A383-16E8311D6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AEE9A-C773-4116-A7E5-A068A65BA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12C88-6539-453E-8DFD-4767B98B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0B933-EE11-4CB1-A19E-532DA036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E7ADD-180C-4CAB-8D9B-003EAA0B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45B2-70EC-40BD-9720-00D64412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3F462-5F05-49C8-96CE-38370A75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76C95-D278-4D87-939C-C17D6A30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375AB-FC11-4ABA-95D1-EF861C8B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E2706-0037-493F-9D88-216D45C5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863FA-E9A8-4EA9-BDAB-0DD72401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7E8C-C4B4-4701-B2A9-9A3F203B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AFA6-90DC-45A4-8FAE-A6C2396E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A513-F3EF-4E9F-81E8-AA27AB86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5E1E7-C11F-4022-9734-93F4C74A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058CC-EF9F-4289-9407-B568AEC7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D061D-E5D6-4096-8018-BAE7C88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964D-2E54-409B-98BC-7F994D59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AA9C-F36C-4B16-AA47-9F61F3A0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58590-9D76-4EDF-9FCD-A22D61315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2DB5E-BC27-4482-A1D4-2BBB247E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0F122-B224-49C9-ABF8-7223F3CC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6A444-D3B2-4086-B099-934AA981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7A126-C676-4CCD-8218-F61D7BF2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50498-66F9-4B99-AB0D-2F3AF4CB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4D636-59E2-4309-8744-AA4900F5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99D64-9D4C-4325-971E-95414E233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EB7E-2732-4530-B32F-67AA3763C9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003CE-106A-4086-B9F7-AC272DB07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FAE6A-6D37-40EC-82D9-BB3695F0B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B70-9B95-4BCB-A432-E9CDE76F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05"/>
            <a:ext cx="10515600" cy="9355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A8697-A0BB-4BEB-9BAB-EBBB2DB6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98582" cy="40011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SWBAT </a:t>
            </a:r>
            <a:r>
              <a:rPr lang="en-US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analyze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interpret</a:t>
            </a:r>
            <a:r>
              <a:rPr lang="en-US" dirty="0">
                <a:effectLst/>
                <a:latin typeface="Arial" panose="020B0604020202020204" pitchFamily="34" charset="0"/>
              </a:rPr>
              <a:t> data from the periodic table’s organization to predict the </a:t>
            </a:r>
            <a:r>
              <a:rPr lang="en-US" dirty="0">
                <a:effectLst/>
                <a:highlight>
                  <a:srgbClr val="FF00FF"/>
                </a:highlight>
                <a:latin typeface="Arial" panose="020B0604020202020204" pitchFamily="34" charset="0"/>
              </a:rPr>
              <a:t>physical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effectLst/>
                <a:highlight>
                  <a:srgbClr val="FF00FF"/>
                </a:highlight>
                <a:latin typeface="Arial" panose="020B0604020202020204" pitchFamily="34" charset="0"/>
              </a:rPr>
              <a:t>chemical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highlight>
                  <a:srgbClr val="FF00FF"/>
                </a:highlight>
                <a:latin typeface="Arial" panose="020B0604020202020204" pitchFamily="34" charset="0"/>
              </a:rPr>
              <a:t>properties</a:t>
            </a:r>
            <a:r>
              <a:rPr lang="en-US" dirty="0">
                <a:effectLst/>
                <a:latin typeface="Arial" panose="020B0604020202020204" pitchFamily="34" charset="0"/>
              </a:rPr>
              <a:t> of an element in order to identify an unknown sample of </a:t>
            </a:r>
            <a:r>
              <a:rPr lang="en-US" dirty="0">
                <a:effectLst/>
                <a:highlight>
                  <a:srgbClr val="FF00FF"/>
                </a:highlight>
                <a:latin typeface="Arial" panose="020B0604020202020204" pitchFamily="34" charset="0"/>
              </a:rPr>
              <a:t>matter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1D655-C151-4511-B21C-46C2595BF339}"/>
              </a:ext>
            </a:extLst>
          </p:cNvPr>
          <p:cNvSpPr/>
          <p:nvPr/>
        </p:nvSpPr>
        <p:spPr>
          <a:xfrm>
            <a:off x="2226365" y="1285200"/>
            <a:ext cx="1351722" cy="662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examine in detail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E87C4-C635-43F4-BCDD-211C35BD2796}"/>
              </a:ext>
            </a:extLst>
          </p:cNvPr>
          <p:cNvSpPr/>
          <p:nvPr/>
        </p:nvSpPr>
        <p:spPr>
          <a:xfrm>
            <a:off x="9965635" y="624765"/>
            <a:ext cx="2170042" cy="869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characteristics of a substance that describes 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A0F33-38D2-43A6-A63A-1ACA9C7E5A85}"/>
              </a:ext>
            </a:extLst>
          </p:cNvPr>
          <p:cNvSpPr/>
          <p:nvPr/>
        </p:nvSpPr>
        <p:spPr>
          <a:xfrm>
            <a:off x="6877878" y="681038"/>
            <a:ext cx="2577547" cy="813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characteristics that can be observed during or after a chemical reaction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8A091C-4D72-4ED4-99AC-E786C78A2B06}"/>
              </a:ext>
            </a:extLst>
          </p:cNvPr>
          <p:cNvSpPr/>
          <p:nvPr/>
        </p:nvSpPr>
        <p:spPr>
          <a:xfrm>
            <a:off x="4227443" y="4359878"/>
            <a:ext cx="2832650" cy="12324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 property that is measurable without changing the identify of the matter.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01C53E-FA47-4D1F-B25D-189DA3B025F1}"/>
              </a:ext>
            </a:extLst>
          </p:cNvPr>
          <p:cNvSpPr/>
          <p:nvPr/>
        </p:nvSpPr>
        <p:spPr>
          <a:xfrm>
            <a:off x="4634946" y="927217"/>
            <a:ext cx="1461053" cy="689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explain the meaning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348481-6900-48E8-8318-9E90B50E0AAF}"/>
              </a:ext>
            </a:extLst>
          </p:cNvPr>
          <p:cNvSpPr/>
          <p:nvPr/>
        </p:nvSpPr>
        <p:spPr>
          <a:xfrm>
            <a:off x="9455425" y="4313321"/>
            <a:ext cx="1570796" cy="1050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anything that has mass and takes up space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37726C-E26A-4D2A-AB75-6A6AD70C86BB}"/>
              </a:ext>
            </a:extLst>
          </p:cNvPr>
          <p:cNvCxnSpPr>
            <a:cxnSpLocks/>
          </p:cNvCxnSpPr>
          <p:nvPr/>
        </p:nvCxnSpPr>
        <p:spPr>
          <a:xfrm>
            <a:off x="2683565" y="1947982"/>
            <a:ext cx="0" cy="46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FFB2AB-E65E-425E-96BD-9281E91F5BD5}"/>
              </a:ext>
            </a:extLst>
          </p:cNvPr>
          <p:cNvCxnSpPr>
            <a:cxnSpLocks/>
          </p:cNvCxnSpPr>
          <p:nvPr/>
        </p:nvCxnSpPr>
        <p:spPr>
          <a:xfrm>
            <a:off x="5220943" y="3165381"/>
            <a:ext cx="39344" cy="1194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804B78-71AD-49C6-BB51-79CC4513492D}"/>
              </a:ext>
            </a:extLst>
          </p:cNvPr>
          <p:cNvCxnSpPr>
            <a:cxnSpLocks/>
          </p:cNvCxnSpPr>
          <p:nvPr/>
        </p:nvCxnSpPr>
        <p:spPr>
          <a:xfrm flipH="1">
            <a:off x="9965635" y="1494230"/>
            <a:ext cx="561560" cy="1354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C6F56E-8619-485C-9349-F13BDC438994}"/>
              </a:ext>
            </a:extLst>
          </p:cNvPr>
          <p:cNvCxnSpPr>
            <a:cxnSpLocks/>
          </p:cNvCxnSpPr>
          <p:nvPr/>
        </p:nvCxnSpPr>
        <p:spPr>
          <a:xfrm>
            <a:off x="7783995" y="1424304"/>
            <a:ext cx="167309" cy="142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0351B6-08FC-4855-BB99-3BE9B1E81C16}"/>
              </a:ext>
            </a:extLst>
          </p:cNvPr>
          <p:cNvCxnSpPr>
            <a:cxnSpLocks/>
          </p:cNvCxnSpPr>
          <p:nvPr/>
        </p:nvCxnSpPr>
        <p:spPr>
          <a:xfrm flipH="1">
            <a:off x="5181600" y="1616591"/>
            <a:ext cx="78687" cy="795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3B7B45-C418-496F-A040-F1119D9132A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607826" y="3564835"/>
            <a:ext cx="632997" cy="74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lientmoji">
            <a:extLst>
              <a:ext uri="{FF2B5EF4-FFF2-40B4-BE49-F238E27FC236}">
                <a16:creationId xmlns:a16="http://schemas.microsoft.com/office/drawing/2014/main" id="{DD646B4C-63EF-4017-B5DA-15231E20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5" y="3548447"/>
            <a:ext cx="3167682" cy="31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1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1" y="228601"/>
            <a:ext cx="7158037" cy="8239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 dirty="0"/>
              <a:t>Atomic Number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638800" y="1676399"/>
            <a:ext cx="46482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Refers to how many protons an atom of that element has</a:t>
            </a:r>
          </a:p>
          <a:p>
            <a:pPr eaLnBrk="1" hangingPunct="1"/>
            <a:r>
              <a:rPr lang="en-US" sz="4000" dirty="0"/>
              <a:t>No two elements have the same number of protons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124" y="2140457"/>
            <a:ext cx="3708477" cy="40813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884716" y="1886859"/>
            <a:ext cx="1633483" cy="1269599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29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1" y="199573"/>
            <a:ext cx="7158037" cy="9001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500" b="1" dirty="0"/>
              <a:t>Atomic Mass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57829" y="1695101"/>
            <a:ext cx="42672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dirty="0"/>
              <a:t>Atomic Mass refers to the “weight” of the atom</a:t>
            </a:r>
          </a:p>
          <a:p>
            <a:pPr eaLnBrk="1" hangingPunct="1"/>
            <a:endParaRPr lang="en-US" sz="3500" dirty="0"/>
          </a:p>
          <a:p>
            <a:pPr eaLnBrk="1" hangingPunct="1"/>
            <a:r>
              <a:rPr lang="en-US" sz="3500" b="1" u="sng" dirty="0"/>
              <a:t>It is found by adding the number of protons and the number of neutrons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22" y="1600759"/>
            <a:ext cx="3972778" cy="3871129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39000" y="4706257"/>
            <a:ext cx="1923143" cy="693058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84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1" y="413659"/>
            <a:ext cx="7158037" cy="823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/>
              <a:t>An atom’s mass is measured in Atomic Mass Units (AMU)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78429" y="1919514"/>
            <a:ext cx="8944429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dirty="0"/>
              <a:t>1 AMU is very small</a:t>
            </a:r>
          </a:p>
          <a:p>
            <a:pPr eaLnBrk="1" hangingPunct="1"/>
            <a:r>
              <a:rPr lang="en-US" sz="3500" dirty="0"/>
              <a:t>There are 6 X 10</a:t>
            </a:r>
            <a:r>
              <a:rPr lang="en-US" sz="3500" baseline="30000" dirty="0"/>
              <a:t>23 </a:t>
            </a:r>
            <a:r>
              <a:rPr lang="en-US" sz="3500" dirty="0"/>
              <a:t>or 600,000,000,000,000,000,000,000 AMUs in one gram</a:t>
            </a:r>
          </a:p>
          <a:p>
            <a:pPr eaLnBrk="1" hangingPunct="1"/>
            <a:r>
              <a:rPr lang="en-US" sz="3500" b="1" u="sng" dirty="0"/>
              <a:t>(Recall: Protons and Neutrons = 1 AMU, Electrons = 1/2000 AMU)</a:t>
            </a:r>
          </a:p>
          <a:p>
            <a:pPr lvl="1"/>
            <a:r>
              <a:rPr lang="en-US" sz="3100" dirty="0"/>
              <a:t>Since electrons contribute so little to the overall mass of an atom, they are simply ignored</a:t>
            </a:r>
          </a:p>
        </p:txBody>
      </p:sp>
    </p:spTree>
    <p:extLst>
      <p:ext uri="{BB962C8B-B14F-4D97-AF65-F5344CB8AC3E}">
        <p14:creationId xmlns:p14="http://schemas.microsoft.com/office/powerpoint/2010/main" val="221681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4" y="1436914"/>
            <a:ext cx="864507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The number of valence electrons an atom has may also appear in a square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Valence electrons are the electrons in the outer energy level of an atom</a:t>
            </a:r>
          </a:p>
          <a:p>
            <a:pPr>
              <a:lnSpc>
                <a:spcPct val="90000"/>
              </a:lnSpc>
            </a:pPr>
            <a:r>
              <a:rPr lang="en-US" sz="3500" b="1" u="sng" dirty="0">
                <a:solidFill>
                  <a:srgbClr val="FF0000"/>
                </a:solidFill>
              </a:rPr>
              <a:t>These are the electrons that are transferred or shared when atoms bond together</a:t>
            </a:r>
          </a:p>
          <a:p>
            <a:pPr>
              <a:lnSpc>
                <a:spcPct val="90000"/>
              </a:lnSpc>
              <a:buNone/>
            </a:pP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28" y="4874985"/>
            <a:ext cx="6997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7D677-8549-457D-B1E7-E468C007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E402-251B-43FD-AABC-81F32F876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Warm Up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Objective Overview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Periodic Table Video*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Complete notes on the Periodic table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Atom Structure test retake details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Closure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EE384-7EC5-434E-B728-E06CD8D45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0" r="17695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651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Mendeléev 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913" y="1600201"/>
            <a:ext cx="6093476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first accepted version of the periodic table was created in 1869 by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Dmitri Ivanovitch Mendeléev </a:t>
            </a:r>
          </a:p>
          <a:p>
            <a:r>
              <a:rPr lang="en-US" dirty="0">
                <a:highlight>
                  <a:srgbClr val="FFFF00"/>
                </a:highlight>
              </a:rPr>
              <a:t>He grouped elements according to their atomic mass</a:t>
            </a:r>
            <a:r>
              <a:rPr lang="en-US" dirty="0"/>
              <a:t>, and as he did, he found that the families had similar chemical properties</a:t>
            </a:r>
          </a:p>
          <a:p>
            <a:r>
              <a:rPr lang="en-US" dirty="0"/>
              <a:t>His understanding was so advanced that</a:t>
            </a:r>
            <a:r>
              <a:rPr lang="en-US" b="1" dirty="0"/>
              <a:t> </a:t>
            </a:r>
            <a:r>
              <a:rPr lang="en-US" b="1" u="sng" dirty="0"/>
              <a:t>he left blank spaces for elements he knew would be there but weren’t yet discovered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723" y="2104571"/>
            <a:ext cx="2357063" cy="24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7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The Current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Mendeleev was very close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He organized the elements by atomic mass. Today, we place them in rows by increasing atomic number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horizontal rows are called periods and are labeled from 1 to 7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vertical columns are called groups are labeled from 1 to 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101"/>
            <a:ext cx="9144000" cy="65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6" y="1417639"/>
            <a:ext cx="5950856" cy="4708525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There are 118 elements, 92 of which occur naturally</a:t>
            </a:r>
          </a:p>
          <a:p>
            <a:r>
              <a:rPr lang="en-US" sz="3500" dirty="0">
                <a:solidFill>
                  <a:srgbClr val="FF0000"/>
                </a:solidFill>
              </a:rPr>
              <a:t>The remainder have been created in the lab</a:t>
            </a:r>
          </a:p>
          <a:p>
            <a:r>
              <a:rPr lang="en-US" sz="3500" dirty="0"/>
              <a:t>The universe as we know it is created out of these elements and nothing else however, there may be others we aren’t yet aware of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57" y="2220685"/>
            <a:ext cx="2888343" cy="33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1" y="295276"/>
            <a:ext cx="7158037" cy="900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000" b="1" dirty="0"/>
              <a:t>The Periodic Table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54150"/>
            <a:ext cx="8534400" cy="5029200"/>
          </a:xfrm>
        </p:spPr>
        <p:txBody>
          <a:bodyPr/>
          <a:lstStyle/>
          <a:p>
            <a:pPr eaLnBrk="1" hangingPunct="1"/>
            <a:r>
              <a:rPr lang="en-US" sz="3000" dirty="0"/>
              <a:t>The periodic table organizes the elements in a particular way. A great deal of information about an element can be gathered from its position in the period table.</a:t>
            </a:r>
          </a:p>
          <a:p>
            <a:pPr eaLnBrk="1" hangingPunct="1"/>
            <a:r>
              <a:rPr lang="en-US" sz="3000" dirty="0"/>
              <a:t>For example, </a:t>
            </a:r>
            <a:r>
              <a:rPr lang="en-US" sz="3000" dirty="0">
                <a:solidFill>
                  <a:srgbClr val="FF0000"/>
                </a:solidFill>
              </a:rPr>
              <a:t>you can predict with reasonably good accuracy the physical and chemical properties of the element</a:t>
            </a:r>
          </a:p>
          <a:p>
            <a:pPr eaLnBrk="1" hangingPunct="1"/>
            <a:r>
              <a:rPr lang="en-US" sz="3000" b="1" u="sng" dirty="0">
                <a:solidFill>
                  <a:srgbClr val="FF0000"/>
                </a:solidFill>
              </a:rPr>
              <a:t>You can also predict what other elements a particular element will react with chemically.</a:t>
            </a:r>
          </a:p>
        </p:txBody>
      </p:sp>
    </p:spTree>
    <p:extLst>
      <p:ext uri="{BB962C8B-B14F-4D97-AF65-F5344CB8AC3E}">
        <p14:creationId xmlns:p14="http://schemas.microsoft.com/office/powerpoint/2010/main" val="10609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23" y="1129045"/>
            <a:ext cx="3972778" cy="387112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1" y="228601"/>
            <a:ext cx="7158037" cy="823913"/>
          </a:xfrm>
        </p:spPr>
        <p:txBody>
          <a:bodyPr/>
          <a:lstStyle/>
          <a:p>
            <a:pPr algn="ctr" eaLnBrk="1" hangingPunct="1"/>
            <a:r>
              <a:rPr lang="en-US" b="1" dirty="0"/>
              <a:t>Atomic Numbers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1" y="1524000"/>
            <a:ext cx="4724398" cy="2438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Elements are organized on the table according to their atomic number, </a:t>
            </a:r>
            <a:r>
              <a:rPr lang="en-US" b="1" u="sng" dirty="0"/>
              <a:t>usually found near the top of the square.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57400" y="1207254"/>
            <a:ext cx="1353457" cy="91546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1" y="4343400"/>
            <a:ext cx="1281113" cy="13758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8938" y="4478826"/>
            <a:ext cx="1192462" cy="1312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1" y="5181601"/>
            <a:ext cx="1381125" cy="1381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374" name="Picture 14" descr="http://zapatopi.net/blog/apple_al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483312"/>
            <a:ext cx="1143000" cy="1374689"/>
          </a:xfrm>
          <a:prstGeom prst="rect">
            <a:avLst/>
          </a:prstGeom>
          <a:noFill/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553200" y="4343400"/>
            <a:ext cx="533400" cy="4572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76800" y="5334000"/>
            <a:ext cx="533400" cy="4572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467600" y="5181600"/>
            <a:ext cx="533400" cy="4572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448800" y="4191000"/>
            <a:ext cx="533400" cy="4572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47675" indent="-447675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032000" y="-544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01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96839"/>
            <a:ext cx="9143999" cy="1412875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/>
              <a:t>What does each square tell us?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0571" y="1759858"/>
            <a:ext cx="4550229" cy="433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Different periodic tables can include various bits of information, but usually include the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atomic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atomic mass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state of matter at room temperature</a:t>
            </a:r>
          </a:p>
        </p:txBody>
      </p:sp>
      <p:graphicFrame>
        <p:nvGraphicFramePr>
          <p:cNvPr id="522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636659" y="2133600"/>
          <a:ext cx="375443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4" imgW="4057143" imgH="4105848" progId="PBrush">
                  <p:embed/>
                </p:oleObj>
              </mc:Choice>
              <mc:Fallback>
                <p:oleObj name="Bitmap Image" r:id="rId4" imgW="4057143" imgH="4105848" progId="PBrush">
                  <p:embed/>
                  <p:pic>
                    <p:nvPicPr>
                      <p:cNvPr id="52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659" y="2133600"/>
                        <a:ext cx="3754438" cy="379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7"/>
          <p:cNvSpPr>
            <a:spLocks noChangeShapeType="1"/>
          </p:cNvSpPr>
          <p:nvPr/>
        </p:nvSpPr>
        <p:spPr bwMode="auto">
          <a:xfrm flipV="1">
            <a:off x="5257800" y="2590800"/>
            <a:ext cx="3962400" cy="109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 flipV="1">
            <a:off x="4191000" y="4191000"/>
            <a:ext cx="3352800" cy="12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4794250" y="4724400"/>
            <a:ext cx="2597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5667376" y="5410200"/>
            <a:ext cx="885825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378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1029" grpId="0" animBg="1"/>
      <p:bldP spid="1030" grpId="0" animBg="1"/>
      <p:bldP spid="1031" grpId="0" animBg="1"/>
      <p:bldP spid="10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534</Words>
  <Application>Microsoft Office PowerPoint</Application>
  <PresentationFormat>Widescreen</PresentationFormat>
  <Paragraphs>63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Bitmap Image</vt:lpstr>
      <vt:lpstr>PowerPoint Presentation</vt:lpstr>
      <vt:lpstr>Agenda</vt:lpstr>
      <vt:lpstr>Mendeléev </vt:lpstr>
      <vt:lpstr>The Current Periodic Table</vt:lpstr>
      <vt:lpstr>PowerPoint Presentation</vt:lpstr>
      <vt:lpstr>The Elements</vt:lpstr>
      <vt:lpstr>The Periodic Table</vt:lpstr>
      <vt:lpstr>Atomic Numbers</vt:lpstr>
      <vt:lpstr>What does each square tell us?</vt:lpstr>
      <vt:lpstr>Atomic Number</vt:lpstr>
      <vt:lpstr>Atomic Mass</vt:lpstr>
      <vt:lpstr>An atom’s mass is measured in Atomic Mass Units (AMU)</vt:lpstr>
      <vt:lpstr>Valence Electrons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10/23/2020</dc:title>
  <dc:creator>Ebony Stanford</dc:creator>
  <cp:lastModifiedBy>Ebony Stanford</cp:lastModifiedBy>
  <cp:revision>4</cp:revision>
  <dcterms:created xsi:type="dcterms:W3CDTF">2020-10-23T12:12:58Z</dcterms:created>
  <dcterms:modified xsi:type="dcterms:W3CDTF">2020-10-23T19:19:54Z</dcterms:modified>
</cp:coreProperties>
</file>