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28"/>
  </p:notesMasterIdLst>
  <p:handoutMasterIdLst>
    <p:handoutMasterId r:id="rId29"/>
  </p:handoutMasterIdLst>
  <p:sldIdLst>
    <p:sldId id="301" r:id="rId2"/>
    <p:sldId id="310" r:id="rId3"/>
    <p:sldId id="297" r:id="rId4"/>
    <p:sldId id="296" r:id="rId5"/>
    <p:sldId id="311" r:id="rId6"/>
    <p:sldId id="257" r:id="rId7"/>
    <p:sldId id="271" r:id="rId8"/>
    <p:sldId id="276" r:id="rId9"/>
    <p:sldId id="266" r:id="rId10"/>
    <p:sldId id="263" r:id="rId11"/>
    <p:sldId id="259" r:id="rId12"/>
    <p:sldId id="260" r:id="rId13"/>
    <p:sldId id="261" r:id="rId14"/>
    <p:sldId id="283" r:id="rId15"/>
    <p:sldId id="293" r:id="rId16"/>
    <p:sldId id="302" r:id="rId17"/>
    <p:sldId id="303" r:id="rId18"/>
    <p:sldId id="304" r:id="rId19"/>
    <p:sldId id="305" r:id="rId20"/>
    <p:sldId id="306" r:id="rId21"/>
    <p:sldId id="307" r:id="rId22"/>
    <p:sldId id="312" r:id="rId23"/>
    <p:sldId id="313" r:id="rId24"/>
    <p:sldId id="314" r:id="rId25"/>
    <p:sldId id="309" r:id="rId26"/>
    <p:sldId id="31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65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930F3-DE5C-4B08-BFC9-8AA099DA9034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5A39D-387D-41A5-B43D-FC64E75CB9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7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95F84-1D5D-4742-AEBF-A148B2A0AE8D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4500B-7AA9-481A-ACFF-63B48E31D8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8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92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2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EBD54-5FDB-48A5-89FB-269D5DB32C0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Here are some notes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6A14BB-5F0A-471E-B43A-E91A48D7360B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4BFAB5-20FB-40EB-A9B4-E8D916CD8F74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5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69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61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5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17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05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57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82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500B-7AA9-481A-ACFF-63B48E31D8B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61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78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5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15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D230CE-06F4-4132-BB80-9704E6028F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58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C2C2D-7003-4660-87C3-380566448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8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0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1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6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1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0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7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0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7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2D931-A6E1-48AA-8B68-C464B89C245B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AF910-841E-4426-B8C3-F5B8AE5EC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9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-KvoVzukHo&amp;safe=active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rcourtschool.com/activity/states_of_matter/" TargetMode="External"/><Relationship Id="rId4" Type="http://schemas.openxmlformats.org/officeDocument/2006/relationships/hyperlink" Target="https://phet.colorado.edu/en/simulation/states-of-matter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youtube.com/watch?v=8tHOVVgGkpk" TargetMode="External"/><Relationship Id="rId4" Type="http://schemas.openxmlformats.org/officeDocument/2006/relationships/image" Target="../media/image1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Homeroom warm up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9/6/18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4328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400" b="1" dirty="0"/>
              <a:t>Mirror, Mirror:</a:t>
            </a:r>
            <a:r>
              <a:rPr lang="en-US" sz="4400" dirty="0"/>
              <a:t> What if you mirror started talking to you? What might the mirror say?</a:t>
            </a:r>
            <a:endParaRPr lang="en-US" sz="4400" dirty="0"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200" dirty="0"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032192"/>
            <a:ext cx="1620130" cy="282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80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SOLIDS, LIQUIDS and GASES: Particle Movement</a:t>
            </a:r>
            <a:endParaRPr lang="en-US" dirty="0"/>
          </a:p>
        </p:txBody>
      </p:sp>
      <p:sp>
        <p:nvSpPr>
          <p:cNvPr id="3" name="Flowchart: Magnetic Disk 2"/>
          <p:cNvSpPr/>
          <p:nvPr/>
        </p:nvSpPr>
        <p:spPr>
          <a:xfrm>
            <a:off x="1295400" y="2590800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3619500" y="2590800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5867400" y="2590800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 rot="10800000">
            <a:off x="1295400" y="2590800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 rot="10800000">
            <a:off x="3619500" y="2590799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9"/>
          <p:cNvSpPr/>
          <p:nvPr/>
        </p:nvSpPr>
        <p:spPr>
          <a:xfrm rot="10800000">
            <a:off x="5867400" y="2590799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00200" y="5105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00200" y="4876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00200" y="4648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00200" y="4419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828800" y="4495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28800" y="4724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28800" y="4953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28800" y="5181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057400" y="5105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057400" y="4876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57400" y="4648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7400" y="4419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86000" y="5181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286000" y="4953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286000" y="4724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286000" y="4495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14600" y="5105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4876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4648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514600" y="4419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743200" y="5029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743200" y="4800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43200" y="4572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743200" y="4343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8100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9624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1148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962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576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338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910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67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343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9624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1910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9624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1148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114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2672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2672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8862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2672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4196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4958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648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8768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724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5720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4196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0292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1816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876800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0292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1816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2578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1816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292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724400" y="5029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876800" y="4953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5720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7244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8768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029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8768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4196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572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7244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419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5720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810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9624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1148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6019800" y="48768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477000" y="46482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6629400" y="50292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7010400" y="46482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6172200" y="43434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781800" y="40386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239000" y="41910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239000" y="49530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248400" y="38862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7162800" y="35814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705600" y="36576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0767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019800" y="3552825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1905000" y="5867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solid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229098" y="5867400"/>
            <a:ext cx="80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liquid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6515100" y="5867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553200" y="66425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Copyright 2015 – All rights reserved. </a:t>
            </a:r>
            <a:r>
              <a:rPr lang="en-US" sz="800" dirty="0" smtClean="0">
                <a:hlinkClick r:id="rId3"/>
              </a:rPr>
              <a:t>www.cpalms.org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8820"/>
            <a:ext cx="4572000" cy="4023360"/>
          </a:xfrm>
        </p:spPr>
        <p:txBody>
          <a:bodyPr>
            <a:noAutofit/>
          </a:bodyPr>
          <a:lstStyle/>
          <a:p>
            <a:r>
              <a:rPr lang="en-US" sz="4000" dirty="0" smtClean="0"/>
              <a:t>Characteristics: </a:t>
            </a:r>
          </a:p>
          <a:p>
            <a:pPr lvl="1">
              <a:buClr>
                <a:schemeClr val="accent2"/>
              </a:buClr>
            </a:pPr>
            <a:r>
              <a:rPr lang="en-US" sz="4000" u="sng" dirty="0" smtClean="0">
                <a:solidFill>
                  <a:srgbClr val="7030A0"/>
                </a:solidFill>
              </a:rPr>
              <a:t>Definite</a:t>
            </a:r>
            <a:r>
              <a:rPr lang="en-US" sz="4000" dirty="0" smtClean="0"/>
              <a:t> shape</a:t>
            </a:r>
          </a:p>
          <a:p>
            <a:pPr lvl="1">
              <a:buClr>
                <a:schemeClr val="accent2"/>
              </a:buClr>
            </a:pPr>
            <a:r>
              <a:rPr lang="en-US" sz="4000" u="sng" dirty="0" smtClean="0">
                <a:solidFill>
                  <a:srgbClr val="7030A0"/>
                </a:solidFill>
              </a:rPr>
              <a:t>Definite</a:t>
            </a:r>
            <a:r>
              <a:rPr lang="en-US" sz="4000" dirty="0" smtClean="0"/>
              <a:t> volume</a:t>
            </a:r>
          </a:p>
          <a:p>
            <a:pPr lvl="1">
              <a:buClr>
                <a:schemeClr val="accent2"/>
              </a:buClr>
            </a:pPr>
            <a:r>
              <a:rPr lang="en-US" sz="4000" dirty="0" smtClean="0"/>
              <a:t>Atoms are </a:t>
            </a:r>
            <a:r>
              <a:rPr lang="en-US" sz="4000" u="sng" dirty="0" smtClean="0">
                <a:solidFill>
                  <a:srgbClr val="7030A0"/>
                </a:solidFill>
              </a:rPr>
              <a:t>packed</a:t>
            </a:r>
            <a:r>
              <a:rPr lang="en-US" sz="4000" u="sng" dirty="0" smtClean="0"/>
              <a:t> </a:t>
            </a:r>
            <a:r>
              <a:rPr lang="en-US" sz="4000" u="sng" dirty="0" smtClean="0">
                <a:solidFill>
                  <a:srgbClr val="7030A0"/>
                </a:solidFill>
              </a:rPr>
              <a:t>tightly</a:t>
            </a:r>
            <a:r>
              <a:rPr lang="en-US" sz="4000" u="sng" dirty="0" smtClean="0"/>
              <a:t> </a:t>
            </a:r>
            <a:r>
              <a:rPr lang="en-US" sz="4000" dirty="0" smtClean="0"/>
              <a:t>together with very </a:t>
            </a:r>
            <a:r>
              <a:rPr lang="en-US" sz="4000" u="sng" dirty="0" smtClean="0">
                <a:solidFill>
                  <a:srgbClr val="7030A0"/>
                </a:solidFill>
              </a:rPr>
              <a:t>little movement</a:t>
            </a:r>
            <a:r>
              <a:rPr lang="en-US" sz="4000" dirty="0" smtClean="0"/>
              <a:t>.</a:t>
            </a:r>
          </a:p>
          <a:p>
            <a:pPr lvl="1">
              <a:buClr>
                <a:schemeClr val="accent2"/>
              </a:buClr>
            </a:pPr>
            <a:endParaRPr lang="en-US" sz="4000" dirty="0"/>
          </a:p>
          <a:p>
            <a:pPr lvl="1">
              <a:buClr>
                <a:schemeClr val="accent2"/>
              </a:buClr>
            </a:pPr>
            <a:r>
              <a:rPr lang="en-US" sz="4000" dirty="0" smtClean="0"/>
              <a:t>DANCE in your seat!	</a:t>
            </a:r>
          </a:p>
          <a:p>
            <a:pPr lvl="1"/>
            <a:r>
              <a:rPr lang="en-US" sz="4000" dirty="0" smtClean="0"/>
              <a:t>How do the particles in solids move?</a:t>
            </a:r>
            <a:endParaRPr lang="en-US" sz="4000" dirty="0"/>
          </a:p>
        </p:txBody>
      </p:sp>
      <p:sp>
        <p:nvSpPr>
          <p:cNvPr id="33" name="Flowchart: Magnetic Disk 32"/>
          <p:cNvSpPr/>
          <p:nvPr/>
        </p:nvSpPr>
        <p:spPr>
          <a:xfrm>
            <a:off x="5334000" y="1905000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Magnetic Disk 33"/>
          <p:cNvSpPr/>
          <p:nvPr/>
        </p:nvSpPr>
        <p:spPr>
          <a:xfrm rot="10800000">
            <a:off x="5334000" y="1905000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638800" y="4419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638800" y="4191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638800" y="3962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638800" y="3733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867400" y="3810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67400" y="4038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867400" y="4267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867400" y="4495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096000" y="4419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096000" y="4191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096000" y="3962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096000" y="3733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324600" y="4495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324600" y="4267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324600" y="4038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324600" y="3810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553200" y="4419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53200" y="4191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553200" y="3962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553200" y="3733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781800" y="4343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781800" y="4114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781800" y="3886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781800" y="3657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943600" y="5181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solid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553200" y="66425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Copyright 2015 – All rights reserved. </a:t>
            </a:r>
            <a:r>
              <a:rPr lang="en-US" sz="800" dirty="0" smtClean="0">
                <a:hlinkClick r:id="rId3"/>
              </a:rPr>
              <a:t>www.cpalms.org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981200"/>
            <a:ext cx="4419601" cy="4328160"/>
          </a:xfrm>
        </p:spPr>
        <p:txBody>
          <a:bodyPr>
            <a:noAutofit/>
          </a:bodyPr>
          <a:lstStyle/>
          <a:p>
            <a:r>
              <a:rPr lang="en-US" dirty="0" smtClean="0"/>
              <a:t>Characteristics:</a:t>
            </a:r>
          </a:p>
          <a:p>
            <a:pPr lvl="1">
              <a:buClr>
                <a:schemeClr val="accent1"/>
              </a:buClr>
            </a:pPr>
            <a:r>
              <a:rPr lang="en-US" sz="2000" b="1" u="sng" dirty="0" smtClean="0">
                <a:solidFill>
                  <a:srgbClr val="7030A0"/>
                </a:solidFill>
              </a:rPr>
              <a:t>Definite</a:t>
            </a:r>
            <a:r>
              <a:rPr lang="en-US" sz="2000" dirty="0" smtClean="0"/>
              <a:t> volume</a:t>
            </a:r>
          </a:p>
          <a:p>
            <a:pPr lvl="1">
              <a:buClr>
                <a:schemeClr val="accent1"/>
              </a:buClr>
            </a:pPr>
            <a:r>
              <a:rPr lang="en-US" sz="2000" b="1" u="sng" dirty="0" smtClean="0">
                <a:solidFill>
                  <a:srgbClr val="7030A0"/>
                </a:solidFill>
              </a:rPr>
              <a:t>Indefinite</a:t>
            </a:r>
            <a:r>
              <a:rPr lang="en-US" sz="2000" dirty="0" smtClean="0"/>
              <a:t> shape</a:t>
            </a:r>
          </a:p>
          <a:p>
            <a:pPr lvl="2">
              <a:buClr>
                <a:schemeClr val="accent1"/>
              </a:buClr>
            </a:pPr>
            <a:r>
              <a:rPr lang="en-US" sz="2000" dirty="0" smtClean="0"/>
              <a:t>Liquids will take the shape of the container they are in. </a:t>
            </a:r>
          </a:p>
          <a:p>
            <a:pPr lvl="1">
              <a:buClr>
                <a:schemeClr val="accent1"/>
              </a:buClr>
            </a:pPr>
            <a:r>
              <a:rPr lang="en-US" sz="2000" dirty="0" smtClean="0"/>
              <a:t>Atoms within a liquid </a:t>
            </a:r>
            <a:r>
              <a:rPr lang="en-US" sz="2000" b="1" u="sng" dirty="0" smtClean="0">
                <a:solidFill>
                  <a:srgbClr val="7030A0"/>
                </a:solidFill>
              </a:rPr>
              <a:t>are loosely packed together and have fluid movement</a:t>
            </a:r>
            <a:r>
              <a:rPr lang="en-US" sz="2000" dirty="0" smtClean="0"/>
              <a:t> within the container.</a:t>
            </a:r>
          </a:p>
          <a:p>
            <a:pPr lvl="1">
              <a:buClr>
                <a:schemeClr val="accent1"/>
              </a:buClr>
            </a:pPr>
            <a:endParaRPr lang="en-US" sz="2000" dirty="0"/>
          </a:p>
          <a:p>
            <a:pPr lvl="1">
              <a:buClr>
                <a:schemeClr val="accent1"/>
              </a:buClr>
            </a:pPr>
            <a:r>
              <a:rPr lang="en-US" sz="2000" dirty="0" smtClean="0"/>
              <a:t>Liquid particles move just slightly past one another</a:t>
            </a:r>
          </a:p>
          <a:p>
            <a:pPr lvl="2">
              <a:buNone/>
            </a:pPr>
            <a:endParaRPr lang="en-US" sz="2000" dirty="0" smtClean="0"/>
          </a:p>
          <a:p>
            <a:pPr lvl="2">
              <a:buNone/>
            </a:pPr>
            <a:r>
              <a:rPr lang="en-US" sz="2000" b="1" dirty="0" smtClean="0"/>
              <a:t>DANCE in your seat!</a:t>
            </a:r>
          </a:p>
          <a:p>
            <a:pPr lvl="2">
              <a:buNone/>
            </a:pPr>
            <a:r>
              <a:rPr lang="en-US" sz="2000" dirty="0" smtClean="0"/>
              <a:t>How do the particles in liquids move?</a:t>
            </a:r>
          </a:p>
        </p:txBody>
      </p:sp>
      <p:sp>
        <p:nvSpPr>
          <p:cNvPr id="7" name="Flowchart: Magnetic Disk 6"/>
          <p:cNvSpPr/>
          <p:nvPr/>
        </p:nvSpPr>
        <p:spPr>
          <a:xfrm>
            <a:off x="5334001" y="1905001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 rot="10800000">
            <a:off x="5334001" y="1905000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24501" y="4495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76901" y="45720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29301" y="46482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76901" y="4495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24501" y="4343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72101" y="4343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48301" y="41910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05501" y="4495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81701" y="46482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057901" y="4495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76901" y="4343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05501" y="4343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76901" y="4114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829301" y="41910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29301" y="40386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981701" y="42672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981701" y="4114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600701" y="41910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81701" y="3962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34101" y="46482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10301" y="4495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62701" y="46482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91301" y="45720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438901" y="4495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286501" y="4343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134101" y="4343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743701" y="4495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896101" y="4495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91301" y="44196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743701" y="4343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96101" y="4343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972301" y="4343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896101" y="41910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743701" y="41910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438901" y="4343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591301" y="42672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286501" y="41910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438901" y="4114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591301" y="4114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743701" y="40386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591301" y="3962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134101" y="4114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286501" y="40386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438901" y="3962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134101" y="3962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286501" y="38862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524501" y="40386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676901" y="3962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29301" y="39624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791201" y="449580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943599" y="5181601"/>
            <a:ext cx="80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liquid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553200" y="66425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Copyright 2015 – All rights reserved. </a:t>
            </a:r>
            <a:r>
              <a:rPr lang="en-US" sz="800" dirty="0" smtClean="0">
                <a:hlinkClick r:id="rId3"/>
              </a:rPr>
              <a:t>www.cpalms.org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699" y="2030968"/>
            <a:ext cx="4876802" cy="3886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Characteristics: </a:t>
            </a:r>
          </a:p>
          <a:p>
            <a:pPr lvl="1">
              <a:buClr>
                <a:schemeClr val="accent6"/>
              </a:buClr>
            </a:pPr>
            <a:r>
              <a:rPr lang="en-US" sz="2400" b="1" u="sng" dirty="0" smtClean="0">
                <a:solidFill>
                  <a:srgbClr val="7030A0"/>
                </a:solidFill>
              </a:rPr>
              <a:t>Indefinite</a:t>
            </a:r>
            <a:r>
              <a:rPr lang="en-US" sz="2400" b="1" dirty="0" smtClean="0"/>
              <a:t> shape </a:t>
            </a:r>
          </a:p>
          <a:p>
            <a:pPr lvl="2">
              <a:buClr>
                <a:schemeClr val="accent6"/>
              </a:buClr>
            </a:pPr>
            <a:r>
              <a:rPr lang="en-US" sz="2400" b="1" dirty="0" smtClean="0"/>
              <a:t>Gases will take the shape of the container they are placed into.</a:t>
            </a:r>
          </a:p>
          <a:p>
            <a:pPr lvl="1">
              <a:buClr>
                <a:schemeClr val="accent6"/>
              </a:buClr>
            </a:pPr>
            <a:r>
              <a:rPr lang="en-US" sz="2400" b="1" u="sng" dirty="0" smtClean="0">
                <a:solidFill>
                  <a:srgbClr val="7030A0"/>
                </a:solidFill>
              </a:rPr>
              <a:t>Indefinite</a:t>
            </a:r>
            <a:r>
              <a:rPr lang="en-US" sz="2400" b="1" dirty="0" smtClean="0"/>
              <a:t> volume </a:t>
            </a:r>
          </a:p>
          <a:p>
            <a:pPr lvl="2">
              <a:buClr>
                <a:schemeClr val="accent6"/>
              </a:buClr>
            </a:pPr>
            <a:r>
              <a:rPr lang="en-US" sz="2400" b="1" dirty="0" smtClean="0"/>
              <a:t>Gases will spread out in order to fill their containers.</a:t>
            </a:r>
          </a:p>
          <a:p>
            <a:pPr lvl="1">
              <a:buClr>
                <a:schemeClr val="accent6"/>
              </a:buClr>
            </a:pPr>
            <a:r>
              <a:rPr lang="en-US" sz="2400" b="1" dirty="0" smtClean="0"/>
              <a:t>Atoms within a gas are in </a:t>
            </a:r>
            <a:r>
              <a:rPr lang="en-US" sz="2400" b="1" u="sng" dirty="0" smtClean="0">
                <a:solidFill>
                  <a:srgbClr val="7030A0"/>
                </a:solidFill>
              </a:rPr>
              <a:t>constant free movement. They will spread out quickly and fill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/>
              <a:t>the space they are contained in.</a:t>
            </a:r>
          </a:p>
          <a:p>
            <a:pPr lvl="1">
              <a:buClr>
                <a:schemeClr val="accent6"/>
              </a:buClr>
            </a:pPr>
            <a:r>
              <a:rPr lang="en-US" sz="2400" b="1" dirty="0" smtClean="0"/>
              <a:t>Gas particles vibrate very fast!!</a:t>
            </a:r>
          </a:p>
          <a:p>
            <a:pPr lvl="1">
              <a:buClr>
                <a:schemeClr val="accent6"/>
              </a:buClr>
            </a:pPr>
            <a:r>
              <a:rPr lang="en-US" sz="1800" b="1" dirty="0" smtClean="0"/>
              <a:t>DANCE in your seat!	</a:t>
            </a:r>
          </a:p>
          <a:p>
            <a:pPr lvl="1">
              <a:buClr>
                <a:schemeClr val="accent6"/>
              </a:buClr>
            </a:pPr>
            <a:r>
              <a:rPr lang="en-US" sz="1800" b="1" dirty="0" smtClean="0"/>
              <a:t>How do the particles in gases move?</a:t>
            </a:r>
          </a:p>
          <a:p>
            <a:pPr lvl="2"/>
            <a:endParaRPr lang="en-US" sz="2400" b="1" dirty="0" smtClean="0"/>
          </a:p>
        </p:txBody>
      </p:sp>
      <p:sp>
        <p:nvSpPr>
          <p:cNvPr id="7" name="Flowchart: Magnetic Disk 6"/>
          <p:cNvSpPr/>
          <p:nvPr/>
        </p:nvSpPr>
        <p:spPr>
          <a:xfrm>
            <a:off x="5334001" y="1916668"/>
            <a:ext cx="1905000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 rot="10800000">
            <a:off x="5333999" y="1916667"/>
            <a:ext cx="1905002" cy="3048000"/>
          </a:xfrm>
          <a:prstGeom prst="flowChartMagneticDisk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86401" y="42026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1" y="39740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96001" y="43550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77001" y="39740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801" y="36692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48401" y="33644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05601" y="35168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05601" y="42788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15001" y="32120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29401" y="29072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172201" y="298346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86401" y="2878693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81701" y="5193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53200" y="66425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Copyright 2015 – All rights reserved. </a:t>
            </a:r>
            <a:r>
              <a:rPr lang="en-US" sz="800" dirty="0" smtClean="0">
                <a:hlinkClick r:id="rId3"/>
              </a:rPr>
              <a:t>www.cpalms.org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77833" y="773668"/>
            <a:ext cx="6629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7800" y="2221468"/>
            <a:ext cx="693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AutoNum type="arabicPeriod"/>
            </a:pPr>
            <a:r>
              <a:rPr lang="en-US" sz="2800" b="1" dirty="0" smtClean="0"/>
              <a:t>Identify and describe the particle arrangement in the  state of matter that has no definite shape but does have a definite volume.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solidFill>
                  <a:srgbClr val="CC0000"/>
                </a:solidFill>
              </a:rPr>
              <a:t/>
            </a:r>
            <a:br>
              <a:rPr lang="en-US" sz="2800" b="1" dirty="0" smtClean="0">
                <a:solidFill>
                  <a:srgbClr val="CC0000"/>
                </a:solidFill>
              </a:rPr>
            </a:br>
            <a:endParaRPr lang="en-US" sz="2800" b="1" dirty="0" smtClean="0">
              <a:solidFill>
                <a:srgbClr val="CC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2800" b="1" dirty="0"/>
              <a:t>How do the particles of a gas differ from a solid</a:t>
            </a:r>
            <a:r>
              <a:rPr lang="en-US" sz="2800" b="1" dirty="0" smtClean="0"/>
              <a:t>?</a:t>
            </a:r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66425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Copyright 2015 – All rights reserved. </a:t>
            </a:r>
            <a:r>
              <a:rPr lang="en-US" sz="800" dirty="0" smtClean="0">
                <a:hlinkClick r:id="rId3"/>
              </a:rPr>
              <a:t>www.cpalms.org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1177833" y="773668"/>
            <a:ext cx="6629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Check for Understanding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04900" y="2221468"/>
            <a:ext cx="6934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0"/>
              </a:spcBef>
              <a:buAutoNum type="arabicPeriod"/>
            </a:pPr>
            <a:r>
              <a:rPr lang="en-US" b="1" dirty="0" smtClean="0"/>
              <a:t>Identify and describe the particle arrangement in the  state of matter that has no definite shape but does have a definite volume.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>
                <a:solidFill>
                  <a:srgbClr val="CC0000"/>
                </a:solidFill>
              </a:rPr>
              <a:t>Liquid; particles have some movement within their containers</a:t>
            </a:r>
            <a:r>
              <a:rPr lang="en-US" b="1" dirty="0" smtClean="0">
                <a:solidFill>
                  <a:srgbClr val="CC0000"/>
                </a:solidFill>
              </a:rPr>
              <a:t>.</a:t>
            </a:r>
            <a:br>
              <a:rPr lang="en-US" b="1" dirty="0" smtClean="0">
                <a:solidFill>
                  <a:srgbClr val="CC0000"/>
                </a:solidFill>
              </a:rPr>
            </a:br>
            <a:endParaRPr lang="en-US" b="1" dirty="0" smtClean="0">
              <a:solidFill>
                <a:srgbClr val="CC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b="1" dirty="0"/>
              <a:t>How do the particles of a gas differ from a solid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b="1" dirty="0">
                <a:solidFill>
                  <a:srgbClr val="CC0000"/>
                </a:solidFill>
              </a:rPr>
              <a:t/>
            </a:r>
            <a:br>
              <a:rPr lang="en-US" b="1" dirty="0">
                <a:solidFill>
                  <a:srgbClr val="CC0000"/>
                </a:solidFill>
              </a:rPr>
            </a:br>
            <a:r>
              <a:rPr lang="en-US" b="1" dirty="0">
                <a:solidFill>
                  <a:srgbClr val="CC0000"/>
                </a:solidFill>
              </a:rPr>
              <a:t>Gas particles have much more movement with an indefinite shape and volume.</a:t>
            </a:r>
          </a:p>
          <a:p>
            <a:pPr marL="342900" indent="-342900">
              <a:spcBef>
                <a:spcPct val="0"/>
              </a:spcBef>
              <a:buAutoNum type="arabicPeriod"/>
            </a:pP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66425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Copyright 2015 – All rights reserved. </a:t>
            </a:r>
            <a:r>
              <a:rPr lang="en-US" sz="800" dirty="0" smtClean="0">
                <a:hlinkClick r:id="rId3"/>
              </a:rPr>
              <a:t>www.cpalms.org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990000"/>
                </a:solidFill>
              </a:rPr>
              <a:t>Energy</a:t>
            </a:r>
            <a:r>
              <a:rPr lang="en-US" altLang="en-US"/>
              <a:t> determines the state!</a:t>
            </a:r>
          </a:p>
        </p:txBody>
      </p:sp>
      <p:pic>
        <p:nvPicPr>
          <p:cNvPr id="30723" name="Picture 3" descr="energy levels for states of ma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8839200" cy="260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4" name="he c16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he can be taught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57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9" fill="hold"/>
                                        <p:tgtEl>
                                          <p:spTgt spid="307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 or Subtract Energy. . .</a:t>
            </a:r>
          </a:p>
        </p:txBody>
      </p:sp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1203325" y="2343150"/>
            <a:ext cx="7331075" cy="1944688"/>
            <a:chOff x="758" y="1476"/>
            <a:chExt cx="4618" cy="1225"/>
          </a:xfrm>
        </p:grpSpPr>
        <p:sp>
          <p:nvSpPr>
            <p:cNvPr id="43011" name="Text Box 3"/>
            <p:cNvSpPr txBox="1">
              <a:spLocks noChangeArrowheads="1"/>
            </p:cNvSpPr>
            <p:nvPr/>
          </p:nvSpPr>
          <p:spPr bwMode="auto">
            <a:xfrm>
              <a:off x="758" y="1476"/>
              <a:ext cx="46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/>
                <a:t>When energy is added, particles move faster!</a:t>
              </a:r>
            </a:p>
          </p:txBody>
        </p:sp>
        <p:pic>
          <p:nvPicPr>
            <p:cNvPr id="43013" name="Picture 5" descr="HH00830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872"/>
              <a:ext cx="1180" cy="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533400" y="4267200"/>
            <a:ext cx="8280400" cy="2344738"/>
            <a:chOff x="336" y="2688"/>
            <a:chExt cx="5216" cy="1477"/>
          </a:xfrm>
        </p:grpSpPr>
        <p:sp>
          <p:nvSpPr>
            <p:cNvPr id="43012" name="Text Box 4"/>
            <p:cNvSpPr txBox="1">
              <a:spLocks noChangeArrowheads="1"/>
            </p:cNvSpPr>
            <p:nvPr/>
          </p:nvSpPr>
          <p:spPr bwMode="auto">
            <a:xfrm>
              <a:off x="336" y="2688"/>
              <a:ext cx="52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/>
                <a:t>When energy is taken away, particles move slower!</a:t>
              </a:r>
            </a:p>
          </p:txBody>
        </p:sp>
        <p:pic>
          <p:nvPicPr>
            <p:cNvPr id="43014" name="Picture 6" descr="HH00025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3150"/>
              <a:ext cx="1265" cy="10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503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will happen? Why?</a:t>
            </a:r>
          </a:p>
        </p:txBody>
      </p:sp>
      <p:pic>
        <p:nvPicPr>
          <p:cNvPr id="44035" name="Picture 3" descr="BD1048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95800"/>
            <a:ext cx="1304925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6" name="Picture 4" descr="EN00275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1746250" cy="145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8" name="Picture 6" descr="SO01240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20002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0" name="Picture 8" descr="j030549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43400"/>
            <a:ext cx="738188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1" name="Picture 9" descr="j031955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0"/>
            <a:ext cx="1814512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2" name="Picture 10" descr="j023227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38400"/>
            <a:ext cx="125253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07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Solid + Energy = ?</a:t>
            </a:r>
          </a:p>
        </p:txBody>
      </p:sp>
      <p:pic>
        <p:nvPicPr>
          <p:cNvPr id="1030" name="Picture 6" descr="solid to a liqui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23"/>
          <a:stretch>
            <a:fillRect/>
          </a:stretch>
        </p:blipFill>
        <p:spPr>
          <a:xfrm>
            <a:off x="1638300" y="1905000"/>
            <a:ext cx="2362200" cy="2819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When energy is added to </a:t>
            </a:r>
            <a:r>
              <a:rPr lang="en-US" altLang="en-US" sz="2800">
                <a:solidFill>
                  <a:srgbClr val="009900"/>
                </a:solidFill>
              </a:rPr>
              <a:t>solids</a:t>
            </a:r>
            <a:r>
              <a:rPr lang="en-US" altLang="en-US" sz="2800"/>
              <a:t>, they become </a:t>
            </a:r>
            <a:r>
              <a:rPr lang="en-US" altLang="en-US" sz="2800">
                <a:solidFill>
                  <a:schemeClr val="folHlink"/>
                </a:solidFill>
              </a:rPr>
              <a:t>liquids</a:t>
            </a:r>
            <a:r>
              <a:rPr lang="en-US" altLang="en-US" sz="2800"/>
              <a:t>!</a:t>
            </a:r>
          </a:p>
          <a:p>
            <a:endParaRPr lang="en-US" altLang="en-US" sz="2800"/>
          </a:p>
          <a:p>
            <a:r>
              <a:rPr lang="en-US" altLang="en-US" sz="2800"/>
              <a:t>Examples?</a:t>
            </a:r>
          </a:p>
        </p:txBody>
      </p:sp>
      <p:pic>
        <p:nvPicPr>
          <p:cNvPr id="1031" name="Picture 7" descr="solid to a liqu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1" t="58897"/>
          <a:stretch>
            <a:fillRect/>
          </a:stretch>
        </p:blipFill>
        <p:spPr bwMode="auto">
          <a:xfrm>
            <a:off x="1695450" y="4781550"/>
            <a:ext cx="23431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06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2435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Science do Now</a:t>
            </a:r>
            <a:br>
              <a:rPr lang="en-US" dirty="0" smtClean="0"/>
            </a:br>
            <a:r>
              <a:rPr lang="en-US" dirty="0" smtClean="0"/>
              <a:t>9/6/18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Ana is creating a model to show atoms of solid </a:t>
            </a:r>
            <a:r>
              <a:rPr lang="en-US" sz="2800" dirty="0" smtClean="0">
                <a:solidFill>
                  <a:srgbClr val="FF0000"/>
                </a:solidFill>
              </a:rPr>
              <a:t>bromine</a:t>
            </a:r>
            <a:r>
              <a:rPr lang="en-US" sz="2800" dirty="0">
                <a:solidFill>
                  <a:srgbClr val="FF0000"/>
                </a:solidFill>
              </a:rPr>
              <a:t>, liquid bromine, and gaseous bromine. </a:t>
            </a:r>
            <a:r>
              <a:rPr lang="en-US" sz="2800" dirty="0" smtClean="0">
                <a:solidFill>
                  <a:srgbClr val="FF0000"/>
                </a:solidFill>
              </a:rPr>
              <a:t>How </a:t>
            </a:r>
            <a:r>
              <a:rPr lang="en-US" sz="2800" dirty="0">
                <a:solidFill>
                  <a:srgbClr val="FF0000"/>
                </a:solidFill>
              </a:rPr>
              <a:t>should her three models differ? </a:t>
            </a:r>
          </a:p>
          <a:p>
            <a:r>
              <a:rPr lang="en-US" sz="2800" dirty="0"/>
              <a:t>A. The size of the atoms should vary </a:t>
            </a:r>
            <a:r>
              <a:rPr lang="en-US" sz="2800" dirty="0" smtClean="0"/>
              <a:t>depending on </a:t>
            </a:r>
            <a:r>
              <a:rPr lang="en-US" sz="2800" dirty="0"/>
              <a:t>the state. </a:t>
            </a:r>
          </a:p>
          <a:p>
            <a:r>
              <a:rPr lang="en-US" sz="2800" dirty="0"/>
              <a:t>B. The mass of the atoms should vary depending </a:t>
            </a:r>
            <a:r>
              <a:rPr lang="en-US" sz="2800" dirty="0" smtClean="0"/>
              <a:t>on </a:t>
            </a:r>
            <a:r>
              <a:rPr lang="en-US" sz="2800" dirty="0"/>
              <a:t>the state. </a:t>
            </a:r>
          </a:p>
          <a:p>
            <a:r>
              <a:rPr lang="en-US" sz="2800" dirty="0"/>
              <a:t>C. The motion of the atoms should vary </a:t>
            </a:r>
            <a:r>
              <a:rPr lang="en-US" sz="2800" dirty="0" smtClean="0"/>
              <a:t>depending </a:t>
            </a:r>
            <a:r>
              <a:rPr lang="en-US" sz="2800" dirty="0"/>
              <a:t>on the state. </a:t>
            </a:r>
          </a:p>
          <a:p>
            <a:r>
              <a:rPr lang="en-US" sz="2800" dirty="0"/>
              <a:t>D. The identity of the atoms should vary </a:t>
            </a:r>
            <a:r>
              <a:rPr lang="en-US" sz="2800" dirty="0" smtClean="0"/>
              <a:t>depending </a:t>
            </a:r>
            <a:r>
              <a:rPr lang="en-US" sz="2800" dirty="0"/>
              <a:t>on the state.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66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Liquid + Energy = ?</a:t>
            </a:r>
          </a:p>
        </p:txBody>
      </p:sp>
      <p:pic>
        <p:nvPicPr>
          <p:cNvPr id="36870" name="Picture 6" descr="liquid to a gas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38"/>
          <a:stretch>
            <a:fillRect/>
          </a:stretch>
        </p:blipFill>
        <p:spPr>
          <a:xfrm>
            <a:off x="1695450" y="1865313"/>
            <a:ext cx="2420938" cy="28781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7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When energy is added to </a:t>
            </a:r>
            <a:r>
              <a:rPr lang="en-US" altLang="en-US" sz="2800">
                <a:solidFill>
                  <a:schemeClr val="tx2"/>
                </a:solidFill>
              </a:rPr>
              <a:t>liquids</a:t>
            </a:r>
            <a:r>
              <a:rPr lang="en-US" altLang="en-US" sz="2800"/>
              <a:t>, they become </a:t>
            </a:r>
            <a:r>
              <a:rPr lang="en-US" altLang="en-US" sz="2800">
                <a:solidFill>
                  <a:schemeClr val="hlink"/>
                </a:solidFill>
              </a:rPr>
              <a:t>gases</a:t>
            </a:r>
            <a:r>
              <a:rPr lang="en-US" altLang="en-US" sz="2800"/>
              <a:t>!</a:t>
            </a:r>
          </a:p>
          <a:p>
            <a:endParaRPr lang="en-US" altLang="en-US" sz="2800"/>
          </a:p>
          <a:p>
            <a:r>
              <a:rPr lang="en-US" altLang="en-US" sz="2800"/>
              <a:t>What examples can you think of?</a:t>
            </a:r>
          </a:p>
          <a:p>
            <a:endParaRPr lang="en-US" altLang="en-US" sz="2800"/>
          </a:p>
        </p:txBody>
      </p:sp>
      <p:pic>
        <p:nvPicPr>
          <p:cNvPr id="36872" name="Picture 8" descr="liquid to a g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1"/>
          <a:stretch>
            <a:fillRect/>
          </a:stretch>
        </p:blipFill>
        <p:spPr bwMode="auto">
          <a:xfrm>
            <a:off x="1638300" y="4724400"/>
            <a:ext cx="2514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3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Changing States	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270668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800"/>
              <a:t>There are several names for matter changing states: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 lvl="1">
              <a:lnSpc>
                <a:spcPct val="90000"/>
              </a:lnSpc>
            </a:pPr>
            <a:r>
              <a:rPr lang="en-US" altLang="en-US" sz="3200"/>
              <a:t>State change</a:t>
            </a:r>
          </a:p>
          <a:p>
            <a:pPr lvl="1">
              <a:lnSpc>
                <a:spcPct val="90000"/>
              </a:lnSpc>
            </a:pPr>
            <a:endParaRPr lang="en-US" altLang="en-US" sz="3200"/>
          </a:p>
          <a:p>
            <a:pPr lvl="1">
              <a:lnSpc>
                <a:spcPct val="90000"/>
              </a:lnSpc>
            </a:pPr>
            <a:r>
              <a:rPr lang="en-US" altLang="en-US" sz="3200"/>
              <a:t>Phase change</a:t>
            </a:r>
          </a:p>
          <a:p>
            <a:pPr lvl="1">
              <a:lnSpc>
                <a:spcPct val="90000"/>
              </a:lnSpc>
            </a:pPr>
            <a:endParaRPr lang="en-US" altLang="en-US" sz="3200"/>
          </a:p>
          <a:p>
            <a:pPr lvl="1">
              <a:lnSpc>
                <a:spcPct val="90000"/>
              </a:lnSpc>
            </a:pPr>
            <a:r>
              <a:rPr lang="en-US" altLang="en-US" sz="3200"/>
              <a:t>Physical change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en-US" sz="3200"/>
          </a:p>
        </p:txBody>
      </p:sp>
      <p:pic>
        <p:nvPicPr>
          <p:cNvPr id="52229" name="Picture 5" descr="soliqg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600"/>
            <a:ext cx="3571875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80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Changes in Phase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b="1" smtClean="0"/>
              <a:t>Gas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smtClean="0"/>
              <a:t>		Condensation			Vaporization 							(Boiling or Evaporating)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4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b="1" smtClean="0"/>
              <a:t>Liquid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smtClean="0"/>
              <a:t>		Solidification			Melting (fusion)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b="1" smtClean="0"/>
              <a:t>Solid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191000" y="2362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4876800" y="2362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267200" y="4724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4953000" y="4724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2" descr="Image result for changes phases of ma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7630"/>
            <a:ext cx="7431088" cy="431374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2141538" y="5791200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/>
              <a:t>Short Summary video on phases: (1 min)</a:t>
            </a:r>
          </a:p>
          <a:p>
            <a:pPr lvl="1" eaLnBrk="1" hangingPunct="1"/>
            <a:r>
              <a:rPr lang="en-US" altLang="en-US" sz="800">
                <a:hlinkClick r:id="rId3"/>
              </a:rPr>
              <a:t>http://www.youtube.com/watch?v=s-KvoVzukHo&amp;safe=active</a:t>
            </a:r>
            <a:endParaRPr lang="en-US" altLang="en-US" sz="800"/>
          </a:p>
          <a:p>
            <a:pPr eaLnBrk="1" hangingPunct="1">
              <a:buFont typeface="Wingdings" pitchFamily="2" charset="2"/>
              <a:buNone/>
            </a:pPr>
            <a:endParaRPr lang="en-US" altLang="en-US" sz="800"/>
          </a:p>
          <a:p>
            <a:pPr eaLnBrk="1" hangingPunct="1"/>
            <a:r>
              <a:rPr lang="en-US" altLang="en-US" sz="800"/>
              <a:t>Applet: (Excellent)</a:t>
            </a:r>
          </a:p>
          <a:p>
            <a:pPr lvl="1" eaLnBrk="1" hangingPunct="1"/>
            <a:r>
              <a:rPr lang="en-US" altLang="en-US" sz="800">
                <a:hlinkClick r:id="rId4"/>
              </a:rPr>
              <a:t>https://phet.colorado.edu/en/simulation/states-of-matter</a:t>
            </a:r>
            <a:endParaRPr lang="en-US" altLang="en-US" sz="800"/>
          </a:p>
          <a:p>
            <a:pPr eaLnBrk="1" hangingPunct="1">
              <a:buFont typeface="Wingdings" pitchFamily="2" charset="2"/>
              <a:buNone/>
            </a:pPr>
            <a:endParaRPr lang="en-US" altLang="en-US" sz="800"/>
          </a:p>
          <a:p>
            <a:pPr lvl="1" eaLnBrk="1" hangingPunct="1"/>
            <a:r>
              <a:rPr lang="en-US" altLang="en-US" sz="800">
                <a:hlinkClick r:id="rId5"/>
              </a:rPr>
              <a:t>http://www.harcourtschool.com/activity/states_of_matter/</a:t>
            </a:r>
            <a:endParaRPr lang="en-US" altLang="en-US" sz="800"/>
          </a:p>
        </p:txBody>
      </p:sp>
    </p:spTree>
    <p:extLst>
      <p:ext uri="{BB962C8B-B14F-4D97-AF65-F5344CB8AC3E}">
        <p14:creationId xmlns:p14="http://schemas.microsoft.com/office/powerpoint/2010/main" val="191187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Let’s Skip a Phase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4495800" cy="556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u="sng" dirty="0" smtClean="0"/>
              <a:t>Sublimation</a:t>
            </a:r>
          </a:p>
          <a:p>
            <a:pPr lvl="1" eaLnBrk="1" hangingPunct="1">
              <a:defRPr/>
            </a:pPr>
            <a:r>
              <a:rPr lang="en-US" sz="2400" dirty="0" smtClean="0"/>
              <a:t>Directly from the solid phase to the gas phase.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Happens with substances with weak intermolecular forces of attraction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They separate easily!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Ex: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(s) dry ice, Iodine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	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(s) →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</a:t>
            </a:r>
          </a:p>
        </p:txBody>
      </p:sp>
      <p:pic>
        <p:nvPicPr>
          <p:cNvPr id="10244" name="Picture 4" descr="dryice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295400"/>
            <a:ext cx="3657600" cy="2582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5" descr="iodin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4006120"/>
            <a:ext cx="2743200" cy="20604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095750" y="6324600"/>
            <a:ext cx="504825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>
                <a:hlinkClick r:id="rId5"/>
              </a:rPr>
              <a:t>http://www.youtube.com/watch?v=8tHOVVgGkpk</a:t>
            </a:r>
            <a:endParaRPr lang="en-US" altLang="en-US" sz="1400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55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 Questions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 dirty="0"/>
              <a:t>What state of matter has definite volume and definite shape?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 dirty="0"/>
              <a:t>Describe the properties of liquids.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 dirty="0" smtClean="0"/>
              <a:t>What </a:t>
            </a:r>
            <a:r>
              <a:rPr lang="en-US" altLang="en-US" dirty="0"/>
              <a:t>is needed for states of matter to change phase?</a:t>
            </a:r>
          </a:p>
        </p:txBody>
      </p:sp>
    </p:spTree>
    <p:extLst>
      <p:ext uri="{BB962C8B-B14F-4D97-AF65-F5344CB8AC3E}">
        <p14:creationId xmlns:p14="http://schemas.microsoft.com/office/powerpoint/2010/main" val="38841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Science Closure</a:t>
            </a:r>
            <a:br>
              <a:rPr lang="en-US" smtClean="0"/>
            </a:br>
            <a:r>
              <a:rPr lang="en-US" smtClean="0"/>
              <a:t>9/6/18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7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do now</a:t>
            </a:r>
            <a:br>
              <a:rPr lang="en-US" dirty="0" smtClean="0"/>
            </a:br>
            <a:r>
              <a:rPr lang="en-US" dirty="0" smtClean="0"/>
              <a:t>9/6/18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Which is a compound?</a:t>
            </a:r>
          </a:p>
          <a:p>
            <a:r>
              <a:rPr lang="en-US" sz="3600" dirty="0" smtClean="0"/>
              <a:t>A </a:t>
            </a:r>
            <a:r>
              <a:rPr lang="en-US" sz="3600" dirty="0"/>
              <a:t>lead(</a:t>
            </a:r>
            <a:r>
              <a:rPr lang="en-US" sz="3600" dirty="0" err="1"/>
              <a:t>Pb</a:t>
            </a:r>
            <a:r>
              <a:rPr lang="en-US" sz="3600" dirty="0"/>
              <a:t>) </a:t>
            </a:r>
            <a:endParaRPr lang="en-US" sz="3600" dirty="0" smtClean="0"/>
          </a:p>
          <a:p>
            <a:r>
              <a:rPr lang="en-US" sz="3600" dirty="0" smtClean="0"/>
              <a:t>B </a:t>
            </a:r>
            <a:r>
              <a:rPr lang="en-US" sz="3600" dirty="0"/>
              <a:t>sulfur(S) </a:t>
            </a:r>
            <a:endParaRPr lang="en-US" sz="3600" dirty="0" smtClean="0"/>
          </a:p>
          <a:p>
            <a:r>
              <a:rPr lang="en-US" sz="3600" dirty="0" smtClean="0"/>
              <a:t>C hydrogen peroxide(H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</a:t>
            </a:r>
          </a:p>
          <a:p>
            <a:r>
              <a:rPr lang="en-US" sz="3600" dirty="0" smtClean="0"/>
              <a:t>D oxygen gas(O2</a:t>
            </a:r>
            <a:r>
              <a:rPr lang="en-US" sz="36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do now</a:t>
            </a:r>
            <a:br>
              <a:rPr lang="en-US" dirty="0" smtClean="0"/>
            </a:br>
            <a:r>
              <a:rPr lang="en-US" dirty="0" smtClean="0"/>
              <a:t>9/6/18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Give an example of each of the following: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A. Mixture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B. Element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C. Compound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Key vocabulary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Liquid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Evaporation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Condensation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Sublimation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Melting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Freezing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4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648200"/>
            <a:ext cx="6172200" cy="210502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Explore </a:t>
            </a:r>
            <a:r>
              <a:rPr lang="en-US" sz="3200" dirty="0"/>
              <a:t>the scientific theory of atoms (also known as atomic theory) by using models to explain the motion of particles in </a:t>
            </a:r>
            <a:r>
              <a:rPr lang="en-US" sz="3200" dirty="0" smtClean="0"/>
              <a:t>solids, liquids</a:t>
            </a:r>
            <a:r>
              <a:rPr lang="en-US" sz="3200" dirty="0"/>
              <a:t>, and gases.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66425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Copyright 2015 – All rights reserved. </a:t>
            </a:r>
            <a:r>
              <a:rPr lang="en-US" sz="800" dirty="0" smtClean="0">
                <a:hlinkClick r:id="rId3"/>
              </a:rPr>
              <a:t>www.cpalms.org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atom?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748304" y="1828800"/>
            <a:ext cx="7290054" cy="40233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Atoms are the building blocks for matter.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They are so small that the naked eye cannot even see one.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66425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Copyright 2015 – All rights reserved. </a:t>
            </a:r>
            <a:r>
              <a:rPr lang="en-US" sz="800" dirty="0" smtClean="0">
                <a:hlinkClick r:id="rId3"/>
              </a:rPr>
              <a:t>www.cpalms.org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atoms together and what do you get?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Everything around you! Aka </a:t>
            </a:r>
            <a:r>
              <a:rPr lang="en-US" b="1" u="sng" dirty="0" smtClean="0"/>
              <a:t>MATTER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6425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Copyright 2015 – All rights reserved. </a:t>
            </a:r>
            <a:r>
              <a:rPr lang="en-US" sz="800" dirty="0" smtClean="0">
                <a:hlinkClick r:id="rId3"/>
              </a:rPr>
              <a:t>www.cpalms.org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772400" cy="43434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Everything</a:t>
            </a:r>
            <a:r>
              <a:rPr lang="en-US" sz="3600" b="1" dirty="0" smtClean="0"/>
              <a:t> in the world is made up of matter. </a:t>
            </a:r>
          </a:p>
          <a:p>
            <a:r>
              <a:rPr lang="en-US" sz="3600" b="1" dirty="0" smtClean="0"/>
              <a:t>Matter is defined as </a:t>
            </a:r>
            <a:r>
              <a:rPr lang="en-US" sz="3600" b="1" u="sng" dirty="0" smtClean="0">
                <a:solidFill>
                  <a:srgbClr val="7030A0"/>
                </a:solidFill>
              </a:rPr>
              <a:t>anything that takes up space and has mass. </a:t>
            </a:r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Atoms</a:t>
            </a:r>
            <a:r>
              <a:rPr lang="en-US" sz="3600" b="1" dirty="0" smtClean="0"/>
              <a:t> are the building blocks of matter. </a:t>
            </a:r>
          </a:p>
          <a:p>
            <a:r>
              <a:rPr lang="en-US" sz="3600" b="1" dirty="0" smtClean="0"/>
              <a:t>Matter can exist as </a:t>
            </a:r>
            <a:r>
              <a:rPr lang="en-US" sz="3600" b="1" u="sng" dirty="0" smtClean="0">
                <a:solidFill>
                  <a:srgbClr val="7030A0"/>
                </a:solidFill>
              </a:rPr>
              <a:t>solids, liquids, and gases.</a:t>
            </a:r>
            <a:endParaRPr lang="en-US" sz="3600" u="sng" dirty="0" smtClean="0">
              <a:solidFill>
                <a:srgbClr val="7030A0"/>
              </a:solidFill>
            </a:endParaRPr>
          </a:p>
          <a:p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642556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© Copyright 2015 – All rights reserved. </a:t>
            </a:r>
            <a:r>
              <a:rPr lang="en-US" sz="800" dirty="0" smtClean="0">
                <a:hlinkClick r:id="rId3"/>
              </a:rPr>
              <a:t>www.cpalms.org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</TotalTime>
  <Words>776</Words>
  <Application>Microsoft Office PowerPoint</Application>
  <PresentationFormat>On-screen Show (4:3)</PresentationFormat>
  <Paragraphs>162</Paragraphs>
  <Slides>26</Slides>
  <Notes>14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Homeroom warm up 9/6/18</vt:lpstr>
      <vt:lpstr>Science do Now 9/6/18</vt:lpstr>
      <vt:lpstr>Science do now 9/6/18</vt:lpstr>
      <vt:lpstr>Science do now 9/6/18</vt:lpstr>
      <vt:lpstr>Outline for test</vt:lpstr>
      <vt:lpstr>Explore the scientific theory of atoms (also known as atomic theory) by using models to explain the motion of particles in solids, liquids, and gases. </vt:lpstr>
      <vt:lpstr>What’s an atom? </vt:lpstr>
      <vt:lpstr>Put the atoms together and what do you get?</vt:lpstr>
      <vt:lpstr>MATTER</vt:lpstr>
      <vt:lpstr>SOLIDS, LIQUIDS and GASES: Particle Movement</vt:lpstr>
      <vt:lpstr>SOLIDS</vt:lpstr>
      <vt:lpstr>LIQUIDS</vt:lpstr>
      <vt:lpstr>GAS</vt:lpstr>
      <vt:lpstr>Check for Understanding</vt:lpstr>
      <vt:lpstr>Check for Understanding</vt:lpstr>
      <vt:lpstr>Energy determines the state!</vt:lpstr>
      <vt:lpstr>Add or Subtract Energy. . .</vt:lpstr>
      <vt:lpstr>What will happen? Why?</vt:lpstr>
      <vt:lpstr>Solid + Energy = ?</vt:lpstr>
      <vt:lpstr>Liquid + Energy = ?</vt:lpstr>
      <vt:lpstr>Changing States </vt:lpstr>
      <vt:lpstr>Changes in Phase</vt:lpstr>
      <vt:lpstr>Phase Changes</vt:lpstr>
      <vt:lpstr>Let’s Skip a Phase</vt:lpstr>
      <vt:lpstr>Review Questions</vt:lpstr>
      <vt:lpstr>Science Closure 9/6/18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Number &amp; Descriptor</dc:title>
  <dc:creator>Owner</dc:creator>
  <cp:lastModifiedBy>Ebony</cp:lastModifiedBy>
  <cp:revision>120</cp:revision>
  <dcterms:created xsi:type="dcterms:W3CDTF">2009-11-11T01:27:47Z</dcterms:created>
  <dcterms:modified xsi:type="dcterms:W3CDTF">2018-09-06T00:58:15Z</dcterms:modified>
</cp:coreProperties>
</file>