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71" r:id="rId2"/>
    <p:sldId id="270" r:id="rId3"/>
    <p:sldId id="256" r:id="rId4"/>
    <p:sldId id="273" r:id="rId5"/>
    <p:sldId id="269" r:id="rId6"/>
    <p:sldId id="259" r:id="rId7"/>
    <p:sldId id="257" r:id="rId8"/>
    <p:sldId id="258" r:id="rId9"/>
    <p:sldId id="260" r:id="rId10"/>
    <p:sldId id="261" r:id="rId11"/>
    <p:sldId id="262" r:id="rId12"/>
    <p:sldId id="263" r:id="rId13"/>
    <p:sldId id="265" r:id="rId14"/>
    <p:sldId id="264" r:id="rId15"/>
    <p:sldId id="266" r:id="rId16"/>
    <p:sldId id="267" r:id="rId17"/>
    <p:sldId id="268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0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E506697-5F8B-4EB1-8138-F0ADB66EA1D8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242B873-FEC5-4126-B708-87A544A0C7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506697-5F8B-4EB1-8138-F0ADB66EA1D8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2B873-FEC5-4126-B708-87A544A0C7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506697-5F8B-4EB1-8138-F0ADB66EA1D8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2B873-FEC5-4126-B708-87A544A0C7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506697-5F8B-4EB1-8138-F0ADB66EA1D8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2B873-FEC5-4126-B708-87A544A0C7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506697-5F8B-4EB1-8138-F0ADB66EA1D8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2B873-FEC5-4126-B708-87A544A0C7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506697-5F8B-4EB1-8138-F0ADB66EA1D8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2B873-FEC5-4126-B708-87A544A0C7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506697-5F8B-4EB1-8138-F0ADB66EA1D8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2B873-FEC5-4126-B708-87A544A0C7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506697-5F8B-4EB1-8138-F0ADB66EA1D8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2B873-FEC5-4126-B708-87A544A0C7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506697-5F8B-4EB1-8138-F0ADB66EA1D8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2B873-FEC5-4126-B708-87A544A0C7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E506697-5F8B-4EB1-8138-F0ADB66EA1D8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2B873-FEC5-4126-B708-87A544A0C7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E506697-5F8B-4EB1-8138-F0ADB66EA1D8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242B873-FEC5-4126-B708-87A544A0C7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E506697-5F8B-4EB1-8138-F0ADB66EA1D8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242B873-FEC5-4126-B708-87A544A0C7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E579F9-E919-497F-87B0-D5C64D085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71600"/>
            <a:ext cx="8686800" cy="5334001"/>
          </a:xfrm>
        </p:spPr>
        <p:txBody>
          <a:bodyPr/>
          <a:lstStyle/>
          <a:p>
            <a:pPr marL="0" lvl="0" indent="0" fontAlgn="auto">
              <a:spcAft>
                <a:spcPts val="0"/>
              </a:spcAft>
              <a:buNone/>
            </a:pPr>
            <a:r>
              <a:rPr lang="en-US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Hydrogen </a:t>
            </a: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gas (H</a:t>
            </a:r>
            <a:r>
              <a:rPr lang="en-US" sz="2400" baseline="-25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can be found in trace amounts in Earth’s atmosphere. </a:t>
            </a:r>
            <a:r>
              <a:rPr lang="en-US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 of these statements describes a physical property of hydrogen?</a:t>
            </a:r>
          </a:p>
          <a:p>
            <a:pPr marL="0" lvl="0" indent="0" fontAlgn="auto">
              <a:spcAft>
                <a:spcPts val="0"/>
              </a:spcAft>
              <a:buNone/>
            </a:pPr>
            <a:endParaRPr lang="en-US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fontAlgn="auto">
              <a:spcAft>
                <a:spcPts val="0"/>
              </a:spcAft>
              <a:buNone/>
            </a:pP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 Hydrogen is found in acids.</a:t>
            </a:r>
          </a:p>
          <a:p>
            <a:pPr marL="514350" lvl="0" indent="-514350" fontAlgn="auto">
              <a:spcAft>
                <a:spcPts val="0"/>
              </a:spcAft>
              <a:buAutoNum type="alphaUcPeriod"/>
            </a:pPr>
            <a:endParaRPr lang="en-US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fontAlgn="auto">
              <a:spcAft>
                <a:spcPts val="0"/>
              </a:spcAft>
              <a:buNone/>
            </a:pP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 Hydrogen gas is highly flammable.</a:t>
            </a:r>
          </a:p>
          <a:p>
            <a:pPr marL="514350" lvl="0" indent="-514350" fontAlgn="auto">
              <a:spcAft>
                <a:spcPts val="0"/>
              </a:spcAft>
              <a:buAutoNum type="alphaUcPeriod" startAt="2"/>
            </a:pPr>
            <a:endParaRPr lang="en-US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fontAlgn="auto">
              <a:spcAft>
                <a:spcPts val="0"/>
              </a:spcAft>
              <a:buNone/>
            </a:pP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 Hydrogen reacts with oxygen to form water.</a:t>
            </a:r>
          </a:p>
          <a:p>
            <a:pPr marL="514350" lvl="0" indent="-514350" fontAlgn="auto">
              <a:spcAft>
                <a:spcPts val="0"/>
              </a:spcAft>
              <a:buAutoNum type="alphaUcPeriod" startAt="3"/>
            </a:pPr>
            <a:endParaRPr lang="en-US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fontAlgn="auto">
              <a:spcAft>
                <a:spcPts val="0"/>
              </a:spcAft>
              <a:buNone/>
            </a:pP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 Hydrogen gas is less dense than oxygen gas.</a:t>
            </a:r>
          </a:p>
          <a:p>
            <a:pPr marL="0" lvl="0" indent="0" fontAlgn="auto"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0" dirty="0" smtClean="0">
                <a:solidFill>
                  <a:srgbClr val="04617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Science Do Now</a:t>
            </a:r>
            <a:br>
              <a:rPr lang="en-US" b="0" dirty="0" smtClean="0">
                <a:solidFill>
                  <a:srgbClr val="04617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0" dirty="0" smtClean="0">
                <a:solidFill>
                  <a:srgbClr val="04617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8/27/18</a:t>
            </a:r>
            <a:endParaRPr lang="en-US" b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437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sz="2800" dirty="0" smtClean="0"/>
              <a:t>Pure Substances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When elements chemically bond together, it creates molecules.</a:t>
            </a:r>
          </a:p>
          <a:p>
            <a:r>
              <a:rPr lang="en-US" sz="2800" dirty="0" smtClean="0"/>
              <a:t>Molecules can be the same element bonded together or many different types of elements bonded together.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Molecules and Compound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7" y="4046426"/>
            <a:ext cx="3276600" cy="85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eft Arrow 7"/>
          <p:cNvSpPr/>
          <p:nvPr/>
        </p:nvSpPr>
        <p:spPr>
          <a:xfrm>
            <a:off x="4495800" y="4450080"/>
            <a:ext cx="2002971" cy="1666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629400" y="3810000"/>
            <a:ext cx="2103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hydrogen atoms bonded together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755" y="4986641"/>
            <a:ext cx="2443163" cy="187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eft Arrow 9"/>
          <p:cNvSpPr/>
          <p:nvPr/>
        </p:nvSpPr>
        <p:spPr>
          <a:xfrm>
            <a:off x="3733800" y="5597545"/>
            <a:ext cx="2764971" cy="1936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629400" y="5052536"/>
            <a:ext cx="2103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Carbon, oxygen and Hydrogen bond to create a molecule of sugar.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81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molecules are called compounds.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Compounds are molecules that are made up of more than 1 type of atom.</a:t>
            </a:r>
          </a:p>
          <a:p>
            <a:r>
              <a:rPr lang="en-US" dirty="0" smtClean="0"/>
              <a:t>For example (from previous slide)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Molecules and Compounds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91000"/>
            <a:ext cx="3505199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Arrow 3"/>
          <p:cNvSpPr/>
          <p:nvPr/>
        </p:nvSpPr>
        <p:spPr>
          <a:xfrm>
            <a:off x="4953000" y="4419600"/>
            <a:ext cx="1905000" cy="200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10400" y="3930284"/>
            <a:ext cx="16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NOT</a:t>
            </a:r>
            <a:r>
              <a:rPr lang="en-US" sz="2400" dirty="0" smtClean="0"/>
              <a:t> </a:t>
            </a:r>
            <a:r>
              <a:rPr lang="en-US" dirty="0" smtClean="0"/>
              <a:t>a Compound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90600" y="3930284"/>
            <a:ext cx="3124200" cy="111955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38200" y="3930284"/>
            <a:ext cx="2971800" cy="125131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5181600"/>
            <a:ext cx="2302668" cy="17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3657600" y="6019800"/>
            <a:ext cx="381000" cy="381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038600" y="5181600"/>
            <a:ext cx="685800" cy="1219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506" y="5978344"/>
            <a:ext cx="19272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162800" y="5867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Compound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0989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229600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7200" dirty="0" smtClean="0"/>
              <a:t>ALL compounds are molecules, but not all molecules are compounds.</a:t>
            </a:r>
            <a:endParaRPr lang="en-US" sz="7200" dirty="0"/>
          </a:p>
        </p:txBody>
      </p:sp>
      <p:pic>
        <p:nvPicPr>
          <p:cNvPr id="1027" name="Picture 3" descr="C:\Users\Angela\AppData\Local\Microsoft\Windows\INetCache\IE\CRTEUW3B\tumblr_inline_mo94a32ccO1qz4rgp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4419600"/>
            <a:ext cx="1652588" cy="1924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7772738"/>
      </p:ext>
    </p:extLst>
  </p:cSld>
  <p:clrMapOvr>
    <a:masterClrMapping/>
  </p:clrMapOvr>
  <p:transition>
    <p:dissolve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Carbon Dioxide</a:t>
            </a:r>
          </a:p>
          <a:p>
            <a:r>
              <a:rPr lang="en-US" dirty="0" smtClean="0"/>
              <a:t>Iron Oxide (rust)</a:t>
            </a:r>
          </a:p>
          <a:p>
            <a:r>
              <a:rPr lang="en-US" dirty="0" smtClean="0"/>
              <a:t>Sodium Chloride (salt)</a:t>
            </a:r>
          </a:p>
          <a:p>
            <a:r>
              <a:rPr lang="en-US" dirty="0" smtClean="0"/>
              <a:t>Sodium Bicarbonate (baking powder)</a:t>
            </a:r>
          </a:p>
          <a:p>
            <a:r>
              <a:rPr lang="en-US" dirty="0" err="1" smtClean="0"/>
              <a:t>Dihydroxyaluminum</a:t>
            </a:r>
            <a:r>
              <a:rPr lang="en-US" dirty="0" smtClean="0"/>
              <a:t> sodium carbonate (Rolaids)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compounds have those scientific names like…..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000500"/>
            <a:ext cx="46482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2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Not Pure Substances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Made up of 2 or more substances that are NOT chemically bonded.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Each substance keeps it’s own identity.</a:t>
            </a:r>
          </a:p>
          <a:p>
            <a:r>
              <a:rPr lang="en-US" dirty="0" smtClean="0"/>
              <a:t>For example:</a:t>
            </a:r>
          </a:p>
          <a:p>
            <a:pPr lvl="1"/>
            <a:r>
              <a:rPr lang="en-US" dirty="0" smtClean="0"/>
              <a:t>Air </a:t>
            </a:r>
          </a:p>
          <a:p>
            <a:pPr lvl="1"/>
            <a:r>
              <a:rPr lang="en-US" dirty="0" smtClean="0"/>
              <a:t>Ocean Water</a:t>
            </a:r>
          </a:p>
          <a:p>
            <a:pPr lvl="1"/>
            <a:r>
              <a:rPr lang="en-US" dirty="0" smtClean="0"/>
              <a:t>Soil</a:t>
            </a:r>
          </a:p>
          <a:p>
            <a:pPr lvl="1"/>
            <a:r>
              <a:rPr lang="en-US" dirty="0" smtClean="0"/>
              <a:t>Trail mix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733800"/>
            <a:ext cx="4333902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901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Heterogeneous Mixture – </a:t>
            </a:r>
            <a:r>
              <a:rPr lang="en-US" dirty="0">
                <a:solidFill>
                  <a:srgbClr val="FF0000"/>
                </a:solidFill>
              </a:rPr>
              <a:t>can see the different substances</a:t>
            </a:r>
          </a:p>
          <a:p>
            <a:pPr lvl="1"/>
            <a:r>
              <a:rPr lang="en-US" dirty="0"/>
              <a:t>Trail mix, Italian dressing, soil</a:t>
            </a:r>
          </a:p>
          <a:p>
            <a:pPr lvl="1"/>
            <a:r>
              <a:rPr lang="en-US" dirty="0"/>
              <a:t>“Shake well before use”</a:t>
            </a:r>
          </a:p>
          <a:p>
            <a:endParaRPr lang="en-US" dirty="0" smtClean="0"/>
          </a:p>
          <a:p>
            <a:r>
              <a:rPr lang="en-US" smtClean="0"/>
              <a:t>Homogeneous </a:t>
            </a:r>
            <a:r>
              <a:rPr lang="en-US" dirty="0" smtClean="0"/>
              <a:t>Mixture – </a:t>
            </a:r>
            <a:r>
              <a:rPr lang="en-US" dirty="0" smtClean="0">
                <a:solidFill>
                  <a:srgbClr val="FF0000"/>
                </a:solidFill>
              </a:rPr>
              <a:t>appear to be same throughout (can not see different substances)</a:t>
            </a:r>
          </a:p>
          <a:p>
            <a:pPr lvl="1"/>
            <a:r>
              <a:rPr lang="en-US" dirty="0" smtClean="0"/>
              <a:t>Air, milk, lemonade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types of Mixtures</a:t>
            </a:r>
            <a:endParaRPr lang="en-US" dirty="0"/>
          </a:p>
        </p:txBody>
      </p:sp>
      <p:pic>
        <p:nvPicPr>
          <p:cNvPr id="6148" name="Picture 4" descr="C:\Users\lsumner\AppData\Local\Microsoft\Windows\Temporary Internet Files\Content.IE5\JJR73WCR\150px-Planters-Trail-Mix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05000"/>
            <a:ext cx="2662286" cy="179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lsumner\AppData\Local\Microsoft\Windows\Temporary Internet Files\Content.IE5\U2KDH7B0\lemonade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592003"/>
            <a:ext cx="1238794" cy="123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1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2" y="152400"/>
            <a:ext cx="9084578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729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66411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39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While elemental molecules and compound molecules are related, they are different. </a:t>
            </a:r>
            <a:r>
              <a:rPr lang="en-US" dirty="0">
                <a:solidFill>
                  <a:srgbClr val="FF0000"/>
                </a:solidFill>
              </a:rPr>
              <a:t>Unlike elemental molecules, </a:t>
            </a:r>
            <a:r>
              <a:rPr lang="en-US" dirty="0" smtClean="0">
                <a:solidFill>
                  <a:srgbClr val="FF0000"/>
                </a:solidFill>
              </a:rPr>
              <a:t>compounds</a:t>
            </a:r>
            <a:r>
              <a:rPr lang="en-US" dirty="0">
                <a:solidFill>
                  <a:srgbClr val="FF0000"/>
                </a:solidFill>
              </a:rPr>
              <a:t>– </a:t>
            </a:r>
            <a:endParaRPr lang="en-US" dirty="0" smtClean="0">
              <a:solidFill>
                <a:srgbClr val="FF0000"/>
              </a:solidFill>
            </a:endParaRPr>
          </a:p>
          <a:p>
            <a:pPr marL="109728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en-US" dirty="0" smtClean="0"/>
              <a:t>A. </a:t>
            </a:r>
            <a:r>
              <a:rPr lang="en-US" dirty="0"/>
              <a:t>consists of only one type of atom. </a:t>
            </a: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B. </a:t>
            </a:r>
            <a:r>
              <a:rPr lang="en-US" dirty="0"/>
              <a:t>are the smallest form of a particle. </a:t>
            </a: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C. exist </a:t>
            </a:r>
            <a:r>
              <a:rPr lang="en-US" dirty="0"/>
              <a:t>only as pure substances. </a:t>
            </a: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D. </a:t>
            </a:r>
            <a:r>
              <a:rPr lang="en-US" dirty="0"/>
              <a:t>are made of at least two different elements.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Science Closure</a:t>
            </a:r>
            <a:br>
              <a:rPr lang="en-US" b="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8/27/18</a:t>
            </a:r>
            <a:endParaRPr lang="en-US" b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804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" y="1752600"/>
            <a:ext cx="4764405" cy="3124200"/>
          </a:xfr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Take a look at the picture 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below and </a:t>
            </a:r>
            <a:r>
              <a:rPr lang="en-US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complete the following sentences with your own responses in your science notebook.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294967295"/>
          </p:nvPr>
        </p:nvSpPr>
        <p:spPr>
          <a:xfrm>
            <a:off x="5102225" y="1444625"/>
            <a:ext cx="4041775" cy="39417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 smtClean="0"/>
              <a:t>1. This </a:t>
            </a:r>
            <a:r>
              <a:rPr lang="en-US" dirty="0"/>
              <a:t>makes me think of….</a:t>
            </a:r>
          </a:p>
          <a:p>
            <a:pPr marL="0" indent="0">
              <a:buNone/>
              <a:defRPr/>
            </a:pPr>
            <a:r>
              <a:rPr lang="en-US" dirty="0" smtClean="0"/>
              <a:t>2. I </a:t>
            </a:r>
            <a:r>
              <a:rPr lang="en-US" dirty="0"/>
              <a:t>wonder….</a:t>
            </a:r>
          </a:p>
          <a:p>
            <a:pPr marL="0" indent="0">
              <a:buNone/>
              <a:defRPr/>
            </a:pPr>
            <a:r>
              <a:rPr lang="en-US" dirty="0" smtClean="0"/>
              <a:t>3. I </a:t>
            </a:r>
            <a:r>
              <a:rPr lang="en-US" dirty="0"/>
              <a:t>have some questions….</a:t>
            </a:r>
          </a:p>
          <a:p>
            <a:pPr marL="0" indent="0">
              <a:buNone/>
              <a:defRPr/>
            </a:pPr>
            <a:r>
              <a:rPr lang="en-US" dirty="0" smtClean="0"/>
              <a:t>4. This </a:t>
            </a:r>
            <a:r>
              <a:rPr lang="en-US" dirty="0"/>
              <a:t>makes me want to….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half" idx="4294967295"/>
          </p:nvPr>
        </p:nvSpPr>
        <p:spPr>
          <a:xfrm>
            <a:off x="5102225" y="5410200"/>
            <a:ext cx="4041775" cy="762000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4294967295"/>
          </p:nvPr>
        </p:nvSpPr>
        <p:spPr>
          <a:xfrm>
            <a:off x="0" y="5410200"/>
            <a:ext cx="4040188" cy="762000"/>
          </a:xfrm>
        </p:spPr>
        <p:txBody>
          <a:bodyPr/>
          <a:lstStyle/>
          <a:p>
            <a:r>
              <a:rPr lang="en-US" dirty="0" smtClean="0"/>
              <a:t>Sea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338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1"/>
            <a:ext cx="7772400" cy="16002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Pure Substances and Mixtures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00400"/>
            <a:ext cx="9144000" cy="1809304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7.PS1.2</a:t>
            </a:r>
            <a:r>
              <a:rPr lang="en-US" sz="1800" b="1" dirty="0" smtClean="0">
                <a:latin typeface="Comic Sans MS" panose="030F0702030302020204" pitchFamily="66" charset="0"/>
              </a:rPr>
              <a:t> </a:t>
            </a:r>
            <a:r>
              <a:rPr lang="en-US" sz="1800" dirty="0">
                <a:latin typeface="Comic Sans MS" panose="030F0702030302020204" pitchFamily="66" charset="0"/>
              </a:rPr>
              <a:t>Compare and contrast elemental molecules and compound molecules.</a:t>
            </a:r>
          </a:p>
          <a:p>
            <a:endParaRPr lang="en-US" sz="1800" dirty="0">
              <a:latin typeface="Comic Sans MS" panose="030F0702030302020204" pitchFamily="66" charset="0"/>
            </a:endParaRPr>
          </a:p>
          <a:p>
            <a:r>
              <a:rPr lang="en-US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7.PS1.3</a:t>
            </a:r>
            <a:r>
              <a:rPr lang="en-US" sz="1800" dirty="0">
                <a:latin typeface="Comic Sans MS" panose="030F0702030302020204" pitchFamily="66" charset="0"/>
              </a:rPr>
              <a:t> Classify matter as pure substances or mixtures based on composition.</a:t>
            </a:r>
          </a:p>
          <a:p>
            <a:pPr algn="l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113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Key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 panose="030F0702030302020204" pitchFamily="66" charset="0"/>
              </a:rPr>
              <a:t>Atom </a:t>
            </a:r>
            <a:endParaRPr lang="en-US" dirty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 panose="030F0702030302020204" pitchFamily="66" charset="0"/>
              </a:rPr>
              <a:t>Element </a:t>
            </a:r>
            <a:endParaRPr lang="en-US" dirty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 panose="030F0702030302020204" pitchFamily="66" charset="0"/>
              </a:rPr>
              <a:t>Compound </a:t>
            </a:r>
            <a:endParaRPr lang="en-US" dirty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 panose="030F0702030302020204" pitchFamily="66" charset="0"/>
              </a:rPr>
              <a:t>Mixture </a:t>
            </a:r>
            <a:endParaRPr lang="en-US" dirty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 panose="030F0702030302020204" pitchFamily="66" charset="0"/>
              </a:rPr>
              <a:t>Pure </a:t>
            </a:r>
            <a:r>
              <a:rPr lang="en-US" dirty="0">
                <a:latin typeface="Comic Sans MS" panose="030F0702030302020204" pitchFamily="66" charset="0"/>
              </a:rPr>
              <a:t>Substance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 panose="030F0702030302020204" pitchFamily="66" charset="0"/>
              </a:rPr>
              <a:t>Heterogeneous </a:t>
            </a:r>
            <a:endParaRPr lang="en-US" dirty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 panose="030F0702030302020204" pitchFamily="66" charset="0"/>
              </a:rPr>
              <a:t>Homogeneous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676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You will use the information is this PowerPoint to complete your graphic organizer.</a:t>
            </a:r>
          </a:p>
          <a:p>
            <a:r>
              <a:rPr lang="en-US" dirty="0" smtClean="0"/>
              <a:t>You will only write down the information in </a:t>
            </a:r>
            <a:r>
              <a:rPr lang="en-US" b="1" dirty="0" smtClean="0">
                <a:solidFill>
                  <a:srgbClr val="FF0000"/>
                </a:solidFill>
              </a:rPr>
              <a:t>red.</a:t>
            </a:r>
          </a:p>
          <a:p>
            <a:r>
              <a:rPr lang="en-US" b="1" u="sng" dirty="0" smtClean="0"/>
              <a:t>Wait</a:t>
            </a:r>
            <a:r>
              <a:rPr lang="en-US" dirty="0" smtClean="0"/>
              <a:t> to be told </a:t>
            </a:r>
            <a:r>
              <a:rPr lang="en-US" b="1" u="sng" dirty="0" smtClean="0"/>
              <a:t>WHERE</a:t>
            </a:r>
            <a:r>
              <a:rPr lang="en-US" dirty="0" smtClean="0"/>
              <a:t> to write the information in your organizer.</a:t>
            </a:r>
          </a:p>
          <a:p>
            <a:pPr marL="109728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Pure Substance/Mixture</a:t>
            </a:r>
            <a:br>
              <a:rPr lang="en-US" dirty="0" smtClean="0"/>
            </a:br>
            <a:r>
              <a:rPr lang="en-US" dirty="0" smtClean="0"/>
              <a:t>Graphic Organizer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16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829761"/>
          </a:xfrm>
        </p:spPr>
        <p:txBody>
          <a:bodyPr>
            <a:normAutofit/>
          </a:bodyPr>
          <a:lstStyle/>
          <a:p>
            <a:r>
              <a:rPr lang="en-US" sz="6000" dirty="0" smtClean="0"/>
              <a:t>PURE SUBSTANCES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48000"/>
            <a:ext cx="7772400" cy="1763311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Compositions are definite (they never change).  They can either be an element, molecule or compound.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53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229600" cy="4525963"/>
          </a:xfrm>
        </p:spPr>
        <p:txBody>
          <a:bodyPr/>
          <a:lstStyle/>
          <a:p>
            <a:r>
              <a:rPr lang="en-US" u="sng" dirty="0" smtClean="0"/>
              <a:t>Pure </a:t>
            </a:r>
            <a:r>
              <a:rPr lang="en-US" u="sng" dirty="0" smtClean="0"/>
              <a:t>Substance</a:t>
            </a:r>
          </a:p>
          <a:p>
            <a:r>
              <a:rPr lang="en-US" dirty="0" smtClean="0"/>
              <a:t>The smallest unit of matter.</a:t>
            </a:r>
          </a:p>
          <a:p>
            <a:r>
              <a:rPr lang="en-US" dirty="0" smtClean="0"/>
              <a:t>Made </a:t>
            </a:r>
            <a:r>
              <a:rPr lang="en-US" dirty="0" smtClean="0"/>
              <a:t>up of protons, neutrons and electrons.</a:t>
            </a:r>
          </a:p>
          <a:p>
            <a:r>
              <a:rPr lang="en-US" dirty="0"/>
              <a:t>K</a:t>
            </a:r>
            <a:r>
              <a:rPr lang="en-US" dirty="0" smtClean="0"/>
              <a:t>eeps it’s physical and chemical properties. </a:t>
            </a:r>
          </a:p>
          <a:p>
            <a:pPr lvl="1"/>
            <a:r>
              <a:rPr lang="en-US" dirty="0" smtClean="0"/>
              <a:t>For example, one ATOM of gold would still have the properties of gold. (malleable, lustrous, etc.…)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967433"/>
            <a:ext cx="2971800" cy="190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967433"/>
            <a:ext cx="3124200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4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327" y="986404"/>
            <a:ext cx="8229600" cy="4525963"/>
          </a:xfrm>
        </p:spPr>
        <p:txBody>
          <a:bodyPr/>
          <a:lstStyle/>
          <a:p>
            <a:r>
              <a:rPr lang="en-US" u="sng" dirty="0" smtClean="0"/>
              <a:t>Pure Substance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Elements are made of one type of atom.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Cannot be broken down into simpler substances.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Found on the periodic table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Example: Chlorine, Lead, Gold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006" y="3651613"/>
            <a:ext cx="2590800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60322"/>
            <a:ext cx="2590800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6591300" y="4053840"/>
            <a:ext cx="8382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696200" y="3048000"/>
            <a:ext cx="11430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473" y="3249386"/>
            <a:ext cx="804454" cy="80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15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2800" y="2829719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Elements Combine in Chemical Reactions to Form Molecules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06880" y="48768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Oxygen and Hydrogen bond together to form water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00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242</TotalTime>
  <Words>578</Words>
  <Application>Microsoft Office PowerPoint</Application>
  <PresentationFormat>On-screen Show (4:3)</PresentationFormat>
  <Paragraphs>92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Science Do Now 8/27/18</vt:lpstr>
      <vt:lpstr>Take a look at the picture below and complete the following sentences with your own responses in your science notebook.</vt:lpstr>
      <vt:lpstr>Pure Substances and Mixtures</vt:lpstr>
      <vt:lpstr>Key Vocabulary</vt:lpstr>
      <vt:lpstr>Pure Substance/Mixture Graphic Organizer</vt:lpstr>
      <vt:lpstr>PURE SUBSTANCES</vt:lpstr>
      <vt:lpstr>Atoms</vt:lpstr>
      <vt:lpstr>Elements</vt:lpstr>
      <vt:lpstr>Elements Combine in Chemical Reactions to Form Molecules</vt:lpstr>
      <vt:lpstr>Molecules and Compound</vt:lpstr>
      <vt:lpstr>Molecules and Compounds</vt:lpstr>
      <vt:lpstr>PowerPoint Presentation</vt:lpstr>
      <vt:lpstr>Some compounds have those scientific names like…..</vt:lpstr>
      <vt:lpstr>Mixtures</vt:lpstr>
      <vt:lpstr>2 types of Mixtures</vt:lpstr>
      <vt:lpstr>PowerPoint Presentation</vt:lpstr>
      <vt:lpstr>PowerPoint Presentation</vt:lpstr>
      <vt:lpstr>Science Closure 8/27/18</vt:lpstr>
    </vt:vector>
  </TitlesOfParts>
  <Company>Thomas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Pure Substances and Mixtures</dc:title>
  <dc:creator>Lori Sumner</dc:creator>
  <cp:lastModifiedBy>Ebony</cp:lastModifiedBy>
  <cp:revision>15</cp:revision>
  <dcterms:created xsi:type="dcterms:W3CDTF">2015-09-14T18:11:28Z</dcterms:created>
  <dcterms:modified xsi:type="dcterms:W3CDTF">2018-08-27T01:15:31Z</dcterms:modified>
</cp:coreProperties>
</file>